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6" r:id="rId21"/>
    <p:sldId id="277" r:id="rId22"/>
    <p:sldId id="278" r:id="rId23"/>
    <p:sldId id="279" r:id="rId24"/>
  </p:sldIdLst>
  <p:sldSz cx="9144000" cy="5143500"/>
  <p:notesSz cx="5143500" cy="9144000"/>
  <p:custDataLst>
    <p:tags r:id="rId2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3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1" Type="http://schemas.openxmlformats.org/officeDocument/2006/relationships/notesSlide" Target="../notesSlides/notesSlide17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1" Type="http://schemas.openxmlformats.org/officeDocument/2006/relationships/notesSlide" Target="../notesSlides/notesSlide20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35324" y="2937510"/>
            <a:ext cx="1673971" cy="450215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sp>
        <p:nvSpPr>
          <p:cNvPr id="3" name="Shape 1"/>
          <p:cNvSpPr/>
          <p:nvPr/>
        </p:nvSpPr>
        <p:spPr>
          <a:xfrm>
            <a:off x="2286000" y="2186311"/>
            <a:ext cx="4293704" cy="0"/>
          </a:xfrm>
          <a:custGeom>
            <a:avLst/>
            <a:gdLst/>
            <a:ahLst/>
            <a:cxnLst/>
            <a:rect l="l" t="t" r="r" b="b"/>
            <a:pathLst>
              <a:path w="4293704">
                <a:moveTo>
                  <a:pt x="0" y="0"/>
                </a:moveTo>
                <a:lnTo>
                  <a:pt x="4293704" y="0"/>
                </a:lnTo>
              </a:path>
            </a:pathLst>
          </a:custGeom>
          <a:noFill/>
          <a:ln w="9525">
            <a:solidFill>
              <a:srgbClr val="F6E9E7"/>
            </a:solidFill>
            <a:prstDash val="solid"/>
            <a:headEnd type="none"/>
            <a:tailEnd type="none"/>
          </a:ln>
        </p:spPr>
      </p:sp>
      <p:sp>
        <p:nvSpPr>
          <p:cNvPr id="4" name="Text 2"/>
          <p:cNvSpPr/>
          <p:nvPr/>
        </p:nvSpPr>
        <p:spPr>
          <a:xfrm>
            <a:off x="432664" y="1401890"/>
            <a:ext cx="8278672" cy="80467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4200" b="1" kern="0" spc="37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家庭投资策略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0" y="2179130"/>
            <a:ext cx="9144000" cy="72237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850" b="1" dirty="0">
                <a:solidFill>
                  <a:srgbClr val="F18D6B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打造稳健的家庭财富增长计划</a:t>
            </a:r>
            <a:endParaRPr lang="en-US" sz="15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950" y="133350"/>
            <a:ext cx="1514475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0363" y="25297"/>
            <a:ext cx="8005161" cy="57607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C2202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股票与债券的选择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431601" y="194004"/>
            <a:ext cx="274320" cy="20208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431601" y="334042"/>
            <a:ext cx="274320" cy="202082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298287" y="175716"/>
            <a:ext cx="274320" cy="20208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298287" y="315754"/>
            <a:ext cx="274320" cy="202082"/>
          </a:xfrm>
          <a:prstGeom prst="rect">
            <a:avLst/>
          </a:prstGeom>
        </p:spPr>
      </p:pic>
      <p:sp>
        <p:nvSpPr>
          <p:cNvPr id="7" name="Shape 1"/>
          <p:cNvSpPr/>
          <p:nvPr/>
        </p:nvSpPr>
        <p:spPr>
          <a:xfrm>
            <a:off x="4148425" y="2215286"/>
            <a:ext cx="576615" cy="834888"/>
          </a:xfrm>
          <a:custGeom>
            <a:avLst/>
            <a:gdLst/>
            <a:ahLst/>
            <a:cxnLst/>
            <a:rect l="l" t="t" r="r" b="b"/>
            <a:pathLst>
              <a:path w="576615" h="834888">
                <a:moveTo>
                  <a:pt x="576615" y="0"/>
                </a:moveTo>
                <a:lnTo>
                  <a:pt x="0" y="834888"/>
                </a:lnTo>
              </a:path>
            </a:pathLst>
          </a:custGeom>
          <a:noFill/>
          <a:ln w="19050">
            <a:solidFill>
              <a:srgbClr val="C22020"/>
            </a:solidFill>
            <a:prstDash val="solid"/>
            <a:headEnd type="none"/>
            <a:tailEnd type="none"/>
          </a:ln>
        </p:spPr>
      </p:sp>
      <p:sp>
        <p:nvSpPr>
          <p:cNvPr id="8" name="Shape 2"/>
          <p:cNvSpPr/>
          <p:nvPr/>
        </p:nvSpPr>
        <p:spPr>
          <a:xfrm>
            <a:off x="4160714" y="1450417"/>
            <a:ext cx="564612" cy="751974"/>
          </a:xfrm>
          <a:custGeom>
            <a:avLst/>
            <a:gdLst/>
            <a:ahLst/>
            <a:cxnLst/>
            <a:rect l="l" t="t" r="r" b="b"/>
            <a:pathLst>
              <a:path w="564612" h="751974">
                <a:moveTo>
                  <a:pt x="0" y="0"/>
                </a:moveTo>
                <a:lnTo>
                  <a:pt x="564612" y="751974"/>
                </a:lnTo>
              </a:path>
            </a:pathLst>
          </a:custGeom>
          <a:noFill/>
          <a:ln w="19050">
            <a:solidFill>
              <a:srgbClr val="C22020"/>
            </a:solidFill>
            <a:prstDash val="solid"/>
            <a:headEnd type="none"/>
            <a:tailEnd type="none"/>
          </a:ln>
        </p:spPr>
      </p:sp>
      <p:pic>
        <p:nvPicPr>
          <p:cNvPr id="9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24" y="1078530"/>
            <a:ext cx="556517" cy="556517"/>
          </a:xfrm>
          <a:prstGeom prst="rect">
            <a:avLst/>
          </a:prstGeom>
        </p:spPr>
      </p:pic>
      <p:sp>
        <p:nvSpPr>
          <p:cNvPr id="10" name="Shape 3"/>
          <p:cNvSpPr/>
          <p:nvPr/>
        </p:nvSpPr>
        <p:spPr>
          <a:xfrm>
            <a:off x="1203141" y="1359276"/>
            <a:ext cx="2868202" cy="0"/>
          </a:xfrm>
          <a:custGeom>
            <a:avLst/>
            <a:gdLst/>
            <a:ahLst/>
            <a:cxnLst/>
            <a:rect l="l" t="t" r="r" b="b"/>
            <a:pathLst>
              <a:path w="2868202">
                <a:moveTo>
                  <a:pt x="0" y="0"/>
                </a:moveTo>
                <a:lnTo>
                  <a:pt x="2868202" y="0"/>
                </a:lnTo>
              </a:path>
            </a:pathLst>
          </a:custGeom>
          <a:noFill/>
          <a:ln w="19050">
            <a:solidFill>
              <a:srgbClr val="C22020"/>
            </a:solidFill>
            <a:prstDash val="solid"/>
            <a:headEnd type="none"/>
            <a:tailEnd type="none"/>
          </a:ln>
        </p:spPr>
      </p:sp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069" y="1350132"/>
            <a:ext cx="192640" cy="192640"/>
          </a:xfrm>
          <a:prstGeom prst="rect">
            <a:avLst/>
          </a:prstGeom>
        </p:spPr>
      </p:pic>
      <p:pic>
        <p:nvPicPr>
          <p:cNvPr id="12" name="Image 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069" y="2932872"/>
            <a:ext cx="192640" cy="192640"/>
          </a:xfrm>
          <a:prstGeom prst="rect">
            <a:avLst/>
          </a:prstGeom>
        </p:spPr>
      </p:pic>
      <p:sp>
        <p:nvSpPr>
          <p:cNvPr id="13" name="Shape 4"/>
          <p:cNvSpPr/>
          <p:nvPr/>
        </p:nvSpPr>
        <p:spPr>
          <a:xfrm>
            <a:off x="4838991" y="2211190"/>
            <a:ext cx="3224944" cy="0"/>
          </a:xfrm>
          <a:custGeom>
            <a:avLst/>
            <a:gdLst/>
            <a:ahLst/>
            <a:cxnLst/>
            <a:rect l="l" t="t" r="r" b="b"/>
            <a:pathLst>
              <a:path w="3224944">
                <a:moveTo>
                  <a:pt x="0" y="0"/>
                </a:moveTo>
                <a:lnTo>
                  <a:pt x="3224944" y="0"/>
                </a:lnTo>
              </a:path>
            </a:pathLst>
          </a:custGeom>
          <a:noFill/>
          <a:ln w="19050">
            <a:solidFill>
              <a:srgbClr val="C22020"/>
            </a:solidFill>
            <a:prstDash val="solid"/>
            <a:headEnd type="none"/>
            <a:tailEnd type="none"/>
          </a:ln>
        </p:spPr>
      </p:sp>
      <p:pic>
        <p:nvPicPr>
          <p:cNvPr id="14" name="Image 7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859" y="1957076"/>
            <a:ext cx="556517" cy="556517"/>
          </a:xfrm>
          <a:prstGeom prst="rect">
            <a:avLst/>
          </a:prstGeom>
        </p:spPr>
      </p:pic>
      <p:sp>
        <p:nvSpPr>
          <p:cNvPr id="15" name="Shape 5"/>
          <p:cNvSpPr/>
          <p:nvPr/>
        </p:nvSpPr>
        <p:spPr>
          <a:xfrm>
            <a:off x="1203141" y="3113881"/>
            <a:ext cx="2886490" cy="2488"/>
          </a:xfrm>
          <a:custGeom>
            <a:avLst/>
            <a:gdLst/>
            <a:ahLst/>
            <a:cxnLst/>
            <a:rect l="l" t="t" r="r" b="b"/>
            <a:pathLst>
              <a:path w="2886490" h="2488">
                <a:moveTo>
                  <a:pt x="0" y="0"/>
                </a:moveTo>
                <a:lnTo>
                  <a:pt x="2886490" y="2488"/>
                </a:lnTo>
              </a:path>
            </a:pathLst>
          </a:custGeom>
          <a:noFill/>
          <a:ln w="19050">
            <a:solidFill>
              <a:srgbClr val="C22020"/>
            </a:solidFill>
            <a:prstDash val="solid"/>
            <a:headEnd type="none"/>
            <a:tailEnd type="none"/>
          </a:ln>
        </p:spPr>
      </p:sp>
      <p:pic>
        <p:nvPicPr>
          <p:cNvPr id="16" name="Image 8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24" y="2835622"/>
            <a:ext cx="556517" cy="556517"/>
          </a:xfrm>
          <a:prstGeom prst="rect">
            <a:avLst/>
          </a:prstGeom>
        </p:spPr>
      </p:pic>
      <p:sp>
        <p:nvSpPr>
          <p:cNvPr id="17" name="Text 6"/>
          <p:cNvSpPr/>
          <p:nvPr/>
        </p:nvSpPr>
        <p:spPr>
          <a:xfrm>
            <a:off x="646624" y="1105962"/>
            <a:ext cx="556517" cy="512064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2250" b="1" dirty="0">
                <a:solidFill>
                  <a:srgbClr val="F6E9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sz="1500" dirty="0"/>
          </a:p>
        </p:txBody>
      </p:sp>
      <p:sp>
        <p:nvSpPr>
          <p:cNvPr id="18" name="Text 7"/>
          <p:cNvSpPr/>
          <p:nvPr/>
        </p:nvSpPr>
        <p:spPr>
          <a:xfrm>
            <a:off x="7940859" y="1984508"/>
            <a:ext cx="556517" cy="512064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2250" b="1" dirty="0">
                <a:solidFill>
                  <a:srgbClr val="F6E9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sz="1500" dirty="0"/>
          </a:p>
        </p:txBody>
      </p:sp>
      <p:sp>
        <p:nvSpPr>
          <p:cNvPr id="19" name="Text 8"/>
          <p:cNvSpPr/>
          <p:nvPr/>
        </p:nvSpPr>
        <p:spPr>
          <a:xfrm>
            <a:off x="646624" y="2862421"/>
            <a:ext cx="556517" cy="512064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2250" b="1" dirty="0">
                <a:solidFill>
                  <a:srgbClr val="F6E9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sz="1500" dirty="0"/>
          </a:p>
        </p:txBody>
      </p:sp>
      <p:sp>
        <p:nvSpPr>
          <p:cNvPr id="20" name="Text 9"/>
          <p:cNvSpPr/>
          <p:nvPr/>
        </p:nvSpPr>
        <p:spPr>
          <a:xfrm>
            <a:off x="1203141" y="957284"/>
            <a:ext cx="2852928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风险与回报的权衡</a:t>
            </a:r>
            <a:endParaRPr lang="en-US" sz="1500" dirty="0"/>
          </a:p>
        </p:txBody>
      </p:sp>
      <p:sp>
        <p:nvSpPr>
          <p:cNvPr id="21" name="Text 10"/>
          <p:cNvSpPr/>
          <p:nvPr/>
        </p:nvSpPr>
        <p:spPr>
          <a:xfrm>
            <a:off x="1203665" y="1359620"/>
            <a:ext cx="2852928" cy="1060704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在股票与债券的选择中，投资者需仔细考量风险与回报的关系。股票通常提供更高的潜在回报，但也伴随更大的市场波动性；而债券则相对稳健，适合追求稳定收益的投资者。</a:t>
            </a:r>
            <a:endParaRPr lang="en-US" sz="1500" dirty="0"/>
          </a:p>
        </p:txBody>
      </p:sp>
      <p:sp>
        <p:nvSpPr>
          <p:cNvPr id="22" name="Text 11"/>
          <p:cNvSpPr/>
          <p:nvPr/>
        </p:nvSpPr>
        <p:spPr>
          <a:xfrm>
            <a:off x="4838690" y="1808486"/>
            <a:ext cx="2852928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投资组合的多样化</a:t>
            </a:r>
            <a:endParaRPr lang="en-US" sz="1500" dirty="0"/>
          </a:p>
        </p:txBody>
      </p:sp>
      <p:sp>
        <p:nvSpPr>
          <p:cNvPr id="23" name="Text 12"/>
          <p:cNvSpPr/>
          <p:nvPr/>
        </p:nvSpPr>
        <p:spPr>
          <a:xfrm>
            <a:off x="4838405" y="2210926"/>
            <a:ext cx="2852928" cy="1060704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通过在股票和债券之间进行合理配置，可以实现投资组合的多样化。这种策略有助于分散投资风险，提高整体投资回报率，同时保持资产的安全性和流动性。</a:t>
            </a:r>
            <a:endParaRPr lang="en-US" sz="1500" dirty="0"/>
          </a:p>
        </p:txBody>
      </p:sp>
      <p:sp>
        <p:nvSpPr>
          <p:cNvPr id="24" name="Text 13"/>
          <p:cNvSpPr/>
          <p:nvPr/>
        </p:nvSpPr>
        <p:spPr>
          <a:xfrm>
            <a:off x="1203141" y="2704702"/>
            <a:ext cx="2852928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经济周期的影响</a:t>
            </a:r>
            <a:endParaRPr lang="en-US" sz="1500" dirty="0"/>
          </a:p>
        </p:txBody>
      </p:sp>
      <p:sp>
        <p:nvSpPr>
          <p:cNvPr id="25" name="Text 14"/>
          <p:cNvSpPr/>
          <p:nvPr/>
        </p:nvSpPr>
        <p:spPr>
          <a:xfrm>
            <a:off x="1203141" y="3125512"/>
            <a:ext cx="2852928" cy="1060704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经济周期对股票和债券的表现有着显著影响。在经济增长期，股票市场往往表现较好；而在经济衰退时，债券因其低风险特性成为更受欢迎的选择。理解这一点对于制定投资策略至关重要。</a:t>
            </a:r>
            <a:endParaRPr lang="en-US" sz="1500" dirty="0"/>
          </a:p>
        </p:txBody>
      </p:sp>
      <p:pic>
        <p:nvPicPr>
          <p:cNvPr id="26" name="Image 9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351" y="2114870"/>
            <a:ext cx="192640" cy="1926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0363" y="25297"/>
            <a:ext cx="8005161" cy="57607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C2202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考虑房地产投资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431601" y="194004"/>
            <a:ext cx="274320" cy="20208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431601" y="334042"/>
            <a:ext cx="274320" cy="202082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298287" y="175716"/>
            <a:ext cx="274320" cy="20208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298287" y="315754"/>
            <a:ext cx="274320" cy="202082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447956" y="1929366"/>
            <a:ext cx="8248087" cy="2346713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139" y="867420"/>
            <a:ext cx="914400" cy="914400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26739" y="867420"/>
            <a:ext cx="914400" cy="914400"/>
          </a:xfrm>
          <a:prstGeom prst="rect">
            <a:avLst/>
          </a:prstGeom>
        </p:spPr>
      </p:pic>
      <p:sp>
        <p:nvSpPr>
          <p:cNvPr id="10" name="Text 1"/>
          <p:cNvSpPr/>
          <p:nvPr/>
        </p:nvSpPr>
        <p:spPr>
          <a:xfrm>
            <a:off x="1636445" y="995436"/>
            <a:ext cx="784215" cy="58521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33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sz="1500" dirty="0"/>
          </a:p>
        </p:txBody>
      </p:sp>
      <p:pic>
        <p:nvPicPr>
          <p:cNvPr id="11" name="Image 7" descr="preencoded.png"/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1745836" y="1746486"/>
            <a:ext cx="182880" cy="182880"/>
          </a:xfrm>
          <a:prstGeom prst="rect">
            <a:avLst/>
          </a:prstGeom>
        </p:spPr>
      </p:pic>
      <p:pic>
        <p:nvPicPr>
          <p:cNvPr id="12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699" y="1746486"/>
            <a:ext cx="182880" cy="182880"/>
          </a:xfrm>
          <a:prstGeom prst="rect">
            <a:avLst/>
          </a:prstGeom>
        </p:spPr>
      </p:pic>
      <p:pic>
        <p:nvPicPr>
          <p:cNvPr id="13" name="Image 9" descr="preencoded.png"/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2153562" y="1746486"/>
            <a:ext cx="182880" cy="182880"/>
          </a:xfrm>
          <a:prstGeom prst="rect">
            <a:avLst/>
          </a:prstGeom>
        </p:spPr>
      </p:pic>
      <p:sp>
        <p:nvSpPr>
          <p:cNvPr id="14" name="Text 2"/>
          <p:cNvSpPr/>
          <p:nvPr/>
        </p:nvSpPr>
        <p:spPr>
          <a:xfrm>
            <a:off x="825904" y="2045733"/>
            <a:ext cx="2430470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房地产投资的优势</a:t>
            </a:r>
            <a:endParaRPr lang="en-US" sz="1500" dirty="0"/>
          </a:p>
        </p:txBody>
      </p:sp>
      <p:sp>
        <p:nvSpPr>
          <p:cNvPr id="15" name="Text 3"/>
          <p:cNvSpPr/>
          <p:nvPr/>
        </p:nvSpPr>
        <p:spPr>
          <a:xfrm>
            <a:off x="825904" y="2448069"/>
            <a:ext cx="2430470" cy="128016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房地产作为一种实物资产，具有相对稳定的价值增长潜力和抵御通货膨胀的能力。此外，它还能为投资者带来租金收入，实现资本增值与现金流的双重收益。</a:t>
            </a:r>
            <a:endParaRPr lang="en-US" sz="1500" dirty="0"/>
          </a:p>
        </p:txBody>
      </p:sp>
      <p:pic>
        <p:nvPicPr>
          <p:cNvPr id="16" name="Image 1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867420"/>
            <a:ext cx="914400" cy="914400"/>
          </a:xfrm>
          <a:prstGeom prst="rect">
            <a:avLst/>
          </a:prstGeom>
        </p:spPr>
      </p:pic>
      <p:pic>
        <p:nvPicPr>
          <p:cNvPr id="17" name="Image 1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657600" y="867420"/>
            <a:ext cx="914400" cy="914400"/>
          </a:xfrm>
          <a:prstGeom prst="rect">
            <a:avLst/>
          </a:prstGeom>
        </p:spPr>
      </p:pic>
      <p:sp>
        <p:nvSpPr>
          <p:cNvPr id="18" name="Text 4"/>
          <p:cNvSpPr/>
          <p:nvPr/>
        </p:nvSpPr>
        <p:spPr>
          <a:xfrm>
            <a:off x="4152608" y="995436"/>
            <a:ext cx="849850" cy="58521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33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sz="1500" dirty="0"/>
          </a:p>
        </p:txBody>
      </p:sp>
      <p:sp>
        <p:nvSpPr>
          <p:cNvPr id="19" name="Text 5"/>
          <p:cNvSpPr/>
          <p:nvPr/>
        </p:nvSpPr>
        <p:spPr>
          <a:xfrm>
            <a:off x="3356765" y="2045733"/>
            <a:ext cx="2430470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市场趋势分析重要</a:t>
            </a:r>
            <a:endParaRPr lang="en-US" sz="1500" dirty="0"/>
          </a:p>
        </p:txBody>
      </p:sp>
      <p:sp>
        <p:nvSpPr>
          <p:cNvPr id="20" name="Text 6"/>
          <p:cNvSpPr/>
          <p:nvPr/>
        </p:nvSpPr>
        <p:spPr>
          <a:xfrm>
            <a:off x="3356765" y="2448069"/>
            <a:ext cx="2430470" cy="128016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在考虑房地产投资时，对市场趋势的深入分析至关重要。这包括了解地区经济发展、人口流动、政策变动等因素，以预测房地产市场的未来走向，做出明智的投资决策。</a:t>
            </a:r>
            <a:endParaRPr lang="en-US" sz="1500" dirty="0"/>
          </a:p>
        </p:txBody>
      </p:sp>
      <p:pic>
        <p:nvPicPr>
          <p:cNvPr id="21" name="Image 1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861" y="867420"/>
            <a:ext cx="914400" cy="914400"/>
          </a:xfrm>
          <a:prstGeom prst="rect">
            <a:avLst/>
          </a:prstGeom>
        </p:spPr>
      </p:pic>
      <p:pic>
        <p:nvPicPr>
          <p:cNvPr id="22" name="Image 1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188461" y="867420"/>
            <a:ext cx="914400" cy="914400"/>
          </a:xfrm>
          <a:prstGeom prst="rect">
            <a:avLst/>
          </a:prstGeom>
        </p:spPr>
      </p:pic>
      <p:sp>
        <p:nvSpPr>
          <p:cNvPr id="23" name="Text 7"/>
          <p:cNvSpPr/>
          <p:nvPr/>
        </p:nvSpPr>
        <p:spPr>
          <a:xfrm>
            <a:off x="6676289" y="995436"/>
            <a:ext cx="817032" cy="58521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33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sz="1500" dirty="0"/>
          </a:p>
        </p:txBody>
      </p:sp>
      <p:sp>
        <p:nvSpPr>
          <p:cNvPr id="24" name="Text 8"/>
          <p:cNvSpPr/>
          <p:nvPr/>
        </p:nvSpPr>
        <p:spPr>
          <a:xfrm>
            <a:off x="5887626" y="2045733"/>
            <a:ext cx="2430470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风险管理不可忽视</a:t>
            </a:r>
            <a:endParaRPr lang="en-US" sz="1500" dirty="0"/>
          </a:p>
        </p:txBody>
      </p:sp>
      <p:sp>
        <p:nvSpPr>
          <p:cNvPr id="25" name="Text 9"/>
          <p:cNvSpPr/>
          <p:nvPr/>
        </p:nvSpPr>
        <p:spPr>
          <a:xfrm>
            <a:off x="5887626" y="2448069"/>
            <a:ext cx="2430470" cy="128016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房地产投资虽具有吸引力，但同样伴随着风险。投资者需关注利率变化、市场供需关系、物业管理等可能影响投资回报的因素，通过多元化投资和合理规划来分散和降低风险。</a:t>
            </a:r>
            <a:endParaRPr lang="en-US" sz="1500" dirty="0"/>
          </a:p>
        </p:txBody>
      </p:sp>
      <p:pic>
        <p:nvPicPr>
          <p:cNvPr id="26" name="Image 14" descr="preencoded.png"/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4276697" y="1746486"/>
            <a:ext cx="182880" cy="182880"/>
          </a:xfrm>
          <a:prstGeom prst="rect">
            <a:avLst/>
          </a:prstGeom>
        </p:spPr>
      </p:pic>
      <p:pic>
        <p:nvPicPr>
          <p:cNvPr id="27" name="Image 1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0" y="1746486"/>
            <a:ext cx="182880" cy="182880"/>
          </a:xfrm>
          <a:prstGeom prst="rect">
            <a:avLst/>
          </a:prstGeom>
        </p:spPr>
      </p:pic>
      <p:pic>
        <p:nvPicPr>
          <p:cNvPr id="28" name="Image 16" descr="preencoded.png"/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4684423" y="1746486"/>
            <a:ext cx="182880" cy="182880"/>
          </a:xfrm>
          <a:prstGeom prst="rect">
            <a:avLst/>
          </a:prstGeom>
        </p:spPr>
      </p:pic>
      <p:pic>
        <p:nvPicPr>
          <p:cNvPr id="29" name="Image 17" descr="preencoded.png"/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6807558" y="1746486"/>
            <a:ext cx="182880" cy="182880"/>
          </a:xfrm>
          <a:prstGeom prst="rect">
            <a:avLst/>
          </a:prstGeom>
        </p:spPr>
      </p:pic>
      <p:pic>
        <p:nvPicPr>
          <p:cNvPr id="30" name="Image 1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1421" y="1746486"/>
            <a:ext cx="182880" cy="182880"/>
          </a:xfrm>
          <a:prstGeom prst="rect">
            <a:avLst/>
          </a:prstGeom>
        </p:spPr>
      </p:pic>
      <p:pic>
        <p:nvPicPr>
          <p:cNvPr id="31" name="Image 19" descr="preencoded.png"/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7215284" y="1746486"/>
            <a:ext cx="182880" cy="1828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3370" y="1959269"/>
            <a:ext cx="5221112" cy="786384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33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长期投资策略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70" y="438260"/>
            <a:ext cx="914028" cy="91402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45154" y="742055"/>
            <a:ext cx="1356643" cy="93268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4050" b="1" dirty="0">
                <a:solidFill>
                  <a:srgbClr val="F18D6B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04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0363" y="25297"/>
            <a:ext cx="8005161" cy="57607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C2202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定投的优势与应用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431601" y="194004"/>
            <a:ext cx="274320" cy="20208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431601" y="334042"/>
            <a:ext cx="274320" cy="202082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298287" y="175716"/>
            <a:ext cx="274320" cy="20208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298287" y="315754"/>
            <a:ext cx="274320" cy="202082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01" y="1138322"/>
            <a:ext cx="528891" cy="391522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1330124" y="1132915"/>
            <a:ext cx="2944368" cy="1645920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5495514" y="1529844"/>
            <a:ext cx="2944368" cy="1645920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2206032" y="3066458"/>
            <a:ext cx="2944368" cy="1645920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703661" y="1129178"/>
            <a:ext cx="688194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1330491" y="1187779"/>
            <a:ext cx="2944001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定投的分散风险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330491" y="1489531"/>
            <a:ext cx="2944368" cy="10241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通过定期定额投资，投资者能够在不同的市场价位买入资产，这种策略有效分散了投资时点的风险，降低了因市场波动造成的损失，实现了成本的平均化。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5495971" y="1584691"/>
            <a:ext cx="2944368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定投的心理优势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5495514" y="1886460"/>
            <a:ext cx="2944368" cy="10241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定投策略帮助投资者克服市场的恐慌与贪婪心理，通过规律性的投资行为，培养长期投资的耐心和纪律，减少了因情绪波动导致的非理性交易行为。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2206075" y="3120882"/>
            <a:ext cx="2944001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定投的适用场景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2206075" y="3422634"/>
            <a:ext cx="2944368" cy="10241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无论是股市新手还是资深投资者，定投都是一种简单易行的投资方式，尤其适合对未来市场方向判断不明朗或缺乏专业知识的普通投资者，实现财富稳健增长。</a:t>
            </a:r>
            <a:endParaRPr lang="en-US" sz="1500" dirty="0"/>
          </a:p>
        </p:txBody>
      </p:sp>
      <p:pic>
        <p:nvPicPr>
          <p:cNvPr id="18" name="Image 8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184" y="3071780"/>
            <a:ext cx="528891" cy="391522"/>
          </a:xfrm>
          <a:prstGeom prst="rect">
            <a:avLst/>
          </a:prstGeom>
        </p:spPr>
      </p:pic>
      <p:sp>
        <p:nvSpPr>
          <p:cNvPr id="19" name="Text 8"/>
          <p:cNvSpPr/>
          <p:nvPr/>
        </p:nvSpPr>
        <p:spPr>
          <a:xfrm>
            <a:off x="1604032" y="3066373"/>
            <a:ext cx="650309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sz="1500" dirty="0"/>
          </a:p>
        </p:txBody>
      </p:sp>
      <p:pic>
        <p:nvPicPr>
          <p:cNvPr id="20" name="Image 9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302" y="1535251"/>
            <a:ext cx="528891" cy="391522"/>
          </a:xfrm>
          <a:prstGeom prst="rect">
            <a:avLst/>
          </a:prstGeom>
        </p:spPr>
      </p:pic>
      <p:sp>
        <p:nvSpPr>
          <p:cNvPr id="21" name="Text 9"/>
          <p:cNvSpPr/>
          <p:nvPr/>
        </p:nvSpPr>
        <p:spPr>
          <a:xfrm>
            <a:off x="4847430" y="1529844"/>
            <a:ext cx="739524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0363" y="25297"/>
            <a:ext cx="8005161" cy="57607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C2202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复利效应的理解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431601" y="194004"/>
            <a:ext cx="274320" cy="20208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431601" y="334042"/>
            <a:ext cx="274320" cy="202082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298287" y="175716"/>
            <a:ext cx="274320" cy="20208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298287" y="315754"/>
            <a:ext cx="274320" cy="202082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-366000">
            <a:off x="639861" y="1356868"/>
            <a:ext cx="2450592" cy="2542032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98" y="1343207"/>
            <a:ext cx="2450592" cy="2542032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89" y="1153595"/>
            <a:ext cx="512064" cy="512064"/>
          </a:xfrm>
          <a:prstGeom prst="rect">
            <a:avLst/>
          </a:prstGeom>
        </p:spPr>
      </p:pic>
      <p:sp>
        <p:nvSpPr>
          <p:cNvPr id="10" name="Text 1"/>
          <p:cNvSpPr/>
          <p:nvPr/>
        </p:nvSpPr>
        <p:spPr>
          <a:xfrm>
            <a:off x="756803" y="1121591"/>
            <a:ext cx="813748" cy="5669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sz="1500" dirty="0"/>
          </a:p>
        </p:txBody>
      </p:sp>
      <p:pic>
        <p:nvPicPr>
          <p:cNvPr id="11" name="Image 7" descr="preencoded.pn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-366000">
            <a:off x="3346704" y="1356868"/>
            <a:ext cx="2450592" cy="2542032"/>
          </a:xfrm>
          <a:prstGeom prst="rect">
            <a:avLst/>
          </a:prstGeom>
        </p:spPr>
      </p:pic>
      <p:pic>
        <p:nvPicPr>
          <p:cNvPr id="12" name="Image 8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341" y="1343207"/>
            <a:ext cx="2450592" cy="2542032"/>
          </a:xfrm>
          <a:prstGeom prst="rect">
            <a:avLst/>
          </a:prstGeom>
        </p:spPr>
      </p:pic>
      <p:pic>
        <p:nvPicPr>
          <p:cNvPr id="13" name="Image 9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632" y="1153595"/>
            <a:ext cx="512064" cy="512064"/>
          </a:xfrm>
          <a:prstGeom prst="rect">
            <a:avLst/>
          </a:prstGeom>
        </p:spPr>
      </p:pic>
      <p:sp>
        <p:nvSpPr>
          <p:cNvPr id="14" name="Text 2"/>
          <p:cNvSpPr/>
          <p:nvPr/>
        </p:nvSpPr>
        <p:spPr>
          <a:xfrm>
            <a:off x="3472790" y="1126163"/>
            <a:ext cx="813748" cy="5669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sz="1500" dirty="0"/>
          </a:p>
        </p:txBody>
      </p:sp>
      <p:pic>
        <p:nvPicPr>
          <p:cNvPr id="15" name="Image 10" descr="preencoded.pn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-366000">
            <a:off x="6053547" y="1356868"/>
            <a:ext cx="2450592" cy="2542032"/>
          </a:xfrm>
          <a:prstGeom prst="rect">
            <a:avLst/>
          </a:prstGeom>
        </p:spPr>
      </p:pic>
      <p:pic>
        <p:nvPicPr>
          <p:cNvPr id="16" name="Image 1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184" y="1343207"/>
            <a:ext cx="2450592" cy="2542032"/>
          </a:xfrm>
          <a:prstGeom prst="rect">
            <a:avLst/>
          </a:prstGeom>
        </p:spPr>
      </p:pic>
      <p:pic>
        <p:nvPicPr>
          <p:cNvPr id="17" name="Image 1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475" y="1153595"/>
            <a:ext cx="512064" cy="512064"/>
          </a:xfrm>
          <a:prstGeom prst="rect">
            <a:avLst/>
          </a:prstGeom>
        </p:spPr>
      </p:pic>
      <p:sp>
        <p:nvSpPr>
          <p:cNvPr id="18" name="Text 3"/>
          <p:cNvSpPr/>
          <p:nvPr/>
        </p:nvSpPr>
        <p:spPr>
          <a:xfrm>
            <a:off x="6170489" y="1121591"/>
            <a:ext cx="813748" cy="5669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sz="1500" dirty="0"/>
          </a:p>
        </p:txBody>
      </p:sp>
      <p:sp>
        <p:nvSpPr>
          <p:cNvPr id="19" name="Text 4"/>
          <p:cNvSpPr/>
          <p:nvPr/>
        </p:nvSpPr>
        <p:spPr>
          <a:xfrm>
            <a:off x="679498" y="1667126"/>
            <a:ext cx="2449397" cy="44805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复利效应的基本概念</a:t>
            </a:r>
            <a:endParaRPr lang="en-US" sz="1500" dirty="0"/>
          </a:p>
        </p:txBody>
      </p:sp>
      <p:sp>
        <p:nvSpPr>
          <p:cNvPr id="20" name="Text 5"/>
          <p:cNvSpPr/>
          <p:nvPr/>
        </p:nvSpPr>
        <p:spPr>
          <a:xfrm>
            <a:off x="807514" y="1988925"/>
            <a:ext cx="2194560" cy="149961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复利效应，是指投资者在长期投资过程中，由于利息的再投资而产生的额外收益。这种效应使得投资收益随着时间的推移而呈现出指数级增长，体现了时间价值的重要性。</a:t>
            </a:r>
            <a:endParaRPr lang="en-US" sz="1500" dirty="0"/>
          </a:p>
        </p:txBody>
      </p:sp>
      <p:sp>
        <p:nvSpPr>
          <p:cNvPr id="21" name="Text 6"/>
          <p:cNvSpPr/>
          <p:nvPr/>
        </p:nvSpPr>
        <p:spPr>
          <a:xfrm>
            <a:off x="3386341" y="1667126"/>
            <a:ext cx="2449397" cy="44805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复利效应的影响因素</a:t>
            </a:r>
            <a:endParaRPr lang="en-US" sz="1500" dirty="0"/>
          </a:p>
        </p:txBody>
      </p:sp>
      <p:sp>
        <p:nvSpPr>
          <p:cNvPr id="22" name="Text 7"/>
          <p:cNvSpPr/>
          <p:nvPr/>
        </p:nvSpPr>
        <p:spPr>
          <a:xfrm>
            <a:off x="3514357" y="1988925"/>
            <a:ext cx="2194560" cy="149961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复利效应的大小受到多个因素的影响，包括投资收益率、投资期限和投资金额等。较高的收益率、较长的投资期限以及较大的投资金额都会使得复利效应更为显著，从而增加投资回报。</a:t>
            </a:r>
            <a:endParaRPr lang="en-US" sz="1500" dirty="0"/>
          </a:p>
        </p:txBody>
      </p:sp>
      <p:sp>
        <p:nvSpPr>
          <p:cNvPr id="23" name="Text 8"/>
          <p:cNvSpPr/>
          <p:nvPr/>
        </p:nvSpPr>
        <p:spPr>
          <a:xfrm>
            <a:off x="6093184" y="1667126"/>
            <a:ext cx="2449397" cy="44805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复利效应的应用领域</a:t>
            </a:r>
            <a:endParaRPr lang="en-US" sz="1500" dirty="0"/>
          </a:p>
        </p:txBody>
      </p:sp>
      <p:sp>
        <p:nvSpPr>
          <p:cNvPr id="24" name="Text 9"/>
          <p:cNvSpPr/>
          <p:nvPr/>
        </p:nvSpPr>
        <p:spPr>
          <a:xfrm>
            <a:off x="6221200" y="1988925"/>
            <a:ext cx="2194560" cy="149961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复利效应广泛应用于各种投资领域，如股票、债券、房地产等。通过合理利用复利效应，投资者可以实现财富的快速增长，达到财务自由的目标。同时，也需要注意风险控制，避免过度追求高收益而忽视风险。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3370" y="1959269"/>
            <a:ext cx="5221112" cy="786384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33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短期投资机会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70" y="438260"/>
            <a:ext cx="914028" cy="91402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45154" y="742055"/>
            <a:ext cx="1356643" cy="93268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4050" b="1" dirty="0">
                <a:solidFill>
                  <a:srgbClr val="F18D6B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05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0363" y="25297"/>
            <a:ext cx="8005161" cy="57607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C2202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货币市场基金介绍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431601" y="194004"/>
            <a:ext cx="274320" cy="20208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431601" y="334042"/>
            <a:ext cx="274320" cy="202082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298287" y="175716"/>
            <a:ext cx="274320" cy="20208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298287" y="315754"/>
            <a:ext cx="274320" cy="202082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01" y="1138322"/>
            <a:ext cx="528891" cy="391522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1330124" y="1132915"/>
            <a:ext cx="2944368" cy="1645920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5495514" y="1529844"/>
            <a:ext cx="2944368" cy="1645920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2206032" y="3066458"/>
            <a:ext cx="2944368" cy="1645920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703661" y="1129178"/>
            <a:ext cx="688194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1330491" y="1187779"/>
            <a:ext cx="2944001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货币市场基金的定义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330491" y="1489531"/>
            <a:ext cx="2944368" cy="10241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货币市场基金是一种专门投资于短期高信用等级金融工具的基金，旨在为投资者提供低风险的投资选择，并保持资金的高度流动性。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5495971" y="1584691"/>
            <a:ext cx="2944368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货币市场基金的优势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5495514" y="1886460"/>
            <a:ext cx="2944368" cy="10241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货币市场基金的主要优势在于其较低的投资风险和较高的流动性。由于投资于短期、高信用等级的金融工具，它能够在保障资金安全的同时，实现稳定的收益。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2206075" y="3120882"/>
            <a:ext cx="2944001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货币市场基金的风险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2206075" y="3422634"/>
            <a:ext cx="2944368" cy="10241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尽管货币市场基金的风险较低，但并非完全没有风险。例如，如果市场利率上升，货币市场基金的收益可能会下降；如果基金管理人的操作失误或市场波动过大，也可能导致本金损失。</a:t>
            </a:r>
            <a:endParaRPr lang="en-US" sz="1500" dirty="0"/>
          </a:p>
        </p:txBody>
      </p:sp>
      <p:pic>
        <p:nvPicPr>
          <p:cNvPr id="18" name="Image 8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184" y="3071780"/>
            <a:ext cx="528891" cy="391522"/>
          </a:xfrm>
          <a:prstGeom prst="rect">
            <a:avLst/>
          </a:prstGeom>
        </p:spPr>
      </p:pic>
      <p:sp>
        <p:nvSpPr>
          <p:cNvPr id="19" name="Text 8"/>
          <p:cNvSpPr/>
          <p:nvPr/>
        </p:nvSpPr>
        <p:spPr>
          <a:xfrm>
            <a:off x="1604032" y="3066373"/>
            <a:ext cx="650309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sz="1500" dirty="0"/>
          </a:p>
        </p:txBody>
      </p:sp>
      <p:pic>
        <p:nvPicPr>
          <p:cNvPr id="20" name="Image 9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302" y="1535251"/>
            <a:ext cx="528891" cy="391522"/>
          </a:xfrm>
          <a:prstGeom prst="rect">
            <a:avLst/>
          </a:prstGeom>
        </p:spPr>
      </p:pic>
      <p:sp>
        <p:nvSpPr>
          <p:cNvPr id="21" name="Text 9"/>
          <p:cNvSpPr/>
          <p:nvPr/>
        </p:nvSpPr>
        <p:spPr>
          <a:xfrm>
            <a:off x="4847430" y="1529844"/>
            <a:ext cx="739524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0363" y="25297"/>
            <a:ext cx="8005161" cy="57607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C2202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P2P借贷的风险与回报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431601" y="194004"/>
            <a:ext cx="274320" cy="20208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431601" y="334042"/>
            <a:ext cx="274320" cy="202082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298287" y="175716"/>
            <a:ext cx="274320" cy="20208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298287" y="315754"/>
            <a:ext cx="274320" cy="202082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429475" y="979273"/>
            <a:ext cx="8184444" cy="3578175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1057755" y="1192668"/>
            <a:ext cx="2191977" cy="3217037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38465" y="1471944"/>
            <a:ext cx="423666" cy="220184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314" y="1305932"/>
            <a:ext cx="1095138" cy="367710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057755" y="1192607"/>
            <a:ext cx="878697" cy="59436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1057755" y="1673642"/>
            <a:ext cx="2194560" cy="585216"/>
          </a:xfrm>
          <a:prstGeom prst="rect">
            <a:avLst/>
          </a:prstGeom>
          <a:noFill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165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P2P借贷平台风险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057755" y="2255641"/>
            <a:ext cx="2191977" cy="146304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5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P2P借贷平台的风险主要体现在平台的信用风险和运营风险上，一旦平台出现资金链断裂或者管理不善，投资者的资金安全将受到严重威胁。</a:t>
            </a:r>
            <a:endParaRPr lang="en-US" sz="1500" dirty="0"/>
          </a:p>
        </p:txBody>
      </p:sp>
      <p:pic>
        <p:nvPicPr>
          <p:cNvPr id="14" name="Image 8" descr="preencoded.png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6111817" y="1192668"/>
            <a:ext cx="2191977" cy="3217037"/>
          </a:xfrm>
          <a:prstGeom prst="rect">
            <a:avLst/>
          </a:prstGeom>
        </p:spPr>
      </p:pic>
      <p:pic>
        <p:nvPicPr>
          <p:cNvPr id="15" name="Image 9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792528" y="1471992"/>
            <a:ext cx="423666" cy="220184"/>
          </a:xfrm>
          <a:prstGeom prst="rect">
            <a:avLst/>
          </a:prstGeom>
        </p:spPr>
      </p:pic>
      <p:pic>
        <p:nvPicPr>
          <p:cNvPr id="16" name="Image 10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5376" y="1305980"/>
            <a:ext cx="1095138" cy="367710"/>
          </a:xfrm>
          <a:prstGeom prst="rect">
            <a:avLst/>
          </a:prstGeom>
        </p:spPr>
      </p:pic>
      <p:sp>
        <p:nvSpPr>
          <p:cNvPr id="17" name="Text 4"/>
          <p:cNvSpPr/>
          <p:nvPr/>
        </p:nvSpPr>
        <p:spPr>
          <a:xfrm>
            <a:off x="6111817" y="1192655"/>
            <a:ext cx="878697" cy="59436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sz="1500" dirty="0"/>
          </a:p>
        </p:txBody>
      </p:sp>
      <p:sp>
        <p:nvSpPr>
          <p:cNvPr id="18" name="Text 5"/>
          <p:cNvSpPr/>
          <p:nvPr/>
        </p:nvSpPr>
        <p:spPr>
          <a:xfrm>
            <a:off x="6111817" y="1673642"/>
            <a:ext cx="2194560" cy="585216"/>
          </a:xfrm>
          <a:prstGeom prst="rect">
            <a:avLst/>
          </a:prstGeom>
          <a:noFill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165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法律法规保护力度</a:t>
            </a:r>
            <a:endParaRPr lang="en-US" sz="1500" dirty="0"/>
          </a:p>
        </p:txBody>
      </p:sp>
      <p:sp>
        <p:nvSpPr>
          <p:cNvPr id="19" name="Text 6"/>
          <p:cNvSpPr/>
          <p:nvPr/>
        </p:nvSpPr>
        <p:spPr>
          <a:xfrm>
            <a:off x="6111817" y="2255641"/>
            <a:ext cx="2191977" cy="146304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5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目前，我国对于P2P借贷的法律法规保护力度还不够完善，投资者在投资过程中可能会面临一些法律风险。因此，投资者在进行P2P借贷投资时，需要充分了解相关法律法规，以保护自己的合法权益。</a:t>
            </a:r>
            <a:endParaRPr lang="en-US" sz="1500" dirty="0"/>
          </a:p>
        </p:txBody>
      </p:sp>
      <p:pic>
        <p:nvPicPr>
          <p:cNvPr id="20" name="Image 11" descr="preencoded.png"/>
          <p:cNvPicPr>
            <a:picLocks noChangeAspect="1"/>
          </p:cNvPicPr>
          <p:nvPr/>
        </p:nvPicPr>
        <p:blipFill>
          <a:blip r:embed="rId7">
            <a:alphaModFix amt="10000"/>
          </a:blip>
          <a:stretch>
            <a:fillRect/>
          </a:stretch>
        </p:blipFill>
        <p:spPr>
          <a:xfrm>
            <a:off x="3584744" y="1192495"/>
            <a:ext cx="2191817" cy="3217382"/>
          </a:xfrm>
          <a:prstGeom prst="rect">
            <a:avLst/>
          </a:prstGeom>
        </p:spPr>
      </p:pic>
      <p:sp>
        <p:nvSpPr>
          <p:cNvPr id="21" name="Text 7"/>
          <p:cNvSpPr/>
          <p:nvPr/>
        </p:nvSpPr>
        <p:spPr>
          <a:xfrm>
            <a:off x="3584744" y="1673642"/>
            <a:ext cx="2194560" cy="585216"/>
          </a:xfrm>
          <a:prstGeom prst="rect">
            <a:avLst/>
          </a:prstGeom>
          <a:noFill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165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P2P借贷收益回报</a:t>
            </a:r>
            <a:endParaRPr lang="en-US" sz="1500" dirty="0"/>
          </a:p>
        </p:txBody>
      </p:sp>
      <p:sp>
        <p:nvSpPr>
          <p:cNvPr id="22" name="Text 8"/>
          <p:cNvSpPr/>
          <p:nvPr/>
        </p:nvSpPr>
        <p:spPr>
          <a:xfrm>
            <a:off x="3584744" y="2255641"/>
            <a:ext cx="2191817" cy="146304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5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P2P借贷的收益回报相对较高，但同时也伴随着较高的风险。投资者在选择投资项目时，需要对项目的信用状况、还款能力等进行全面评估。</a:t>
            </a:r>
            <a:endParaRPr lang="en-US" sz="1500" dirty="0"/>
          </a:p>
        </p:txBody>
      </p:sp>
      <p:pic>
        <p:nvPicPr>
          <p:cNvPr id="23" name="Image 12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3265497" y="1471944"/>
            <a:ext cx="423666" cy="220184"/>
          </a:xfrm>
          <a:prstGeom prst="rect">
            <a:avLst/>
          </a:prstGeom>
        </p:spPr>
      </p:pic>
      <p:pic>
        <p:nvPicPr>
          <p:cNvPr id="24" name="Image 13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8345" y="1305932"/>
            <a:ext cx="1095138" cy="367710"/>
          </a:xfrm>
          <a:prstGeom prst="rect">
            <a:avLst/>
          </a:prstGeom>
        </p:spPr>
      </p:pic>
      <p:sp>
        <p:nvSpPr>
          <p:cNvPr id="25" name="Text 9"/>
          <p:cNvSpPr/>
          <p:nvPr/>
        </p:nvSpPr>
        <p:spPr>
          <a:xfrm>
            <a:off x="3584744" y="1192607"/>
            <a:ext cx="878739" cy="59436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3370" y="1959269"/>
            <a:ext cx="5221112" cy="786384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33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家庭财务紧急预案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70" y="438260"/>
            <a:ext cx="914028" cy="91402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45154" y="742055"/>
            <a:ext cx="1356643" cy="89408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4050" b="1" dirty="0">
                <a:solidFill>
                  <a:srgbClr val="F18D6B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06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0363" y="25297"/>
            <a:ext cx="8005161" cy="57607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C2202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建立应急基金的重要性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431601" y="194004"/>
            <a:ext cx="274320" cy="20208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431601" y="334042"/>
            <a:ext cx="274320" cy="202082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298287" y="175716"/>
            <a:ext cx="274320" cy="20208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298287" y="315754"/>
            <a:ext cx="274320" cy="202082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3485040" y="1130659"/>
            <a:ext cx="3309781" cy="48463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165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应对突发事件的保障</a:t>
            </a:r>
            <a:endParaRPr lang="en-US" sz="1500" dirty="0"/>
          </a:p>
        </p:txBody>
      </p:sp>
      <p:sp>
        <p:nvSpPr>
          <p:cNvPr id="9" name="Text 2"/>
          <p:cNvSpPr/>
          <p:nvPr/>
        </p:nvSpPr>
        <p:spPr>
          <a:xfrm>
            <a:off x="3485040" y="1427243"/>
            <a:ext cx="5212080" cy="62179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生活中不可预见的事件时有发生，建立应急基金可以确保在遇到紧急情况时，家庭有足够的经济支持去应对，减少因资金短缺而带来的压力和困扰。</a:t>
            </a:r>
            <a:endParaRPr lang="en-US" sz="1500" dirty="0"/>
          </a:p>
        </p:txBody>
      </p:sp>
      <p:sp>
        <p:nvSpPr>
          <p:cNvPr id="10" name="Text 3"/>
          <p:cNvSpPr/>
          <p:nvPr/>
        </p:nvSpPr>
        <p:spPr>
          <a:xfrm>
            <a:off x="3485040" y="2158619"/>
            <a:ext cx="4507439" cy="48463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165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维护家庭财务稳定</a:t>
            </a:r>
            <a:endParaRPr lang="en-US" sz="1500" dirty="0"/>
          </a:p>
        </p:txBody>
      </p:sp>
      <p:sp>
        <p:nvSpPr>
          <p:cNvPr id="11" name="Text 4"/>
          <p:cNvSpPr/>
          <p:nvPr/>
        </p:nvSpPr>
        <p:spPr>
          <a:xfrm>
            <a:off x="3485040" y="2463259"/>
            <a:ext cx="5212080" cy="62179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应急基金作为家庭财务安全的重要组成部分，能够有效避免因突发状况导致的重大经济损失，保持家庭经济的连续性和稳定性，为家庭成员提供心理安慰。</a:t>
            </a:r>
            <a:endParaRPr lang="en-US" sz="1500" dirty="0"/>
          </a:p>
        </p:txBody>
      </p:sp>
      <p:sp>
        <p:nvSpPr>
          <p:cNvPr id="12" name="Text 5"/>
          <p:cNvSpPr/>
          <p:nvPr/>
        </p:nvSpPr>
        <p:spPr>
          <a:xfrm>
            <a:off x="3485040" y="3194618"/>
            <a:ext cx="4861995" cy="48463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165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提升风险管理能力</a:t>
            </a:r>
            <a:endParaRPr lang="en-US" sz="1500" dirty="0"/>
          </a:p>
        </p:txBody>
      </p:sp>
      <p:sp>
        <p:nvSpPr>
          <p:cNvPr id="13" name="Text 6"/>
          <p:cNvSpPr/>
          <p:nvPr/>
        </p:nvSpPr>
        <p:spPr>
          <a:xfrm>
            <a:off x="3485040" y="3491058"/>
            <a:ext cx="5213718" cy="62179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通过设立应急基金，家庭可以更好地规划和管理潜在的财务风险，提高对未知挑战的应对能力，从而在面对未来不确定性时更加从容不迫。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03329" y="139079"/>
            <a:ext cx="4113526" cy="117043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5400" b="1" dirty="0">
                <a:solidFill>
                  <a:srgbClr val="F18D6B">
                    <a:alpha val="1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CONTENTS</a:t>
            </a:r>
            <a:endParaRPr lang="en-US" sz="1500" dirty="0"/>
          </a:p>
        </p:txBody>
      </p:sp>
      <p:sp>
        <p:nvSpPr>
          <p:cNvPr id="4" name="Text 1"/>
          <p:cNvSpPr/>
          <p:nvPr/>
        </p:nvSpPr>
        <p:spPr>
          <a:xfrm>
            <a:off x="588804" y="323497"/>
            <a:ext cx="1699339" cy="95097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42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目录</a:t>
            </a:r>
            <a:endParaRPr lang="en-US" sz="1500" dirty="0"/>
          </a:p>
        </p:txBody>
      </p:sp>
      <p:sp>
        <p:nvSpPr>
          <p:cNvPr id="5" name="Text 2"/>
          <p:cNvSpPr/>
          <p:nvPr>
            <p:custDataLst>
              <p:tags r:id="rId2"/>
            </p:custDataLst>
          </p:nvPr>
        </p:nvSpPr>
        <p:spPr>
          <a:xfrm>
            <a:off x="1636376" y="1943254"/>
            <a:ext cx="3017520" cy="450215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7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家庭投资基础知识</a:t>
            </a:r>
            <a:endParaRPr lang="en-US" sz="1500" dirty="0"/>
          </a:p>
        </p:txBody>
      </p:sp>
      <p:sp>
        <p:nvSpPr>
          <p:cNvPr id="6" name="Text 3"/>
          <p:cNvSpPr/>
          <p:nvPr>
            <p:custDataLst>
              <p:tags r:id="rId3"/>
            </p:custDataLst>
          </p:nvPr>
        </p:nvSpPr>
        <p:spPr>
          <a:xfrm>
            <a:off x="1021920" y="1831195"/>
            <a:ext cx="713232" cy="60706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400" b="1" dirty="0">
                <a:solidFill>
                  <a:srgbClr val="F18D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sz="1500" dirty="0"/>
          </a:p>
        </p:txBody>
      </p:sp>
      <p:sp>
        <p:nvSpPr>
          <p:cNvPr id="7" name="Text 4"/>
          <p:cNvSpPr/>
          <p:nvPr>
            <p:custDataLst>
              <p:tags r:id="rId4"/>
            </p:custDataLst>
          </p:nvPr>
        </p:nvSpPr>
        <p:spPr>
          <a:xfrm>
            <a:off x="5268353" y="1943254"/>
            <a:ext cx="3017520" cy="450215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7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风险评估与管理</a:t>
            </a:r>
            <a:endParaRPr lang="en-US" sz="1500" dirty="0"/>
          </a:p>
        </p:txBody>
      </p:sp>
      <p:sp>
        <p:nvSpPr>
          <p:cNvPr id="8" name="Text 5"/>
          <p:cNvSpPr/>
          <p:nvPr>
            <p:custDataLst>
              <p:tags r:id="rId5"/>
            </p:custDataLst>
          </p:nvPr>
        </p:nvSpPr>
        <p:spPr>
          <a:xfrm>
            <a:off x="4653896" y="1831195"/>
            <a:ext cx="713232" cy="60706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400" b="1" dirty="0">
                <a:solidFill>
                  <a:srgbClr val="F18D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sz="1500" dirty="0"/>
          </a:p>
        </p:txBody>
      </p:sp>
      <p:sp>
        <p:nvSpPr>
          <p:cNvPr id="9" name="Text 6"/>
          <p:cNvSpPr/>
          <p:nvPr>
            <p:custDataLst>
              <p:tags r:id="rId6"/>
            </p:custDataLst>
          </p:nvPr>
        </p:nvSpPr>
        <p:spPr>
          <a:xfrm>
            <a:off x="1636376" y="2556167"/>
            <a:ext cx="3017520" cy="450215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7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投资组合构建</a:t>
            </a:r>
            <a:endParaRPr lang="en-US" sz="1500" dirty="0"/>
          </a:p>
        </p:txBody>
      </p:sp>
      <p:sp>
        <p:nvSpPr>
          <p:cNvPr id="10" name="Text 7"/>
          <p:cNvSpPr/>
          <p:nvPr>
            <p:custDataLst>
              <p:tags r:id="rId7"/>
            </p:custDataLst>
          </p:nvPr>
        </p:nvSpPr>
        <p:spPr>
          <a:xfrm>
            <a:off x="1021920" y="2444108"/>
            <a:ext cx="713232" cy="60706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400" b="1" dirty="0">
                <a:solidFill>
                  <a:srgbClr val="F18D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sz="1500" dirty="0"/>
          </a:p>
        </p:txBody>
      </p:sp>
      <p:sp>
        <p:nvSpPr>
          <p:cNvPr id="11" name="Text 8"/>
          <p:cNvSpPr/>
          <p:nvPr>
            <p:custDataLst>
              <p:tags r:id="rId8"/>
            </p:custDataLst>
          </p:nvPr>
        </p:nvSpPr>
        <p:spPr>
          <a:xfrm>
            <a:off x="5268353" y="2556452"/>
            <a:ext cx="3017520" cy="450215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7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长期投资策略</a:t>
            </a:r>
            <a:endParaRPr lang="en-US" sz="1500" dirty="0"/>
          </a:p>
        </p:txBody>
      </p:sp>
      <p:sp>
        <p:nvSpPr>
          <p:cNvPr id="12" name="Text 9"/>
          <p:cNvSpPr/>
          <p:nvPr>
            <p:custDataLst>
              <p:tags r:id="rId9"/>
            </p:custDataLst>
          </p:nvPr>
        </p:nvSpPr>
        <p:spPr>
          <a:xfrm>
            <a:off x="4653896" y="2444393"/>
            <a:ext cx="713232" cy="60706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400" b="1" dirty="0">
                <a:solidFill>
                  <a:srgbClr val="F18D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04</a:t>
            </a:r>
            <a:endParaRPr lang="en-US" sz="1500" dirty="0"/>
          </a:p>
        </p:txBody>
      </p:sp>
      <p:sp>
        <p:nvSpPr>
          <p:cNvPr id="13" name="Text 10"/>
          <p:cNvSpPr/>
          <p:nvPr>
            <p:custDataLst>
              <p:tags r:id="rId10"/>
            </p:custDataLst>
          </p:nvPr>
        </p:nvSpPr>
        <p:spPr>
          <a:xfrm>
            <a:off x="1636376" y="3169080"/>
            <a:ext cx="3017520" cy="450215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7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短期投资机会</a:t>
            </a:r>
            <a:endParaRPr lang="en-US" sz="1500" dirty="0"/>
          </a:p>
        </p:txBody>
      </p:sp>
      <p:sp>
        <p:nvSpPr>
          <p:cNvPr id="14" name="Text 11"/>
          <p:cNvSpPr/>
          <p:nvPr>
            <p:custDataLst>
              <p:tags r:id="rId11"/>
            </p:custDataLst>
          </p:nvPr>
        </p:nvSpPr>
        <p:spPr>
          <a:xfrm>
            <a:off x="1021920" y="3057021"/>
            <a:ext cx="713232" cy="60706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400" b="1" dirty="0">
                <a:solidFill>
                  <a:srgbClr val="F18D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05</a:t>
            </a:r>
            <a:endParaRPr lang="en-US" sz="1500" dirty="0"/>
          </a:p>
        </p:txBody>
      </p:sp>
      <p:sp>
        <p:nvSpPr>
          <p:cNvPr id="15" name="Text 12"/>
          <p:cNvSpPr/>
          <p:nvPr>
            <p:custDataLst>
              <p:tags r:id="rId12"/>
            </p:custDataLst>
          </p:nvPr>
        </p:nvSpPr>
        <p:spPr>
          <a:xfrm>
            <a:off x="5268353" y="3169100"/>
            <a:ext cx="3017520" cy="450215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7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  <a:sym typeface="+mn-ea"/>
              </a:rPr>
              <a:t>家庭财务紧急预案</a:t>
            </a:r>
            <a:endParaRPr lang="en-US" sz="1500" dirty="0"/>
          </a:p>
        </p:txBody>
      </p:sp>
      <p:sp>
        <p:nvSpPr>
          <p:cNvPr id="16" name="Text 13"/>
          <p:cNvSpPr/>
          <p:nvPr>
            <p:custDataLst>
              <p:tags r:id="rId13"/>
            </p:custDataLst>
          </p:nvPr>
        </p:nvSpPr>
        <p:spPr>
          <a:xfrm>
            <a:off x="4653896" y="3057041"/>
            <a:ext cx="713232" cy="60706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400" b="1" dirty="0">
                <a:solidFill>
                  <a:srgbClr val="F18D6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06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0363" y="25297"/>
            <a:ext cx="8005161" cy="57607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C2202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应对突发经济事件的计划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431601" y="194004"/>
            <a:ext cx="274320" cy="20208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431601" y="334042"/>
            <a:ext cx="274320" cy="202082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298287" y="175716"/>
            <a:ext cx="274320" cy="20208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298287" y="315754"/>
            <a:ext cx="274320" cy="202082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3">
            <a:alphaModFix amt="0"/>
          </a:blip>
          <a:stretch>
            <a:fillRect/>
          </a:stretch>
        </p:blipFill>
        <p:spPr>
          <a:xfrm>
            <a:off x="429475" y="979273"/>
            <a:ext cx="8184444" cy="3578175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1057755" y="1192668"/>
            <a:ext cx="2191977" cy="3217037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38465" y="1471944"/>
            <a:ext cx="423666" cy="220184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314" y="1305932"/>
            <a:ext cx="1095138" cy="367710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057755" y="1192607"/>
            <a:ext cx="878697" cy="59436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1057755" y="1673642"/>
            <a:ext cx="2194560" cy="585216"/>
          </a:xfrm>
          <a:prstGeom prst="rect">
            <a:avLst/>
          </a:prstGeom>
          <a:noFill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165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紧急资金储备计划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057755" y="2255641"/>
            <a:ext cx="2191977" cy="146304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5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家庭应建立紧急资金储备，以应对突如其来的经济事件。这笔资金应为家庭月收入的三到六个月，用于覆盖基本生活开销、医疗费用等突发支出。</a:t>
            </a:r>
            <a:endParaRPr lang="en-US" sz="1500" dirty="0"/>
          </a:p>
        </p:txBody>
      </p:sp>
      <p:pic>
        <p:nvPicPr>
          <p:cNvPr id="14" name="Image 8" descr="preencoded.png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6111817" y="1192668"/>
            <a:ext cx="2191977" cy="3217037"/>
          </a:xfrm>
          <a:prstGeom prst="rect">
            <a:avLst/>
          </a:prstGeom>
        </p:spPr>
      </p:pic>
      <p:pic>
        <p:nvPicPr>
          <p:cNvPr id="15" name="Image 9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792528" y="1471992"/>
            <a:ext cx="423666" cy="220184"/>
          </a:xfrm>
          <a:prstGeom prst="rect">
            <a:avLst/>
          </a:prstGeom>
        </p:spPr>
      </p:pic>
      <p:pic>
        <p:nvPicPr>
          <p:cNvPr id="16" name="Image 10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5376" y="1305980"/>
            <a:ext cx="1095138" cy="367710"/>
          </a:xfrm>
          <a:prstGeom prst="rect">
            <a:avLst/>
          </a:prstGeom>
        </p:spPr>
      </p:pic>
      <p:sp>
        <p:nvSpPr>
          <p:cNvPr id="17" name="Text 4"/>
          <p:cNvSpPr/>
          <p:nvPr/>
        </p:nvSpPr>
        <p:spPr>
          <a:xfrm>
            <a:off x="6111817" y="1192655"/>
            <a:ext cx="878697" cy="59436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sz="1500" dirty="0"/>
          </a:p>
        </p:txBody>
      </p:sp>
      <p:sp>
        <p:nvSpPr>
          <p:cNvPr id="18" name="Text 5"/>
          <p:cNvSpPr/>
          <p:nvPr/>
        </p:nvSpPr>
        <p:spPr>
          <a:xfrm>
            <a:off x="6111817" y="1673642"/>
            <a:ext cx="2194560" cy="585216"/>
          </a:xfrm>
          <a:prstGeom prst="rect">
            <a:avLst/>
          </a:prstGeom>
          <a:noFill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165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债务管理与偿还</a:t>
            </a:r>
            <a:endParaRPr lang="en-US" sz="1500" dirty="0"/>
          </a:p>
        </p:txBody>
      </p:sp>
      <p:sp>
        <p:nvSpPr>
          <p:cNvPr id="19" name="Text 6"/>
          <p:cNvSpPr/>
          <p:nvPr/>
        </p:nvSpPr>
        <p:spPr>
          <a:xfrm>
            <a:off x="6111817" y="2255641"/>
            <a:ext cx="2191977" cy="146304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5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家庭应合理规划债务，避免过度借贷导致财务压力过大。制定详细的债务偿还计划，优先偿还高利率债务，逐步减少负债水平。同时，保持良好的信用记录，以便在需要时获得更有利的贷款条件。</a:t>
            </a:r>
            <a:endParaRPr lang="en-US" sz="1500" dirty="0"/>
          </a:p>
        </p:txBody>
      </p:sp>
      <p:pic>
        <p:nvPicPr>
          <p:cNvPr id="20" name="Image 11" descr="preencoded.png"/>
          <p:cNvPicPr>
            <a:picLocks noChangeAspect="1"/>
          </p:cNvPicPr>
          <p:nvPr/>
        </p:nvPicPr>
        <p:blipFill>
          <a:blip r:embed="rId7">
            <a:alphaModFix amt="10000"/>
          </a:blip>
          <a:stretch>
            <a:fillRect/>
          </a:stretch>
        </p:blipFill>
        <p:spPr>
          <a:xfrm>
            <a:off x="3584744" y="1192495"/>
            <a:ext cx="2191817" cy="3217382"/>
          </a:xfrm>
          <a:prstGeom prst="rect">
            <a:avLst/>
          </a:prstGeom>
        </p:spPr>
      </p:pic>
      <p:sp>
        <p:nvSpPr>
          <p:cNvPr id="21" name="Text 7"/>
          <p:cNvSpPr/>
          <p:nvPr/>
        </p:nvSpPr>
        <p:spPr>
          <a:xfrm>
            <a:off x="3584744" y="1673642"/>
            <a:ext cx="2194560" cy="585216"/>
          </a:xfrm>
          <a:prstGeom prst="rect">
            <a:avLst/>
          </a:prstGeom>
          <a:noFill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165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保险规划策略</a:t>
            </a:r>
            <a:endParaRPr lang="en-US" sz="1500" dirty="0"/>
          </a:p>
        </p:txBody>
      </p:sp>
      <p:sp>
        <p:nvSpPr>
          <p:cNvPr id="22" name="Text 8"/>
          <p:cNvSpPr/>
          <p:nvPr/>
        </p:nvSpPr>
        <p:spPr>
          <a:xfrm>
            <a:off x="3584744" y="2255641"/>
            <a:ext cx="2191817" cy="146304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5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家庭成员应购买适当的保险产品，如健康保险、意外伤害保险和寿险等，以减轻因疾病或意外导致的经济负担。选择适合家庭需求的保险方案，确保在风险来临时有足够的保障。</a:t>
            </a:r>
            <a:endParaRPr lang="en-US" sz="1500" dirty="0"/>
          </a:p>
        </p:txBody>
      </p:sp>
      <p:pic>
        <p:nvPicPr>
          <p:cNvPr id="23" name="Image 12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3265497" y="1471944"/>
            <a:ext cx="423666" cy="220184"/>
          </a:xfrm>
          <a:prstGeom prst="rect">
            <a:avLst/>
          </a:prstGeom>
        </p:spPr>
      </p:pic>
      <p:pic>
        <p:nvPicPr>
          <p:cNvPr id="24" name="Image 13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8345" y="1305932"/>
            <a:ext cx="1095138" cy="367710"/>
          </a:xfrm>
          <a:prstGeom prst="rect">
            <a:avLst/>
          </a:prstGeom>
        </p:spPr>
      </p:pic>
      <p:sp>
        <p:nvSpPr>
          <p:cNvPr id="25" name="Text 9"/>
          <p:cNvSpPr/>
          <p:nvPr/>
        </p:nvSpPr>
        <p:spPr>
          <a:xfrm>
            <a:off x="3584744" y="1192607"/>
            <a:ext cx="878739" cy="59436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25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sz="15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116247" y="2002836"/>
            <a:ext cx="4911506" cy="17099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8250" b="1" dirty="0">
                <a:solidFill>
                  <a:srgbClr val="C22020">
                    <a:alpha val="10000"/>
                  </a:srgbClr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THANKS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2415396" y="1666794"/>
            <a:ext cx="4313208" cy="118872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5400" b="1" dirty="0">
                <a:solidFill>
                  <a:srgbClr val="C2202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谢谢观看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3370" y="1959269"/>
            <a:ext cx="5221112" cy="786384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33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家庭投资基础知识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70" y="438260"/>
            <a:ext cx="914028" cy="91402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45154" y="742055"/>
            <a:ext cx="1356643" cy="93268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4050" b="1" dirty="0">
                <a:solidFill>
                  <a:srgbClr val="F18D6B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01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0363" y="25297"/>
            <a:ext cx="8005161" cy="57607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C2202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理解投资与储蓄的区别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431601" y="194004"/>
            <a:ext cx="274320" cy="20208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431601" y="334042"/>
            <a:ext cx="274320" cy="202082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298287" y="175716"/>
            <a:ext cx="274320" cy="20208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298287" y="315754"/>
            <a:ext cx="274320" cy="202082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01" y="1138322"/>
            <a:ext cx="528891" cy="391522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1330124" y="1132915"/>
            <a:ext cx="2944368" cy="1645920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5495514" y="1529844"/>
            <a:ext cx="2944368" cy="1645920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2206032" y="3066458"/>
            <a:ext cx="2944368" cy="1645920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703661" y="1129178"/>
            <a:ext cx="688194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1330491" y="1187779"/>
            <a:ext cx="2944001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投资与储蓄的定义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330491" y="1489531"/>
            <a:ext cx="2944368" cy="10241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投资是指将资金用于购买资产，以期望在未来获得收益的行为。而储蓄则是将收入的一部分保留起来，以备不时之需或达到某个长期目标。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5495971" y="1584691"/>
            <a:ext cx="2944368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投资与储蓄的风险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5495514" y="1886460"/>
            <a:ext cx="2944368" cy="10241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投资通常伴随着一定的风险，因为市场波动可能导致投资价值下降。相比之下，储蓄的风险较小，因为存款通常由政府保障，且利率相对稳定。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2206075" y="3120882"/>
            <a:ext cx="2944001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投资与储蓄的回报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2206075" y="3422634"/>
            <a:ext cx="2944368" cy="10241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投资的回报往往高于储蓄，因为投资者承担了更高的风险。然而，储蓄的回报虽然较低，但更为稳定，适合那些对风险敏感的人。</a:t>
            </a:r>
            <a:endParaRPr lang="en-US" sz="1500" dirty="0"/>
          </a:p>
        </p:txBody>
      </p:sp>
      <p:pic>
        <p:nvPicPr>
          <p:cNvPr id="18" name="Image 8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184" y="3071780"/>
            <a:ext cx="528891" cy="391522"/>
          </a:xfrm>
          <a:prstGeom prst="rect">
            <a:avLst/>
          </a:prstGeom>
        </p:spPr>
      </p:pic>
      <p:sp>
        <p:nvSpPr>
          <p:cNvPr id="19" name="Text 8"/>
          <p:cNvSpPr/>
          <p:nvPr/>
        </p:nvSpPr>
        <p:spPr>
          <a:xfrm>
            <a:off x="1604032" y="3066373"/>
            <a:ext cx="650309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sz="1500" dirty="0"/>
          </a:p>
        </p:txBody>
      </p:sp>
      <p:pic>
        <p:nvPicPr>
          <p:cNvPr id="20" name="Image 9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302" y="1535251"/>
            <a:ext cx="528891" cy="391522"/>
          </a:xfrm>
          <a:prstGeom prst="rect">
            <a:avLst/>
          </a:prstGeom>
        </p:spPr>
      </p:pic>
      <p:sp>
        <p:nvSpPr>
          <p:cNvPr id="21" name="Text 9"/>
          <p:cNvSpPr/>
          <p:nvPr/>
        </p:nvSpPr>
        <p:spPr>
          <a:xfrm>
            <a:off x="4847430" y="1529844"/>
            <a:ext cx="739524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0363" y="25297"/>
            <a:ext cx="8005161" cy="57607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C2202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确定家庭财务目标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431601" y="194004"/>
            <a:ext cx="274320" cy="20208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431601" y="334042"/>
            <a:ext cx="274320" cy="202082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298287" y="175716"/>
            <a:ext cx="274320" cy="20208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298287" y="315754"/>
            <a:ext cx="274320" cy="202082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447956" y="1929366"/>
            <a:ext cx="8248087" cy="2346713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139" y="867420"/>
            <a:ext cx="914400" cy="914400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26739" y="867420"/>
            <a:ext cx="914400" cy="914400"/>
          </a:xfrm>
          <a:prstGeom prst="rect">
            <a:avLst/>
          </a:prstGeom>
        </p:spPr>
      </p:pic>
      <p:sp>
        <p:nvSpPr>
          <p:cNvPr id="10" name="Text 1"/>
          <p:cNvSpPr/>
          <p:nvPr/>
        </p:nvSpPr>
        <p:spPr>
          <a:xfrm>
            <a:off x="1636445" y="995436"/>
            <a:ext cx="784215" cy="58521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33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sz="1500" dirty="0"/>
          </a:p>
        </p:txBody>
      </p:sp>
      <p:pic>
        <p:nvPicPr>
          <p:cNvPr id="11" name="Image 7" descr="preencoded.png"/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1745836" y="1746486"/>
            <a:ext cx="182880" cy="182880"/>
          </a:xfrm>
          <a:prstGeom prst="rect">
            <a:avLst/>
          </a:prstGeom>
        </p:spPr>
      </p:pic>
      <p:pic>
        <p:nvPicPr>
          <p:cNvPr id="12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699" y="1746486"/>
            <a:ext cx="182880" cy="182880"/>
          </a:xfrm>
          <a:prstGeom prst="rect">
            <a:avLst/>
          </a:prstGeom>
        </p:spPr>
      </p:pic>
      <p:pic>
        <p:nvPicPr>
          <p:cNvPr id="13" name="Image 9" descr="preencoded.png"/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2153562" y="1746486"/>
            <a:ext cx="182880" cy="182880"/>
          </a:xfrm>
          <a:prstGeom prst="rect">
            <a:avLst/>
          </a:prstGeom>
        </p:spPr>
      </p:pic>
      <p:sp>
        <p:nvSpPr>
          <p:cNvPr id="14" name="Text 2"/>
          <p:cNvSpPr/>
          <p:nvPr/>
        </p:nvSpPr>
        <p:spPr>
          <a:xfrm>
            <a:off x="825904" y="2045733"/>
            <a:ext cx="2430470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明确财务目标</a:t>
            </a:r>
            <a:endParaRPr lang="en-US" sz="1500" dirty="0"/>
          </a:p>
        </p:txBody>
      </p:sp>
      <p:sp>
        <p:nvSpPr>
          <p:cNvPr id="15" name="Text 3"/>
          <p:cNvSpPr/>
          <p:nvPr/>
        </p:nvSpPr>
        <p:spPr>
          <a:xfrm>
            <a:off x="825904" y="2448069"/>
            <a:ext cx="2430470" cy="128016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家庭在制定投资策略前，首先需明确财务目标。这些目标可以是短期的储蓄计划、中期的教育基金积累，或是长期的退休金储备。明确的目标有助于指导后续的投资方向和策略选择。</a:t>
            </a:r>
            <a:endParaRPr lang="en-US" sz="1500" dirty="0"/>
          </a:p>
        </p:txBody>
      </p:sp>
      <p:pic>
        <p:nvPicPr>
          <p:cNvPr id="16" name="Image 1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867420"/>
            <a:ext cx="914400" cy="914400"/>
          </a:xfrm>
          <a:prstGeom prst="rect">
            <a:avLst/>
          </a:prstGeom>
        </p:spPr>
      </p:pic>
      <p:pic>
        <p:nvPicPr>
          <p:cNvPr id="17" name="Image 1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657600" y="867420"/>
            <a:ext cx="914400" cy="914400"/>
          </a:xfrm>
          <a:prstGeom prst="rect">
            <a:avLst/>
          </a:prstGeom>
        </p:spPr>
      </p:pic>
      <p:sp>
        <p:nvSpPr>
          <p:cNvPr id="18" name="Text 4"/>
          <p:cNvSpPr/>
          <p:nvPr/>
        </p:nvSpPr>
        <p:spPr>
          <a:xfrm>
            <a:off x="4152608" y="995436"/>
            <a:ext cx="849850" cy="58521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33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sz="1500" dirty="0"/>
          </a:p>
        </p:txBody>
      </p:sp>
      <p:sp>
        <p:nvSpPr>
          <p:cNvPr id="19" name="Text 5"/>
          <p:cNvSpPr/>
          <p:nvPr/>
        </p:nvSpPr>
        <p:spPr>
          <a:xfrm>
            <a:off x="3356765" y="2045733"/>
            <a:ext cx="2430470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分析财务状况</a:t>
            </a:r>
            <a:endParaRPr lang="en-US" sz="1500" dirty="0"/>
          </a:p>
        </p:txBody>
      </p:sp>
      <p:sp>
        <p:nvSpPr>
          <p:cNvPr id="20" name="Text 6"/>
          <p:cNvSpPr/>
          <p:nvPr/>
        </p:nvSpPr>
        <p:spPr>
          <a:xfrm>
            <a:off x="3356765" y="2448069"/>
            <a:ext cx="2430470" cy="128016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确定家庭财务目标之后，需要对当前的财务状况进行详细分析。这包括收入水平、支出情况、债务状况以及现有的资产配置等。通过全面审视家庭的财务状况，可以更好地评估实现财务目标的可能性和所需资源。</a:t>
            </a:r>
            <a:endParaRPr lang="en-US" sz="1500" dirty="0"/>
          </a:p>
        </p:txBody>
      </p:sp>
      <p:pic>
        <p:nvPicPr>
          <p:cNvPr id="21" name="Image 1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861" y="867420"/>
            <a:ext cx="914400" cy="914400"/>
          </a:xfrm>
          <a:prstGeom prst="rect">
            <a:avLst/>
          </a:prstGeom>
        </p:spPr>
      </p:pic>
      <p:pic>
        <p:nvPicPr>
          <p:cNvPr id="22" name="Image 1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188461" y="867420"/>
            <a:ext cx="914400" cy="914400"/>
          </a:xfrm>
          <a:prstGeom prst="rect">
            <a:avLst/>
          </a:prstGeom>
        </p:spPr>
      </p:pic>
      <p:sp>
        <p:nvSpPr>
          <p:cNvPr id="23" name="Text 7"/>
          <p:cNvSpPr/>
          <p:nvPr/>
        </p:nvSpPr>
        <p:spPr>
          <a:xfrm>
            <a:off x="6676289" y="995436"/>
            <a:ext cx="817032" cy="58521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33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sz="1500" dirty="0"/>
          </a:p>
        </p:txBody>
      </p:sp>
      <p:sp>
        <p:nvSpPr>
          <p:cNvPr id="24" name="Text 8"/>
          <p:cNvSpPr/>
          <p:nvPr/>
        </p:nvSpPr>
        <p:spPr>
          <a:xfrm>
            <a:off x="5887626" y="2045733"/>
            <a:ext cx="2430470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设定时间框架</a:t>
            </a:r>
            <a:endParaRPr lang="en-US" sz="1500" dirty="0"/>
          </a:p>
        </p:txBody>
      </p:sp>
      <p:sp>
        <p:nvSpPr>
          <p:cNvPr id="25" name="Text 9"/>
          <p:cNvSpPr/>
          <p:nvPr/>
        </p:nvSpPr>
        <p:spPr>
          <a:xfrm>
            <a:off x="5887626" y="2448069"/>
            <a:ext cx="2430470" cy="1280160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对于每个财务目标，设定一个合理的时间框架至关重要。这个时间框架应基于目标的性质（短期、中期或长期）以及当前家庭的财务状况来决定。明确的时间框架有助于监控进度，确保投资策略与时间目标相匹配。</a:t>
            </a:r>
            <a:endParaRPr lang="en-US" sz="1500" dirty="0"/>
          </a:p>
        </p:txBody>
      </p:sp>
      <p:pic>
        <p:nvPicPr>
          <p:cNvPr id="26" name="Image 14" descr="preencoded.png"/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4276697" y="1746486"/>
            <a:ext cx="182880" cy="182880"/>
          </a:xfrm>
          <a:prstGeom prst="rect">
            <a:avLst/>
          </a:prstGeom>
        </p:spPr>
      </p:pic>
      <p:pic>
        <p:nvPicPr>
          <p:cNvPr id="27" name="Image 1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0" y="1746486"/>
            <a:ext cx="182880" cy="182880"/>
          </a:xfrm>
          <a:prstGeom prst="rect">
            <a:avLst/>
          </a:prstGeom>
        </p:spPr>
      </p:pic>
      <p:pic>
        <p:nvPicPr>
          <p:cNvPr id="28" name="Image 16" descr="preencoded.png"/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4684423" y="1746486"/>
            <a:ext cx="182880" cy="182880"/>
          </a:xfrm>
          <a:prstGeom prst="rect">
            <a:avLst/>
          </a:prstGeom>
        </p:spPr>
      </p:pic>
      <p:pic>
        <p:nvPicPr>
          <p:cNvPr id="29" name="Image 17" descr="preencoded.png"/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6807558" y="1746486"/>
            <a:ext cx="182880" cy="182880"/>
          </a:xfrm>
          <a:prstGeom prst="rect">
            <a:avLst/>
          </a:prstGeom>
        </p:spPr>
      </p:pic>
      <p:pic>
        <p:nvPicPr>
          <p:cNvPr id="30" name="Image 1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1421" y="1746486"/>
            <a:ext cx="182880" cy="182880"/>
          </a:xfrm>
          <a:prstGeom prst="rect">
            <a:avLst/>
          </a:prstGeom>
        </p:spPr>
      </p:pic>
      <p:pic>
        <p:nvPicPr>
          <p:cNvPr id="31" name="Image 19" descr="preencoded.png"/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7215284" y="1746486"/>
            <a:ext cx="182880" cy="1828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3370" y="1959269"/>
            <a:ext cx="5221112" cy="786384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33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风险评估与管理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70" y="438260"/>
            <a:ext cx="914028" cy="91402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45154" y="742055"/>
            <a:ext cx="1356643" cy="93268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4050" b="1" dirty="0">
                <a:solidFill>
                  <a:srgbClr val="F18D6B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02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0363" y="25297"/>
            <a:ext cx="8005161" cy="57607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C2202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识别家庭风险承受能力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431601" y="194004"/>
            <a:ext cx="274320" cy="20208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431601" y="334042"/>
            <a:ext cx="274320" cy="202082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298287" y="175716"/>
            <a:ext cx="274320" cy="20208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298287" y="315754"/>
            <a:ext cx="274320" cy="202082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2743200" y="1025863"/>
            <a:ext cx="3657600" cy="448056"/>
          </a:xfrm>
          <a:prstGeom prst="rect">
            <a:avLst/>
          </a:prstGeom>
          <a:noFill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家庭收入稳定性分析</a:t>
            </a:r>
            <a:endParaRPr lang="en-US" sz="1500" dirty="0"/>
          </a:p>
        </p:txBody>
      </p:sp>
      <p:sp>
        <p:nvSpPr>
          <p:cNvPr id="8" name="Text 2"/>
          <p:cNvSpPr/>
          <p:nvPr/>
        </p:nvSpPr>
        <p:spPr>
          <a:xfrm>
            <a:off x="2743200" y="1368172"/>
            <a:ext cx="3657600" cy="84124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家庭的收入来源多样，包括工资、投资收益等，稳定性分析需要考虑这些收入的持续性和可靠性，以确保在面对经济压力时，家庭有足够的财务支撑。</a:t>
            </a:r>
            <a:endParaRPr lang="en-US" sz="1500" dirty="0"/>
          </a:p>
        </p:txBody>
      </p:sp>
      <p:sp>
        <p:nvSpPr>
          <p:cNvPr id="9" name="Text 3"/>
          <p:cNvSpPr/>
          <p:nvPr/>
        </p:nvSpPr>
        <p:spPr>
          <a:xfrm>
            <a:off x="522708" y="2567541"/>
            <a:ext cx="3657600" cy="448056"/>
          </a:xfrm>
          <a:prstGeom prst="rect">
            <a:avLst/>
          </a:prstGeom>
          <a:noFill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家庭成员健康考量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522708" y="2899468"/>
            <a:ext cx="3657600" cy="84124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家庭成员的健康状况直接影响到家庭的支出和风险承受能力，定期进行健康检查，评估潜在的医疗费用支出，对规划家庭财务至关重要。</a:t>
            </a:r>
            <a:endParaRPr lang="en-US" sz="1500" dirty="0"/>
          </a:p>
        </p:txBody>
      </p:sp>
      <p:sp>
        <p:nvSpPr>
          <p:cNvPr id="11" name="Text 5"/>
          <p:cNvSpPr/>
          <p:nvPr/>
        </p:nvSpPr>
        <p:spPr>
          <a:xfrm>
            <a:off x="4963692" y="2567541"/>
            <a:ext cx="3657600" cy="448056"/>
          </a:xfrm>
          <a:prstGeom prst="rect">
            <a:avLst/>
          </a:prstGeom>
          <a:noFill/>
        </p:spPr>
        <p:txBody>
          <a:bodyPr wrap="square" lIns="95250" tIns="95250" rIns="95250" bIns="95250" rtlCol="0" anchor="ctr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紧急储备金设置</a:t>
            </a:r>
            <a:endParaRPr lang="en-US" sz="1500" dirty="0"/>
          </a:p>
        </p:txBody>
      </p:sp>
      <p:sp>
        <p:nvSpPr>
          <p:cNvPr id="12" name="Text 6"/>
          <p:cNvSpPr/>
          <p:nvPr/>
        </p:nvSpPr>
        <p:spPr>
          <a:xfrm>
            <a:off x="4963692" y="2899468"/>
            <a:ext cx="3657600" cy="84124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为应对突发事件，家庭应建立紧急储备金，这包括失业、疾病或其他不可预见的情况，储备金的规模通常建议至少能覆盖3至6个月的生活费用。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0363" y="25297"/>
            <a:ext cx="8005161" cy="576072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C2202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学习分散投资原则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431601" y="194004"/>
            <a:ext cx="274320" cy="20208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431601" y="334042"/>
            <a:ext cx="274320" cy="202082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298287" y="175716"/>
            <a:ext cx="274320" cy="202082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302">
            <a:off x="298287" y="315754"/>
            <a:ext cx="274320" cy="202082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01" y="1138322"/>
            <a:ext cx="528891" cy="391522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1330124" y="1132915"/>
            <a:ext cx="2944368" cy="1645920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5495514" y="1529844"/>
            <a:ext cx="2944368" cy="1645920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2206032" y="3066458"/>
            <a:ext cx="2944368" cy="1645920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703661" y="1129178"/>
            <a:ext cx="688194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1330491" y="1187779"/>
            <a:ext cx="2944001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分散投资的基本原则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330491" y="1489531"/>
            <a:ext cx="2944368" cy="10241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分散投资是一种策略，它要求投资者将资金分配到不同的资产类别中，以降低整体投资组合的风险。这种策略强调“不要把所有的鸡蛋放在一个篮子里”，通过多元化来分散风险。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5495971" y="1584691"/>
            <a:ext cx="2944368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分散投资的优势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5495514" y="1886460"/>
            <a:ext cx="2944368" cy="10241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分散投资的最大优势在于它可以降低单一投资失败带来的影响。当某一项投资表现不佳时，其他投资可能会有所弥补，从而保护投资者的资金安全。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2206075" y="3120882"/>
            <a:ext cx="2944001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如何实施分散投资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2206075" y="3422634"/>
            <a:ext cx="2944368" cy="102412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实施分散投资需要对市场有深入的了解和研究，包括了解各种投资产品的特性和风险。同时，也需要根据自身的风险承受能力和投资目标，制定出合适的投资策略。</a:t>
            </a:r>
            <a:endParaRPr lang="en-US" sz="1500" dirty="0"/>
          </a:p>
        </p:txBody>
      </p:sp>
      <p:pic>
        <p:nvPicPr>
          <p:cNvPr id="18" name="Image 8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184" y="3071780"/>
            <a:ext cx="528891" cy="391522"/>
          </a:xfrm>
          <a:prstGeom prst="rect">
            <a:avLst/>
          </a:prstGeom>
        </p:spPr>
      </p:pic>
      <p:sp>
        <p:nvSpPr>
          <p:cNvPr id="19" name="Text 8"/>
          <p:cNvSpPr/>
          <p:nvPr/>
        </p:nvSpPr>
        <p:spPr>
          <a:xfrm>
            <a:off x="1604032" y="3066373"/>
            <a:ext cx="650309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02</a:t>
            </a:r>
            <a:endParaRPr lang="en-US" sz="1500" dirty="0"/>
          </a:p>
        </p:txBody>
      </p:sp>
      <p:pic>
        <p:nvPicPr>
          <p:cNvPr id="20" name="Image 9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302" y="1535251"/>
            <a:ext cx="528891" cy="391522"/>
          </a:xfrm>
          <a:prstGeom prst="rect">
            <a:avLst/>
          </a:prstGeom>
        </p:spPr>
      </p:pic>
      <p:sp>
        <p:nvSpPr>
          <p:cNvPr id="21" name="Text 9"/>
          <p:cNvSpPr/>
          <p:nvPr/>
        </p:nvSpPr>
        <p:spPr>
          <a:xfrm>
            <a:off x="4847430" y="1529844"/>
            <a:ext cx="739524" cy="402336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375"/>
              </a:spcBef>
              <a:buNone/>
            </a:pPr>
            <a:r>
              <a:rPr 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03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3370" y="1959269"/>
            <a:ext cx="5221112" cy="786384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3300" b="1" dirty="0">
                <a:solidFill>
                  <a:srgbClr val="C220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投资组合构建</a:t>
            </a:r>
            <a:endParaRPr lang="en-US" sz="15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70" y="438260"/>
            <a:ext cx="914028" cy="91402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45154" y="742055"/>
            <a:ext cx="1356643" cy="932688"/>
          </a:xfrm>
          <a:prstGeom prst="rect">
            <a:avLst/>
          </a:prstGeom>
          <a:noFill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113000"/>
              </a:lnSpc>
              <a:spcBef>
                <a:spcPts val="375"/>
              </a:spcBef>
              <a:buNone/>
            </a:pPr>
            <a:r>
              <a:rPr lang="en-US" sz="4050" b="1" dirty="0">
                <a:solidFill>
                  <a:srgbClr val="F18D6B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03</a:t>
            </a:r>
            <a:endParaRPr lang="en-US" sz="15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156.54259842519684,&quot;left&quot;:80.46614173228346,&quot;top&quot;:144.18858267716536,&quot;width&quot;:571.9648031496063}"/>
</p:tagLst>
</file>

<file path=ppt/tags/tag10.xml><?xml version="1.0" encoding="utf-8"?>
<p:tagLst xmlns:p="http://schemas.openxmlformats.org/presentationml/2006/main">
  <p:tag name="KSO_WM_DIAGRAM_VIRTUALLY_FRAME" val="{&quot;height&quot;:156.54259842519684,&quot;left&quot;:80.46614173228346,&quot;top&quot;:144.18858267716536,&quot;width&quot;:571.9648031496063}"/>
</p:tagLst>
</file>

<file path=ppt/tags/tag11.xml><?xml version="1.0" encoding="utf-8"?>
<p:tagLst xmlns:p="http://schemas.openxmlformats.org/presentationml/2006/main">
  <p:tag name="KSO_WM_DIAGRAM_VIRTUALLY_FRAME" val="{&quot;height&quot;:156.54259842519684,&quot;left&quot;:80.46614173228346,&quot;top&quot;:144.18858267716536,&quot;width&quot;:571.9648031496063}"/>
</p:tagLst>
</file>

<file path=ppt/tags/tag12.xml><?xml version="1.0" encoding="utf-8"?>
<p:tagLst xmlns:p="http://schemas.openxmlformats.org/presentationml/2006/main">
  <p:tag name="KSO_WM_DIAGRAM_VIRTUALLY_FRAME" val="{&quot;height&quot;:156.54259842519684,&quot;left&quot;:80.46614173228346,&quot;top&quot;:144.18858267716536,&quot;width&quot;:571.9648031496063}"/>
</p:tagLst>
</file>

<file path=ppt/tags/tag13.xml><?xml version="1.0" encoding="utf-8"?>
<p:tagLst xmlns:p="http://schemas.openxmlformats.org/presentationml/2006/main">
  <p:tag name="commondata" val="eyJoZGlkIjoiNDkzNWVkZDM3YjI3MjY4MzFmZTc3MWRjZjdiMDUxZTAifQ=="/>
</p:tagLst>
</file>

<file path=ppt/tags/tag2.xml><?xml version="1.0" encoding="utf-8"?>
<p:tagLst xmlns:p="http://schemas.openxmlformats.org/presentationml/2006/main">
  <p:tag name="KSO_WM_DIAGRAM_VIRTUALLY_FRAME" val="{&quot;height&quot;:156.54259842519684,&quot;left&quot;:80.46614173228346,&quot;top&quot;:144.18858267716536,&quot;width&quot;:571.9648031496063}"/>
</p:tagLst>
</file>

<file path=ppt/tags/tag3.xml><?xml version="1.0" encoding="utf-8"?>
<p:tagLst xmlns:p="http://schemas.openxmlformats.org/presentationml/2006/main">
  <p:tag name="KSO_WM_DIAGRAM_VIRTUALLY_FRAME" val="{&quot;height&quot;:156.54259842519684,&quot;left&quot;:80.46614173228346,&quot;top&quot;:144.18858267716536,&quot;width&quot;:571.9648031496063}"/>
</p:tagLst>
</file>

<file path=ppt/tags/tag4.xml><?xml version="1.0" encoding="utf-8"?>
<p:tagLst xmlns:p="http://schemas.openxmlformats.org/presentationml/2006/main">
  <p:tag name="KSO_WM_DIAGRAM_VIRTUALLY_FRAME" val="{&quot;height&quot;:156.54259842519684,&quot;left&quot;:80.46614173228346,&quot;top&quot;:144.18858267716536,&quot;width&quot;:571.9648031496063}"/>
</p:tagLst>
</file>

<file path=ppt/tags/tag5.xml><?xml version="1.0" encoding="utf-8"?>
<p:tagLst xmlns:p="http://schemas.openxmlformats.org/presentationml/2006/main">
  <p:tag name="KSO_WM_DIAGRAM_VIRTUALLY_FRAME" val="{&quot;height&quot;:156.54259842519684,&quot;left&quot;:80.46614173228346,&quot;top&quot;:144.18858267716536,&quot;width&quot;:571.9648031496063}"/>
</p:tagLst>
</file>

<file path=ppt/tags/tag6.xml><?xml version="1.0" encoding="utf-8"?>
<p:tagLst xmlns:p="http://schemas.openxmlformats.org/presentationml/2006/main">
  <p:tag name="KSO_WM_DIAGRAM_VIRTUALLY_FRAME" val="{&quot;height&quot;:156.54259842519684,&quot;left&quot;:80.46614173228346,&quot;top&quot;:144.18858267716536,&quot;width&quot;:571.9648031496063}"/>
</p:tagLst>
</file>

<file path=ppt/tags/tag7.xml><?xml version="1.0" encoding="utf-8"?>
<p:tagLst xmlns:p="http://schemas.openxmlformats.org/presentationml/2006/main">
  <p:tag name="KSO_WM_DIAGRAM_VIRTUALLY_FRAME" val="{&quot;height&quot;:156.54259842519684,&quot;left&quot;:80.46614173228346,&quot;top&quot;:144.18858267716536,&quot;width&quot;:571.9648031496063}"/>
</p:tagLst>
</file>

<file path=ppt/tags/tag8.xml><?xml version="1.0" encoding="utf-8"?>
<p:tagLst xmlns:p="http://schemas.openxmlformats.org/presentationml/2006/main">
  <p:tag name="KSO_WM_DIAGRAM_VIRTUALLY_FRAME" val="{&quot;height&quot;:156.54259842519684,&quot;left&quot;:80.46614173228346,&quot;top&quot;:144.18858267716536,&quot;width&quot;:571.9648031496063}"/>
</p:tagLst>
</file>

<file path=ppt/tags/tag9.xml><?xml version="1.0" encoding="utf-8"?>
<p:tagLst xmlns:p="http://schemas.openxmlformats.org/presentationml/2006/main">
  <p:tag name="KSO_WM_DIAGRAM_VIRTUALLY_FRAME" val="{&quot;height&quot;:156.54259842519684,&quot;left&quot;:80.46614173228346,&quot;top&quot;:144.18858267716536,&quot;width&quot;:571.9648031496063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3196</Words>
  <Application>WPS 演示</Application>
  <PresentationFormat>On-screen Show (16:9)</PresentationFormat>
  <Paragraphs>288</Paragraphs>
  <Slides>21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宋体</vt:lpstr>
      <vt:lpstr>Wingdings</vt:lpstr>
      <vt:lpstr>Arial</vt:lpstr>
      <vt:lpstr>Arial</vt:lpstr>
      <vt:lpstr>微软雅黑</vt:lpstr>
      <vt:lpstr>微软雅黑</vt:lpstr>
      <vt:lpstr>Calibri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Grace</cp:lastModifiedBy>
  <cp:revision>4</cp:revision>
  <dcterms:created xsi:type="dcterms:W3CDTF">2024-10-26T08:40:00Z</dcterms:created>
  <dcterms:modified xsi:type="dcterms:W3CDTF">2025-03-24T01:22:01Z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B7DEC7AB95914FC6B7B2DDF27C091B58_12</vt:lpwstr>
  </property>
  <property fmtid="{D5CDD505-2E9C-101B-9397-08002B2CF9AE}" pid="3" name="KSOProductBuildVer">
    <vt:lpwstr>2052-12.1.0.20305</vt:lpwstr>
  </property>
</Properties>
</file>