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HelloFont WenYiHei" panose="00020600040101010101" charset="-122"/>
      <p:regular r:id="rId21"/>
    </p:embeddedFont>
    <p:embeddedFont>
      <p:font typeface="OPPOSans L" panose="00020600040101010101" charset="-122"/>
      <p:regular r:id="rId22"/>
    </p:embeddedFont>
    <p:embeddedFont>
      <p:font typeface="OPPOSans H" panose="00020600040101010101" charset="-122"/>
      <p:regular r:id="rId23"/>
    </p:embeddedFont>
    <p:embeddedFont>
      <p:font typeface="OPPOSans B" panose="00020600040101010101" charset="-122"/>
      <p:regular r:id="rId24"/>
    </p:embeddedFont>
    <p:embeddedFont>
      <p:font typeface="Source Han Sans" panose="020B0500000000000000" charset="-122"/>
      <p:regular r:id="rId25"/>
    </p:embeddedFont>
    <p:embeddedFont>
      <p:font typeface="Source Han Sans CN Bold" panose="020B0800000000000000" charset="-122"/>
      <p:bold r:id="rId26"/>
    </p:embeddedFont>
    <p:embeddedFont>
      <p:font typeface="汉仪粗黑简" panose="02010600000101010101" charset="-122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2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2250" y="203200"/>
            <a:ext cx="11747500" cy="6451600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65100" algn="ctr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26694" y="2626821"/>
            <a:ext cx="1595516" cy="1595516"/>
          </a:xfrm>
          <a:custGeom>
            <a:avLst/>
            <a:gdLst>
              <a:gd name="connsiteX0" fmla="*/ 532257 w 757508"/>
              <a:gd name="connsiteY0" fmla="*/ 300981 h 757508"/>
              <a:gd name="connsiteX1" fmla="*/ 679628 w 757508"/>
              <a:gd name="connsiteY1" fmla="*/ 348958 h 757508"/>
              <a:gd name="connsiteX2" fmla="*/ 757509 w 757508"/>
              <a:gd name="connsiteY2" fmla="*/ 502353 h 757508"/>
              <a:gd name="connsiteX3" fmla="*/ 255372 w 757508"/>
              <a:gd name="connsiteY3" fmla="*/ 757509 h 757508"/>
              <a:gd name="connsiteX4" fmla="*/ 0 w 757508"/>
              <a:gd name="connsiteY4" fmla="*/ 255156 h 757508"/>
              <a:gd name="connsiteX5" fmla="*/ 153395 w 757508"/>
              <a:gd name="connsiteY5" fmla="*/ 177276 h 757508"/>
              <a:gd name="connsiteX6" fmla="*/ 154471 w 757508"/>
              <a:gd name="connsiteY6" fmla="*/ 179427 h 757508"/>
              <a:gd name="connsiteX7" fmla="*/ 302057 w 757508"/>
              <a:gd name="connsiteY7" fmla="*/ 227618 h 757508"/>
              <a:gd name="connsiteX8" fmla="*/ 350248 w 757508"/>
              <a:gd name="connsiteY8" fmla="*/ 80032 h 757508"/>
              <a:gd name="connsiteX9" fmla="*/ 349173 w 757508"/>
              <a:gd name="connsiteY9" fmla="*/ 77881 h 757508"/>
              <a:gd name="connsiteX10" fmla="*/ 502568 w 757508"/>
              <a:gd name="connsiteY10" fmla="*/ 0 h 757508"/>
              <a:gd name="connsiteX11" fmla="*/ 580664 w 757508"/>
              <a:gd name="connsiteY11" fmla="*/ 153395 h 757508"/>
              <a:gd name="connsiteX12" fmla="*/ 532257 w 757508"/>
              <a:gd name="connsiteY12" fmla="*/ 300981 h 757508"/>
            </a:gdLst>
            <a:ahLst/>
            <a:cxnLst/>
            <a:rect l="l" t="t" r="r" b="b"/>
            <a:pathLst>
              <a:path w="757508" h="757508">
                <a:moveTo>
                  <a:pt x="532257" y="300981"/>
                </a:moveTo>
                <a:cubicBezTo>
                  <a:pt x="559580" y="354982"/>
                  <a:pt x="625628" y="376496"/>
                  <a:pt x="679628" y="348958"/>
                </a:cubicBezTo>
                <a:lnTo>
                  <a:pt x="757509" y="502353"/>
                </a:lnTo>
                <a:lnTo>
                  <a:pt x="255372" y="757509"/>
                </a:lnTo>
                <a:lnTo>
                  <a:pt x="0" y="255156"/>
                </a:lnTo>
                <a:lnTo>
                  <a:pt x="153395" y="177276"/>
                </a:lnTo>
                <a:lnTo>
                  <a:pt x="154471" y="179427"/>
                </a:lnTo>
                <a:cubicBezTo>
                  <a:pt x="182009" y="233427"/>
                  <a:pt x="247842" y="254941"/>
                  <a:pt x="302057" y="227618"/>
                </a:cubicBezTo>
                <a:cubicBezTo>
                  <a:pt x="356057" y="200296"/>
                  <a:pt x="377571" y="134248"/>
                  <a:pt x="350248" y="80032"/>
                </a:cubicBezTo>
                <a:lnTo>
                  <a:pt x="349173" y="77881"/>
                </a:lnTo>
                <a:lnTo>
                  <a:pt x="502568" y="0"/>
                </a:lnTo>
                <a:lnTo>
                  <a:pt x="580664" y="153395"/>
                </a:lnTo>
                <a:cubicBezTo>
                  <a:pt x="526233" y="180933"/>
                  <a:pt x="504719" y="246766"/>
                  <a:pt x="532257" y="300981"/>
                </a:cubicBezTo>
                <a:close/>
              </a:path>
            </a:pathLst>
          </a:custGeom>
          <a:solidFill>
            <a:schemeClr val="accent1"/>
          </a:solidFill>
          <a:ln w="215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74814" y="1798836"/>
            <a:ext cx="6642373" cy="311698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4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金融在现代社会的作用</a:t>
            </a:r>
            <a:endParaRPr kumimoji="1" lang="zh-CN" altLang="en-US" sz="4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及</a:t>
            </a:r>
            <a:endParaRPr kumimoji="1" lang="zh-CN" altLang="en-US" sz="4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  <a:sym typeface="+mn-ea"/>
              </a:rPr>
              <a:t>风险规避</a:t>
            </a:r>
            <a:endParaRPr kumimoji="1" lang="zh-CN" altLang="en-US" sz="4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  <a:p>
            <a:pPr algn="ctr">
              <a:lnSpc>
                <a:spcPct val="130000"/>
              </a:lnSpc>
            </a:pPr>
            <a:endParaRPr kumimoji="1" lang="zh-CN" altLang="en-US" sz="4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520025" y="2804589"/>
            <a:ext cx="3383573" cy="38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-230931" y="2028073"/>
            <a:ext cx="3877392" cy="464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8551479" y="508746"/>
            <a:ext cx="865707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6400" y="358775"/>
            <a:ext cx="720000" cy="720000"/>
          </a:xfrm>
          <a:prstGeom prst="ellipse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255395" y="502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浙江金融职业学院投资者教育基地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399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015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31306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风险防范的重要性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31306" y="2232137"/>
            <a:ext cx="3355137" cy="30317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风险防范是保障投资安全和实现投资目标的重要手段。
例如，通过合理配置资产，降低投资风险，实现资产的稳健增值。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341175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75791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12082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风险防范的方法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05815" y="2232136"/>
            <a:ext cx="3367670" cy="3031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分散投资：将资金分散投资于不同资产类别、行业和市场，降低单一资产的风险。
对冲风险：通过金融衍生品，如期货、期权等，对冲市场风险。
风险转移：通过购买保险，将部分风险转移给保险公司。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021950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056566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092857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风险防范的实践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79370" y="2232136"/>
            <a:ext cx="3382110" cy="3031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在实际投资中，投资者应根据自身的风险承受能力和投资目标，制定合理的风险防范策略。
例如，投资者可以通过定期定投基金，降低市场波动带来的风险；通过购买保险，保障家庭财产安全。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风险防范的策略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2250" y="203200"/>
            <a:ext cx="11747500" cy="6451600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65100" algn="ctr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37542" y="3231642"/>
            <a:ext cx="5527376" cy="2745726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三、</a:t>
            </a:r>
            <a:r>
              <a:rPr kumimoji="1" lang="en-US" altLang="zh-CN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金融在现代社会的作用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32100" y="390035"/>
            <a:ext cx="3562306" cy="2684115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1500">
                <a:ln w="19050">
                  <a:solidFill>
                    <a:srgbClr val="EB6B0B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219284" y="1070380"/>
            <a:ext cx="2993395" cy="558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322414" y="1323386"/>
            <a:ext cx="1298561" cy="507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682377" y="1653733"/>
            <a:ext cx="5821423" cy="10909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金融是指货币资金的融通，包括资金的筹集、运用、管理等活动。
例如，银行通过吸收存款、发放贷款，实现资金的融通。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682377" y="1028700"/>
            <a:ext cx="582142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金融的定义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1028700"/>
            <a:ext cx="5775514" cy="5775514"/>
          </a:xfrm>
          <a:prstGeom prst="ellipse">
            <a:avLst/>
          </a:prstGeom>
          <a:gradFill>
            <a:gsLst>
              <a:gs pos="0">
                <a:schemeClr val="accent1"/>
              </a:gs>
              <a:gs pos="52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5500" y="1221717"/>
            <a:ext cx="4452900" cy="4452900"/>
          </a:xfrm>
          <a:prstGeom prst="ellipse">
            <a:avLst/>
          </a:pr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 l="28912" r="28912"/>
          <a:stretch>
            <a:fillRect/>
          </a:stretch>
        </p:blipFill>
        <p:spPr>
          <a:xfrm>
            <a:off x="1201915" y="1806005"/>
            <a:ext cx="3423220" cy="342322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1711610" y="0"/>
                </a:moveTo>
                <a:cubicBezTo>
                  <a:pt x="2656906" y="0"/>
                  <a:pt x="3423220" y="766314"/>
                  <a:pt x="3423220" y="1711610"/>
                </a:cubicBezTo>
                <a:cubicBezTo>
                  <a:pt x="3423220" y="2656906"/>
                  <a:pt x="2656906" y="3423220"/>
                  <a:pt x="1711610" y="3423220"/>
                </a:cubicBezTo>
                <a:cubicBezTo>
                  <a:pt x="766314" y="3423220"/>
                  <a:pt x="0" y="2656906"/>
                  <a:pt x="0" y="1711610"/>
                </a:cubicBezTo>
                <a:cubicBezTo>
                  <a:pt x="0" y="766314"/>
                  <a:pt x="766314" y="0"/>
                  <a:pt x="17116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4736441" y="2579823"/>
            <a:ext cx="652646" cy="6526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552370" y="1453152"/>
            <a:ext cx="260760" cy="2607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74785" y="4931138"/>
            <a:ext cx="456702" cy="4567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4981443" y="2814901"/>
            <a:ext cx="212271" cy="182992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82377" y="3226428"/>
            <a:ext cx="5821423" cy="10909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资金融通：为资金需求者提供资金支持，促进经济发展。
风险管理：通过保险、对冲等手段，降低风险。
资源配置：引导资金流向最有效的投资项目，提高资源利用效率。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82377" y="2601395"/>
            <a:ext cx="582142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金融的功能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682377" y="4858459"/>
            <a:ext cx="5821423" cy="10909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金融是现代经济的核心，对经济发展和社会稳定具有重要作用。
例如，金融支持企业融资，推动技术创新和产业升级；金融稳定有助于维护社会经济秩序。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82377" y="4233426"/>
            <a:ext cx="582142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金融的重要性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金融的定义与功能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690189"/>
            <a:ext cx="3171584" cy="3884022"/>
          </a:xfrm>
          <a:custGeom>
            <a:avLst/>
            <a:gdLst>
              <a:gd name="connsiteX0" fmla="*/ 511200 w 4870807"/>
              <a:gd name="connsiteY0" fmla="*/ 0 h 4588775"/>
              <a:gd name="connsiteX1" fmla="*/ 4870807 w 4870807"/>
              <a:gd name="connsiteY1" fmla="*/ 0 h 4588775"/>
              <a:gd name="connsiteX2" fmla="*/ 4870807 w 4870807"/>
              <a:gd name="connsiteY2" fmla="*/ 494880 h 4588775"/>
              <a:gd name="connsiteX3" fmla="*/ 4870807 w 4870807"/>
              <a:gd name="connsiteY3" fmla="*/ 511200 h 4588775"/>
              <a:gd name="connsiteX4" fmla="*/ 4870807 w 4870807"/>
              <a:gd name="connsiteY4" fmla="*/ 3566375 h 4588775"/>
              <a:gd name="connsiteX5" fmla="*/ 4870807 w 4870807"/>
              <a:gd name="connsiteY5" fmla="*/ 4077575 h 4588775"/>
              <a:gd name="connsiteX6" fmla="*/ 4870807 w 4870807"/>
              <a:gd name="connsiteY6" fmla="*/ 4106760 h 4588775"/>
              <a:gd name="connsiteX7" fmla="*/ 4867865 w 4870807"/>
              <a:gd name="connsiteY7" fmla="*/ 4106760 h 4588775"/>
              <a:gd name="connsiteX8" fmla="*/ 4860421 w 4870807"/>
              <a:gd name="connsiteY8" fmla="*/ 4180600 h 4588775"/>
              <a:gd name="connsiteX9" fmla="*/ 4359607 w 4870807"/>
              <a:gd name="connsiteY9" fmla="*/ 4588775 h 4588775"/>
              <a:gd name="connsiteX10" fmla="*/ 0 w 4870807"/>
              <a:gd name="connsiteY10" fmla="*/ 4588774 h 4588775"/>
              <a:gd name="connsiteX11" fmla="*/ 0 w 4870807"/>
              <a:gd name="connsiteY11" fmla="*/ 4106760 h 4588775"/>
              <a:gd name="connsiteX12" fmla="*/ 0 w 4870807"/>
              <a:gd name="connsiteY12" fmla="*/ 4077575 h 4588775"/>
              <a:gd name="connsiteX13" fmla="*/ 0 w 4870807"/>
              <a:gd name="connsiteY13" fmla="*/ 1022399 h 4588775"/>
              <a:gd name="connsiteX14" fmla="*/ 0 w 4870807"/>
              <a:gd name="connsiteY14" fmla="*/ 511200 h 4588775"/>
              <a:gd name="connsiteX15" fmla="*/ 0 w 4870807"/>
              <a:gd name="connsiteY15" fmla="*/ 494880 h 4588775"/>
              <a:gd name="connsiteX16" fmla="*/ 1646 w 4870807"/>
              <a:gd name="connsiteY16" fmla="*/ 494880 h 4588775"/>
              <a:gd name="connsiteX17" fmla="*/ 10386 w 4870807"/>
              <a:gd name="connsiteY17" fmla="*/ 408175 h 4588775"/>
              <a:gd name="connsiteX18" fmla="*/ 511200 w 4870807"/>
              <a:gd name="connsiteY18" fmla="*/ 0 h 4588775"/>
            </a:gdLst>
            <a:ahLst/>
            <a:cxnLst/>
            <a:rect l="l" t="t" r="r" b="b"/>
            <a:pathLst>
              <a:path w="4870807" h="4588775">
                <a:moveTo>
                  <a:pt x="511200" y="0"/>
                </a:moveTo>
                <a:lnTo>
                  <a:pt x="4870807" y="0"/>
                </a:lnTo>
                <a:lnTo>
                  <a:pt x="4870807" y="494880"/>
                </a:lnTo>
                <a:lnTo>
                  <a:pt x="4870807" y="511200"/>
                </a:lnTo>
                <a:lnTo>
                  <a:pt x="4870807" y="3566375"/>
                </a:lnTo>
                <a:lnTo>
                  <a:pt x="4870807" y="4077575"/>
                </a:lnTo>
                <a:lnTo>
                  <a:pt x="4870807" y="4106760"/>
                </a:lnTo>
                <a:lnTo>
                  <a:pt x="4867865" y="4106760"/>
                </a:lnTo>
                <a:lnTo>
                  <a:pt x="4860421" y="4180600"/>
                </a:lnTo>
                <a:cubicBezTo>
                  <a:pt x="4812754" y="4413545"/>
                  <a:pt x="4606644" y="4588775"/>
                  <a:pt x="4359607" y="4588775"/>
                </a:cubicBezTo>
                <a:lnTo>
                  <a:pt x="0" y="4588774"/>
                </a:lnTo>
                <a:lnTo>
                  <a:pt x="0" y="4106760"/>
                </a:lnTo>
                <a:lnTo>
                  <a:pt x="0" y="4077575"/>
                </a:lnTo>
                <a:lnTo>
                  <a:pt x="0" y="1022399"/>
                </a:lnTo>
                <a:lnTo>
                  <a:pt x="0" y="511200"/>
                </a:lnTo>
                <a:lnTo>
                  <a:pt x="0" y="494880"/>
                </a:lnTo>
                <a:lnTo>
                  <a:pt x="1646" y="494880"/>
                </a:lnTo>
                <a:lnTo>
                  <a:pt x="10386" y="408175"/>
                </a:lnTo>
                <a:cubicBezTo>
                  <a:pt x="58054" y="175230"/>
                  <a:pt x="264163" y="0"/>
                  <a:pt x="511200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73236" y="2026396"/>
            <a:ext cx="840055" cy="84005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700000">
            <a:off x="1730591" y="2439998"/>
            <a:ext cx="1167491" cy="266177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57531" y="2299392"/>
            <a:ext cx="271467" cy="29406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3014" y="3017791"/>
            <a:ext cx="2498164" cy="457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金融与经济增长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3014" y="3573477"/>
            <a:ext cx="2498164" cy="15827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金融通过支持企业融资，促进经济增长。
例如，银行贷款支持企业扩大生产，推动经济发展。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03858" y="1690189"/>
            <a:ext cx="3171584" cy="3884022"/>
          </a:xfrm>
          <a:custGeom>
            <a:avLst/>
            <a:gdLst>
              <a:gd name="connsiteX0" fmla="*/ 511200 w 4870807"/>
              <a:gd name="connsiteY0" fmla="*/ 0 h 4588775"/>
              <a:gd name="connsiteX1" fmla="*/ 4870807 w 4870807"/>
              <a:gd name="connsiteY1" fmla="*/ 0 h 4588775"/>
              <a:gd name="connsiteX2" fmla="*/ 4870807 w 4870807"/>
              <a:gd name="connsiteY2" fmla="*/ 494880 h 4588775"/>
              <a:gd name="connsiteX3" fmla="*/ 4870807 w 4870807"/>
              <a:gd name="connsiteY3" fmla="*/ 511200 h 4588775"/>
              <a:gd name="connsiteX4" fmla="*/ 4870807 w 4870807"/>
              <a:gd name="connsiteY4" fmla="*/ 3566375 h 4588775"/>
              <a:gd name="connsiteX5" fmla="*/ 4870807 w 4870807"/>
              <a:gd name="connsiteY5" fmla="*/ 4077575 h 4588775"/>
              <a:gd name="connsiteX6" fmla="*/ 4870807 w 4870807"/>
              <a:gd name="connsiteY6" fmla="*/ 4106760 h 4588775"/>
              <a:gd name="connsiteX7" fmla="*/ 4867865 w 4870807"/>
              <a:gd name="connsiteY7" fmla="*/ 4106760 h 4588775"/>
              <a:gd name="connsiteX8" fmla="*/ 4860421 w 4870807"/>
              <a:gd name="connsiteY8" fmla="*/ 4180600 h 4588775"/>
              <a:gd name="connsiteX9" fmla="*/ 4359607 w 4870807"/>
              <a:gd name="connsiteY9" fmla="*/ 4588775 h 4588775"/>
              <a:gd name="connsiteX10" fmla="*/ 0 w 4870807"/>
              <a:gd name="connsiteY10" fmla="*/ 4588774 h 4588775"/>
              <a:gd name="connsiteX11" fmla="*/ 0 w 4870807"/>
              <a:gd name="connsiteY11" fmla="*/ 4106760 h 4588775"/>
              <a:gd name="connsiteX12" fmla="*/ 0 w 4870807"/>
              <a:gd name="connsiteY12" fmla="*/ 4077575 h 4588775"/>
              <a:gd name="connsiteX13" fmla="*/ 0 w 4870807"/>
              <a:gd name="connsiteY13" fmla="*/ 1022399 h 4588775"/>
              <a:gd name="connsiteX14" fmla="*/ 0 w 4870807"/>
              <a:gd name="connsiteY14" fmla="*/ 511200 h 4588775"/>
              <a:gd name="connsiteX15" fmla="*/ 0 w 4870807"/>
              <a:gd name="connsiteY15" fmla="*/ 494880 h 4588775"/>
              <a:gd name="connsiteX16" fmla="*/ 1646 w 4870807"/>
              <a:gd name="connsiteY16" fmla="*/ 494880 h 4588775"/>
              <a:gd name="connsiteX17" fmla="*/ 10386 w 4870807"/>
              <a:gd name="connsiteY17" fmla="*/ 408175 h 4588775"/>
              <a:gd name="connsiteX18" fmla="*/ 511200 w 4870807"/>
              <a:gd name="connsiteY18" fmla="*/ 0 h 4588775"/>
            </a:gdLst>
            <a:ahLst/>
            <a:cxnLst/>
            <a:rect l="l" t="t" r="r" b="b"/>
            <a:pathLst>
              <a:path w="4870807" h="4588775">
                <a:moveTo>
                  <a:pt x="511200" y="0"/>
                </a:moveTo>
                <a:lnTo>
                  <a:pt x="4870807" y="0"/>
                </a:lnTo>
                <a:lnTo>
                  <a:pt x="4870807" y="494880"/>
                </a:lnTo>
                <a:lnTo>
                  <a:pt x="4870807" y="511200"/>
                </a:lnTo>
                <a:lnTo>
                  <a:pt x="4870807" y="3566375"/>
                </a:lnTo>
                <a:lnTo>
                  <a:pt x="4870807" y="4077575"/>
                </a:lnTo>
                <a:lnTo>
                  <a:pt x="4870807" y="4106760"/>
                </a:lnTo>
                <a:lnTo>
                  <a:pt x="4867865" y="4106760"/>
                </a:lnTo>
                <a:lnTo>
                  <a:pt x="4860421" y="4180600"/>
                </a:lnTo>
                <a:cubicBezTo>
                  <a:pt x="4812754" y="4413545"/>
                  <a:pt x="4606644" y="4588775"/>
                  <a:pt x="4359607" y="4588775"/>
                </a:cubicBezTo>
                <a:lnTo>
                  <a:pt x="0" y="4588774"/>
                </a:lnTo>
                <a:lnTo>
                  <a:pt x="0" y="4106760"/>
                </a:lnTo>
                <a:lnTo>
                  <a:pt x="0" y="4077575"/>
                </a:lnTo>
                <a:lnTo>
                  <a:pt x="0" y="1022399"/>
                </a:lnTo>
                <a:lnTo>
                  <a:pt x="0" y="511200"/>
                </a:lnTo>
                <a:lnTo>
                  <a:pt x="0" y="494880"/>
                </a:lnTo>
                <a:lnTo>
                  <a:pt x="1646" y="494880"/>
                </a:lnTo>
                <a:lnTo>
                  <a:pt x="10386" y="408175"/>
                </a:lnTo>
                <a:cubicBezTo>
                  <a:pt x="58054" y="175230"/>
                  <a:pt x="264163" y="0"/>
                  <a:pt x="511200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826472" y="3017791"/>
            <a:ext cx="2498164" cy="457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金融与创新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26472" y="3573477"/>
            <a:ext cx="2498164" cy="15827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金融支持科技创新，推动产业升级。
例如，风险投资支持初创企业，推动新技术的研发和应用。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48549" y="2026396"/>
            <a:ext cx="840055" cy="84005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0700000">
            <a:off x="5505904" y="2439998"/>
            <a:ext cx="1167491" cy="266177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31595" y="2288370"/>
            <a:ext cx="316109" cy="3161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47316" y="1690189"/>
            <a:ext cx="3171584" cy="3884022"/>
          </a:xfrm>
          <a:custGeom>
            <a:avLst/>
            <a:gdLst>
              <a:gd name="connsiteX0" fmla="*/ 511200 w 4870807"/>
              <a:gd name="connsiteY0" fmla="*/ 0 h 4588775"/>
              <a:gd name="connsiteX1" fmla="*/ 4870807 w 4870807"/>
              <a:gd name="connsiteY1" fmla="*/ 0 h 4588775"/>
              <a:gd name="connsiteX2" fmla="*/ 4870807 w 4870807"/>
              <a:gd name="connsiteY2" fmla="*/ 494880 h 4588775"/>
              <a:gd name="connsiteX3" fmla="*/ 4870807 w 4870807"/>
              <a:gd name="connsiteY3" fmla="*/ 511200 h 4588775"/>
              <a:gd name="connsiteX4" fmla="*/ 4870807 w 4870807"/>
              <a:gd name="connsiteY4" fmla="*/ 3566375 h 4588775"/>
              <a:gd name="connsiteX5" fmla="*/ 4870807 w 4870807"/>
              <a:gd name="connsiteY5" fmla="*/ 4077575 h 4588775"/>
              <a:gd name="connsiteX6" fmla="*/ 4870807 w 4870807"/>
              <a:gd name="connsiteY6" fmla="*/ 4106760 h 4588775"/>
              <a:gd name="connsiteX7" fmla="*/ 4867865 w 4870807"/>
              <a:gd name="connsiteY7" fmla="*/ 4106760 h 4588775"/>
              <a:gd name="connsiteX8" fmla="*/ 4860421 w 4870807"/>
              <a:gd name="connsiteY8" fmla="*/ 4180600 h 4588775"/>
              <a:gd name="connsiteX9" fmla="*/ 4359607 w 4870807"/>
              <a:gd name="connsiteY9" fmla="*/ 4588775 h 4588775"/>
              <a:gd name="connsiteX10" fmla="*/ 0 w 4870807"/>
              <a:gd name="connsiteY10" fmla="*/ 4588774 h 4588775"/>
              <a:gd name="connsiteX11" fmla="*/ 0 w 4870807"/>
              <a:gd name="connsiteY11" fmla="*/ 4106760 h 4588775"/>
              <a:gd name="connsiteX12" fmla="*/ 0 w 4870807"/>
              <a:gd name="connsiteY12" fmla="*/ 4077575 h 4588775"/>
              <a:gd name="connsiteX13" fmla="*/ 0 w 4870807"/>
              <a:gd name="connsiteY13" fmla="*/ 1022399 h 4588775"/>
              <a:gd name="connsiteX14" fmla="*/ 0 w 4870807"/>
              <a:gd name="connsiteY14" fmla="*/ 511200 h 4588775"/>
              <a:gd name="connsiteX15" fmla="*/ 0 w 4870807"/>
              <a:gd name="connsiteY15" fmla="*/ 494880 h 4588775"/>
              <a:gd name="connsiteX16" fmla="*/ 1646 w 4870807"/>
              <a:gd name="connsiteY16" fmla="*/ 494880 h 4588775"/>
              <a:gd name="connsiteX17" fmla="*/ 10386 w 4870807"/>
              <a:gd name="connsiteY17" fmla="*/ 408175 h 4588775"/>
              <a:gd name="connsiteX18" fmla="*/ 511200 w 4870807"/>
              <a:gd name="connsiteY18" fmla="*/ 0 h 4588775"/>
            </a:gdLst>
            <a:ahLst/>
            <a:cxnLst/>
            <a:rect l="l" t="t" r="r" b="b"/>
            <a:pathLst>
              <a:path w="4870807" h="4588775">
                <a:moveTo>
                  <a:pt x="511200" y="0"/>
                </a:moveTo>
                <a:lnTo>
                  <a:pt x="4870807" y="0"/>
                </a:lnTo>
                <a:lnTo>
                  <a:pt x="4870807" y="494880"/>
                </a:lnTo>
                <a:lnTo>
                  <a:pt x="4870807" y="511200"/>
                </a:lnTo>
                <a:lnTo>
                  <a:pt x="4870807" y="3566375"/>
                </a:lnTo>
                <a:lnTo>
                  <a:pt x="4870807" y="4077575"/>
                </a:lnTo>
                <a:lnTo>
                  <a:pt x="4870807" y="4106760"/>
                </a:lnTo>
                <a:lnTo>
                  <a:pt x="4867865" y="4106760"/>
                </a:lnTo>
                <a:lnTo>
                  <a:pt x="4860421" y="4180600"/>
                </a:lnTo>
                <a:cubicBezTo>
                  <a:pt x="4812754" y="4413545"/>
                  <a:pt x="4606644" y="4588775"/>
                  <a:pt x="4359607" y="4588775"/>
                </a:cubicBezTo>
                <a:lnTo>
                  <a:pt x="0" y="4588774"/>
                </a:lnTo>
                <a:lnTo>
                  <a:pt x="0" y="4106760"/>
                </a:lnTo>
                <a:lnTo>
                  <a:pt x="0" y="4077575"/>
                </a:lnTo>
                <a:lnTo>
                  <a:pt x="0" y="1022399"/>
                </a:lnTo>
                <a:lnTo>
                  <a:pt x="0" y="511200"/>
                </a:lnTo>
                <a:lnTo>
                  <a:pt x="0" y="494880"/>
                </a:lnTo>
                <a:lnTo>
                  <a:pt x="1646" y="494880"/>
                </a:lnTo>
                <a:lnTo>
                  <a:pt x="10386" y="408175"/>
                </a:lnTo>
                <a:cubicBezTo>
                  <a:pt x="58054" y="175230"/>
                  <a:pt x="264163" y="0"/>
                  <a:pt x="511200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669930" y="3017791"/>
            <a:ext cx="2498164" cy="457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金融与就业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69930" y="3573477"/>
            <a:ext cx="2498164" cy="15827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金融通过支持企业发展，创造就业机会。
例如，金融机构通过提供信贷支持，帮助企业扩大生产规模，增加就业岗位。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492008" y="1991791"/>
            <a:ext cx="840055" cy="84005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0700000">
            <a:off x="9349363" y="2405392"/>
            <a:ext cx="1167491" cy="266177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715279" y="2258842"/>
            <a:ext cx="389939" cy="341386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金融在经济发展中的作用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703946" y="2038444"/>
            <a:ext cx="3271736" cy="1309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金融为个人提供储蓄、投资、保险等服务，保障个人财务安全。
例如，个人通过购买保险，保障家庭财产安全；通过投资基金，实现资产增值。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703946" y="1315454"/>
            <a:ext cx="3271735" cy="6616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金融与个人生活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l="26836" t="3821" r="14209" b="3713"/>
          <a:stretch>
            <a:fillRect/>
          </a:stretch>
        </p:blipFill>
        <p:spPr>
          <a:xfrm>
            <a:off x="660400" y="1507958"/>
            <a:ext cx="1328502" cy="1390626"/>
          </a:xfrm>
          <a:custGeom>
            <a:avLst/>
            <a:gdLst/>
            <a:ahLst/>
            <a:cxnLst/>
            <a:rect l="l" t="t" r="r" b="b"/>
            <a:pathLst>
              <a:path w="1328502" h="1390626">
                <a:moveTo>
                  <a:pt x="0" y="0"/>
                </a:moveTo>
                <a:lnTo>
                  <a:pt x="1328502" y="0"/>
                </a:lnTo>
                <a:lnTo>
                  <a:pt x="1328502" y="1390626"/>
                </a:lnTo>
                <a:lnTo>
                  <a:pt x="0" y="139062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590889" y="1716821"/>
            <a:ext cx="1006332" cy="97289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5877" y="2025093"/>
            <a:ext cx="356356" cy="35635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03946" y="4393016"/>
            <a:ext cx="3271736" cy="1309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金融通过普惠金融服务，促进社会公平。
例如，小额贷款支持小微企业和个人创业，促进就业和经济发展。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703946" y="3670026"/>
            <a:ext cx="3271735" cy="6616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8A52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金融与社会公平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 t="14558" b="14558"/>
          <a:stretch>
            <a:fillRect/>
          </a:stretch>
        </p:blipFill>
        <p:spPr>
          <a:xfrm>
            <a:off x="660400" y="3862529"/>
            <a:ext cx="1328502" cy="1390626"/>
          </a:xfrm>
          <a:custGeom>
            <a:avLst/>
            <a:gdLst/>
            <a:ahLst/>
            <a:cxnLst/>
            <a:rect l="l" t="t" r="r" b="b"/>
            <a:pathLst>
              <a:path w="1328502" h="1390626">
                <a:moveTo>
                  <a:pt x="0" y="0"/>
                </a:moveTo>
                <a:lnTo>
                  <a:pt x="1328502" y="0"/>
                </a:lnTo>
                <a:lnTo>
                  <a:pt x="1328502" y="1390626"/>
                </a:lnTo>
                <a:lnTo>
                  <a:pt x="0" y="139062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1590889" y="4071393"/>
            <a:ext cx="1006332" cy="972899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915878" y="4385413"/>
            <a:ext cx="356355" cy="34485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247163" y="2038444"/>
            <a:ext cx="3271736" cy="1309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金融通过风险管理，维护社会稳定。
例如，保险公司在自然灾害发生后，及时理赔，帮助受灾群众恢复生产生活。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47163" y="1315454"/>
            <a:ext cx="3271735" cy="6616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金融与社会稳定</a:t>
            </a: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160" r="18160"/>
          <a:stretch>
            <a:fillRect/>
          </a:stretch>
        </p:blipFill>
        <p:spPr>
          <a:xfrm>
            <a:off x="6203617" y="1507958"/>
            <a:ext cx="1328502" cy="1390626"/>
          </a:xfrm>
          <a:custGeom>
            <a:avLst/>
            <a:gdLst/>
            <a:ahLst/>
            <a:cxnLst/>
            <a:rect l="l" t="t" r="r" b="b"/>
            <a:pathLst>
              <a:path w="1328502" h="1390626">
                <a:moveTo>
                  <a:pt x="0" y="0"/>
                </a:moveTo>
                <a:lnTo>
                  <a:pt x="1328502" y="0"/>
                </a:lnTo>
                <a:lnTo>
                  <a:pt x="1328502" y="1390626"/>
                </a:lnTo>
                <a:lnTo>
                  <a:pt x="0" y="139062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>
            <a:off x="7134106" y="1716821"/>
            <a:ext cx="1006332" cy="97289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459094" y="2038444"/>
            <a:ext cx="356356" cy="32965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金融在社会生活中的作用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2250" y="203200"/>
            <a:ext cx="11747500" cy="6451600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65100" algn="ctr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26694" y="2626821"/>
            <a:ext cx="1595516" cy="1595516"/>
          </a:xfrm>
          <a:custGeom>
            <a:avLst/>
            <a:gdLst>
              <a:gd name="connsiteX0" fmla="*/ 532257 w 757508"/>
              <a:gd name="connsiteY0" fmla="*/ 300981 h 757508"/>
              <a:gd name="connsiteX1" fmla="*/ 679628 w 757508"/>
              <a:gd name="connsiteY1" fmla="*/ 348958 h 757508"/>
              <a:gd name="connsiteX2" fmla="*/ 757509 w 757508"/>
              <a:gd name="connsiteY2" fmla="*/ 502353 h 757508"/>
              <a:gd name="connsiteX3" fmla="*/ 255372 w 757508"/>
              <a:gd name="connsiteY3" fmla="*/ 757509 h 757508"/>
              <a:gd name="connsiteX4" fmla="*/ 0 w 757508"/>
              <a:gd name="connsiteY4" fmla="*/ 255156 h 757508"/>
              <a:gd name="connsiteX5" fmla="*/ 153395 w 757508"/>
              <a:gd name="connsiteY5" fmla="*/ 177276 h 757508"/>
              <a:gd name="connsiteX6" fmla="*/ 154471 w 757508"/>
              <a:gd name="connsiteY6" fmla="*/ 179427 h 757508"/>
              <a:gd name="connsiteX7" fmla="*/ 302057 w 757508"/>
              <a:gd name="connsiteY7" fmla="*/ 227618 h 757508"/>
              <a:gd name="connsiteX8" fmla="*/ 350248 w 757508"/>
              <a:gd name="connsiteY8" fmla="*/ 80032 h 757508"/>
              <a:gd name="connsiteX9" fmla="*/ 349173 w 757508"/>
              <a:gd name="connsiteY9" fmla="*/ 77881 h 757508"/>
              <a:gd name="connsiteX10" fmla="*/ 502568 w 757508"/>
              <a:gd name="connsiteY10" fmla="*/ 0 h 757508"/>
              <a:gd name="connsiteX11" fmla="*/ 580664 w 757508"/>
              <a:gd name="connsiteY11" fmla="*/ 153395 h 757508"/>
              <a:gd name="connsiteX12" fmla="*/ 532257 w 757508"/>
              <a:gd name="connsiteY12" fmla="*/ 300981 h 757508"/>
            </a:gdLst>
            <a:ahLst/>
            <a:cxnLst/>
            <a:rect l="l" t="t" r="r" b="b"/>
            <a:pathLst>
              <a:path w="757508" h="757508">
                <a:moveTo>
                  <a:pt x="532257" y="300981"/>
                </a:moveTo>
                <a:cubicBezTo>
                  <a:pt x="559580" y="354982"/>
                  <a:pt x="625628" y="376496"/>
                  <a:pt x="679628" y="348958"/>
                </a:cubicBezTo>
                <a:lnTo>
                  <a:pt x="757509" y="502353"/>
                </a:lnTo>
                <a:lnTo>
                  <a:pt x="255372" y="757509"/>
                </a:lnTo>
                <a:lnTo>
                  <a:pt x="0" y="255156"/>
                </a:lnTo>
                <a:lnTo>
                  <a:pt x="153395" y="177276"/>
                </a:lnTo>
                <a:lnTo>
                  <a:pt x="154471" y="179427"/>
                </a:lnTo>
                <a:cubicBezTo>
                  <a:pt x="182009" y="233427"/>
                  <a:pt x="247842" y="254941"/>
                  <a:pt x="302057" y="227618"/>
                </a:cubicBezTo>
                <a:cubicBezTo>
                  <a:pt x="356057" y="200296"/>
                  <a:pt x="377571" y="134248"/>
                  <a:pt x="350248" y="80032"/>
                </a:cubicBezTo>
                <a:lnTo>
                  <a:pt x="349173" y="77881"/>
                </a:lnTo>
                <a:lnTo>
                  <a:pt x="502568" y="0"/>
                </a:lnTo>
                <a:lnTo>
                  <a:pt x="580664" y="153395"/>
                </a:lnTo>
                <a:cubicBezTo>
                  <a:pt x="526233" y="180933"/>
                  <a:pt x="504719" y="246766"/>
                  <a:pt x="532257" y="300981"/>
                </a:cubicBezTo>
                <a:close/>
              </a:path>
            </a:pathLst>
          </a:custGeom>
          <a:solidFill>
            <a:schemeClr val="accent1"/>
          </a:solidFill>
          <a:ln w="215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83069" y="1793756"/>
            <a:ext cx="6642373" cy="311698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谢谢大家</a:t>
            </a:r>
            <a:endParaRPr kumimoji="1" lang="en-US" altLang="zh-CN" sz="6600">
              <a:ln w="12700">
                <a:noFill/>
              </a:ln>
              <a:solidFill>
                <a:srgbClr val="EB6B0B">
                  <a:alpha val="100000"/>
                </a:srgbClr>
              </a:solidFill>
              <a:latin typeface="HelloFont WenYiHei" panose="00020600040101010101" charset="-122"/>
              <a:ea typeface="HelloFont WenYiHei" panose="00020600040101010101" charset="-122"/>
              <a:cs typeface="HelloFont WenYiHei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520025" y="2804589"/>
            <a:ext cx="3383573" cy="38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-230931" y="2028073"/>
            <a:ext cx="3877392" cy="464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8551479" y="508746"/>
            <a:ext cx="865707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6400" y="358775"/>
            <a:ext cx="720000" cy="72000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5395" y="502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浙江金融职业学院投资者教育基地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700" y="0"/>
            <a:ext cx="121666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130300"/>
            <a:ext cx="10858500" cy="5105400"/>
          </a:xfrm>
          <a:prstGeom prst="frame">
            <a:avLst>
              <a:gd name="adj1" fmla="val 207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659613" y="2360903"/>
            <a:ext cx="2349500" cy="279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dist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CATALOGUE</a:t>
            </a:r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 flipH="1">
            <a:off x="2659612" y="2835317"/>
            <a:ext cx="4558651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2603384" y="1803533"/>
            <a:ext cx="1231900" cy="50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3398082" y="3276218"/>
            <a:ext cx="381000" cy="393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3837098" y="3253633"/>
            <a:ext cx="5130609" cy="640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一、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基金</a:t>
            </a:r>
            <a:endParaRPr kumimoji="1" lang="zh-CN" altLang="en-US" sz="2400">
              <a:latin typeface="汉仪粗黑简" panose="02010600000101010101" charset="-122"/>
              <a:ea typeface="汉仪粗黑简" panose="02010600000101010101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3837098" y="4055296"/>
            <a:ext cx="5130609" cy="640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二、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识别风险</a:t>
            </a:r>
            <a:endParaRPr kumimoji="1" lang="zh-CN" altLang="en-US" sz="2400">
              <a:latin typeface="汉仪粗黑简" panose="02010600000101010101" charset="-122"/>
              <a:ea typeface="汉仪粗黑简" panose="02010600000101010101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3837098" y="4856958"/>
            <a:ext cx="5130609" cy="640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三、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OPPOSans B" panose="00020600040101010101" charset="-122"/>
              </a:rPr>
              <a:t>金融在现代社会的作用</a:t>
            </a:r>
            <a:endParaRPr kumimoji="1" lang="zh-CN" altLang="en-US" sz="2400">
              <a:latin typeface="汉仪粗黑简" panose="02010600000101010101" charset="-122"/>
              <a:ea typeface="汉仪粗黑简" panose="02010600000101010101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3398082" y="4071206"/>
            <a:ext cx="381000" cy="393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3398082" y="4866194"/>
            <a:ext cx="381000" cy="393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3.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2250" y="203200"/>
            <a:ext cx="11747500" cy="6451600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65100" algn="ctr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37542" y="3231642"/>
            <a:ext cx="5527376" cy="2745726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HelloFont WenYiHei" panose="00020600040101010101" charset="-122"/>
              </a:rPr>
              <a:t>一、</a:t>
            </a:r>
            <a:r>
              <a:rPr kumimoji="1" lang="en-US" altLang="zh-CN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HelloFont WenYiHei" panose="00020600040101010101" charset="-122"/>
              </a:rPr>
              <a:t>基金</a:t>
            </a:r>
            <a:endParaRPr kumimoji="1" lang="zh-CN" altLang="en-US">
              <a:latin typeface="汉仪粗黑简" panose="02010600000101010101" charset="-122"/>
              <a:ea typeface="汉仪粗黑简" panose="02010600000101010101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732100" y="390035"/>
            <a:ext cx="3562306" cy="2684115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1500">
                <a:ln w="19050">
                  <a:solidFill>
                    <a:srgbClr val="EB6B0B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219284" y="1070380"/>
            <a:ext cx="2993395" cy="558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322414" y="1323386"/>
            <a:ext cx="1298561" cy="507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990933" y="2008048"/>
            <a:ext cx="4536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317284" y="3722550"/>
            <a:ext cx="3317696" cy="3135451"/>
          </a:xfrm>
          <a:custGeom>
            <a:avLst/>
            <a:gdLst>
              <a:gd name="connsiteX0" fmla="*/ 1658848 w 3317696"/>
              <a:gd name="connsiteY0" fmla="*/ 0 h 3135451"/>
              <a:gd name="connsiteX1" fmla="*/ 3317696 w 3317696"/>
              <a:gd name="connsiteY1" fmla="*/ 1658848 h 3135451"/>
              <a:gd name="connsiteX2" fmla="*/ 2449553 w 3317696"/>
              <a:gd name="connsiteY2" fmla="*/ 3117482 h 3135451"/>
              <a:gd name="connsiteX3" fmla="*/ 2412252 w 3317696"/>
              <a:gd name="connsiteY3" fmla="*/ 3135451 h 3135451"/>
              <a:gd name="connsiteX4" fmla="*/ 905444 w 3317696"/>
              <a:gd name="connsiteY4" fmla="*/ 3135451 h 3135451"/>
              <a:gd name="connsiteX5" fmla="*/ 868143 w 3317696"/>
              <a:gd name="connsiteY5" fmla="*/ 3117482 h 3135451"/>
              <a:gd name="connsiteX6" fmla="*/ 0 w 3317696"/>
              <a:gd name="connsiteY6" fmla="*/ 1658848 h 3135451"/>
              <a:gd name="connsiteX7" fmla="*/ 1658848 w 3317696"/>
              <a:gd name="connsiteY7" fmla="*/ 0 h 3135451"/>
            </a:gdLst>
            <a:ahLst/>
            <a:cxnLst/>
            <a:rect l="l" t="t" r="r" b="b"/>
            <a:pathLst>
              <a:path w="3317696" h="3135451">
                <a:moveTo>
                  <a:pt x="1658848" y="0"/>
                </a:moveTo>
                <a:cubicBezTo>
                  <a:pt x="2575004" y="0"/>
                  <a:pt x="3317696" y="742692"/>
                  <a:pt x="3317696" y="1658848"/>
                </a:cubicBezTo>
                <a:cubicBezTo>
                  <a:pt x="3317696" y="2288706"/>
                  <a:pt x="2966658" y="2836574"/>
                  <a:pt x="2449553" y="3117482"/>
                </a:cubicBezTo>
                <a:lnTo>
                  <a:pt x="2412252" y="3135451"/>
                </a:lnTo>
                <a:lnTo>
                  <a:pt x="905444" y="3135451"/>
                </a:lnTo>
                <a:lnTo>
                  <a:pt x="868143" y="3117482"/>
                </a:lnTo>
                <a:cubicBezTo>
                  <a:pt x="351038" y="2836574"/>
                  <a:pt x="0" y="2288706"/>
                  <a:pt x="0" y="1658848"/>
                </a:cubicBezTo>
                <a:cubicBezTo>
                  <a:pt x="0" y="742692"/>
                  <a:pt x="742692" y="0"/>
                  <a:pt x="1658848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280368" y="1749603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114300" dir="5400000" sx="90000" sy="90000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321371" y="5132013"/>
            <a:ext cx="4680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449913" y="1919148"/>
            <a:ext cx="228600" cy="228600"/>
          </a:xfrm>
          <a:custGeom>
            <a:avLst/>
            <a:gdLst>
              <a:gd name="connsiteX0" fmla="*/ 152400 w 228600"/>
              <a:gd name="connsiteY0" fmla="*/ 139700 h 228600"/>
              <a:gd name="connsiteX1" fmla="*/ 215900 w 228600"/>
              <a:gd name="connsiteY1" fmla="*/ 139700 h 228600"/>
              <a:gd name="connsiteX2" fmla="*/ 228600 w 228600"/>
              <a:gd name="connsiteY2" fmla="*/ 152400 h 228600"/>
              <a:gd name="connsiteX3" fmla="*/ 228600 w 228600"/>
              <a:gd name="connsiteY3" fmla="*/ 215900 h 228600"/>
              <a:gd name="connsiteX4" fmla="*/ 215900 w 228600"/>
              <a:gd name="connsiteY4" fmla="*/ 228600 h 228600"/>
              <a:gd name="connsiteX5" fmla="*/ 152400 w 228600"/>
              <a:gd name="connsiteY5" fmla="*/ 228600 h 228600"/>
              <a:gd name="connsiteX6" fmla="*/ 139700 w 228600"/>
              <a:gd name="connsiteY6" fmla="*/ 215900 h 228600"/>
              <a:gd name="connsiteX7" fmla="*/ 139700 w 228600"/>
              <a:gd name="connsiteY7" fmla="*/ 152400 h 228600"/>
              <a:gd name="connsiteX8" fmla="*/ 152400 w 228600"/>
              <a:gd name="connsiteY8" fmla="*/ 139700 h 228600"/>
              <a:gd name="connsiteX9" fmla="*/ 12700 w 228600"/>
              <a:gd name="connsiteY9" fmla="*/ 139700 h 228600"/>
              <a:gd name="connsiteX10" fmla="*/ 76200 w 228600"/>
              <a:gd name="connsiteY10" fmla="*/ 139700 h 228600"/>
              <a:gd name="connsiteX11" fmla="*/ 88900 w 228600"/>
              <a:gd name="connsiteY11" fmla="*/ 152400 h 228600"/>
              <a:gd name="connsiteX12" fmla="*/ 88900 w 228600"/>
              <a:gd name="connsiteY12" fmla="*/ 215900 h 228600"/>
              <a:gd name="connsiteX13" fmla="*/ 76200 w 228600"/>
              <a:gd name="connsiteY13" fmla="*/ 228600 h 228600"/>
              <a:gd name="connsiteX14" fmla="*/ 12700 w 228600"/>
              <a:gd name="connsiteY14" fmla="*/ 228600 h 228600"/>
              <a:gd name="connsiteX15" fmla="*/ 0 w 228600"/>
              <a:gd name="connsiteY15" fmla="*/ 215900 h 228600"/>
              <a:gd name="connsiteX16" fmla="*/ 0 w 228600"/>
              <a:gd name="connsiteY16" fmla="*/ 152400 h 228600"/>
              <a:gd name="connsiteX17" fmla="*/ 12700 w 228600"/>
              <a:gd name="connsiteY17" fmla="*/ 139700 h 228600"/>
              <a:gd name="connsiteX18" fmla="*/ 152400 w 228600"/>
              <a:gd name="connsiteY18" fmla="*/ 0 h 228600"/>
              <a:gd name="connsiteX19" fmla="*/ 215900 w 228600"/>
              <a:gd name="connsiteY19" fmla="*/ 0 h 228600"/>
              <a:gd name="connsiteX20" fmla="*/ 228600 w 228600"/>
              <a:gd name="connsiteY20" fmla="*/ 12700 h 228600"/>
              <a:gd name="connsiteX21" fmla="*/ 228600 w 228600"/>
              <a:gd name="connsiteY21" fmla="*/ 76200 h 228600"/>
              <a:gd name="connsiteX22" fmla="*/ 215900 w 228600"/>
              <a:gd name="connsiteY22" fmla="*/ 88900 h 228600"/>
              <a:gd name="connsiteX23" fmla="*/ 152400 w 228600"/>
              <a:gd name="connsiteY23" fmla="*/ 88900 h 228600"/>
              <a:gd name="connsiteX24" fmla="*/ 139700 w 228600"/>
              <a:gd name="connsiteY24" fmla="*/ 76200 h 228600"/>
              <a:gd name="connsiteX25" fmla="*/ 139700 w 228600"/>
              <a:gd name="connsiteY25" fmla="*/ 12700 h 228600"/>
              <a:gd name="connsiteX26" fmla="*/ 152400 w 228600"/>
              <a:gd name="connsiteY26" fmla="*/ 0 h 228600"/>
              <a:gd name="connsiteX27" fmla="*/ 12700 w 228600"/>
              <a:gd name="connsiteY27" fmla="*/ 0 h 228600"/>
              <a:gd name="connsiteX28" fmla="*/ 76200 w 228600"/>
              <a:gd name="connsiteY28" fmla="*/ 0 h 228600"/>
              <a:gd name="connsiteX29" fmla="*/ 88900 w 228600"/>
              <a:gd name="connsiteY29" fmla="*/ 12700 h 228600"/>
              <a:gd name="connsiteX30" fmla="*/ 88900 w 228600"/>
              <a:gd name="connsiteY30" fmla="*/ 76200 h 228600"/>
              <a:gd name="connsiteX31" fmla="*/ 76200 w 228600"/>
              <a:gd name="connsiteY31" fmla="*/ 88900 h 228600"/>
              <a:gd name="connsiteX32" fmla="*/ 12700 w 228600"/>
              <a:gd name="connsiteY32" fmla="*/ 88900 h 228600"/>
              <a:gd name="connsiteX33" fmla="*/ 0 w 228600"/>
              <a:gd name="connsiteY33" fmla="*/ 76200 h 228600"/>
              <a:gd name="connsiteX34" fmla="*/ 0 w 228600"/>
              <a:gd name="connsiteY34" fmla="*/ 12700 h 228600"/>
              <a:gd name="connsiteX35" fmla="*/ 12700 w 228600"/>
              <a:gd name="connsiteY35" fmla="*/ 0 h 228600"/>
            </a:gdLst>
            <a:ahLst/>
            <a:cxnLst/>
            <a:rect l="l" t="t" r="r" b="b"/>
            <a:pathLst>
              <a:path w="228600" h="228600">
                <a:moveTo>
                  <a:pt x="152400" y="139700"/>
                </a:moveTo>
                <a:lnTo>
                  <a:pt x="215900" y="139700"/>
                </a:lnTo>
                <a:cubicBezTo>
                  <a:pt x="222914" y="139700"/>
                  <a:pt x="228600" y="145386"/>
                  <a:pt x="228600" y="152400"/>
                </a:cubicBezTo>
                <a:lnTo>
                  <a:pt x="228600" y="215900"/>
                </a:lnTo>
                <a:cubicBezTo>
                  <a:pt x="228600" y="222914"/>
                  <a:pt x="222914" y="228600"/>
                  <a:pt x="215900" y="228600"/>
                </a:cubicBezTo>
                <a:lnTo>
                  <a:pt x="152400" y="228600"/>
                </a:lnTo>
                <a:cubicBezTo>
                  <a:pt x="145386" y="228600"/>
                  <a:pt x="139700" y="222914"/>
                  <a:pt x="139700" y="215900"/>
                </a:cubicBezTo>
                <a:lnTo>
                  <a:pt x="139700" y="152400"/>
                </a:lnTo>
                <a:cubicBezTo>
                  <a:pt x="139700" y="145386"/>
                  <a:pt x="145386" y="139700"/>
                  <a:pt x="152400" y="139700"/>
                </a:cubicBezTo>
                <a:close/>
                <a:moveTo>
                  <a:pt x="12700" y="139700"/>
                </a:moveTo>
                <a:lnTo>
                  <a:pt x="76200" y="139700"/>
                </a:lnTo>
                <a:cubicBezTo>
                  <a:pt x="83214" y="139700"/>
                  <a:pt x="88900" y="145386"/>
                  <a:pt x="88900" y="152400"/>
                </a:cubicBezTo>
                <a:lnTo>
                  <a:pt x="88900" y="215900"/>
                </a:lnTo>
                <a:cubicBezTo>
                  <a:pt x="88900" y="222914"/>
                  <a:pt x="83214" y="228600"/>
                  <a:pt x="76200" y="228600"/>
                </a:cubicBezTo>
                <a:lnTo>
                  <a:pt x="12700" y="228600"/>
                </a:lnTo>
                <a:cubicBezTo>
                  <a:pt x="5686" y="228600"/>
                  <a:pt x="0" y="222914"/>
                  <a:pt x="0" y="215900"/>
                </a:cubicBezTo>
                <a:lnTo>
                  <a:pt x="0" y="152400"/>
                </a:lnTo>
                <a:cubicBezTo>
                  <a:pt x="0" y="145386"/>
                  <a:pt x="5686" y="139700"/>
                  <a:pt x="12700" y="139700"/>
                </a:cubicBezTo>
                <a:close/>
                <a:moveTo>
                  <a:pt x="152400" y="0"/>
                </a:moveTo>
                <a:lnTo>
                  <a:pt x="215900" y="0"/>
                </a:lnTo>
                <a:cubicBezTo>
                  <a:pt x="222914" y="0"/>
                  <a:pt x="228600" y="5686"/>
                  <a:pt x="228600" y="12700"/>
                </a:cubicBezTo>
                <a:lnTo>
                  <a:pt x="228600" y="76200"/>
                </a:lnTo>
                <a:cubicBezTo>
                  <a:pt x="228600" y="83214"/>
                  <a:pt x="222914" y="88900"/>
                  <a:pt x="215900" y="88900"/>
                </a:cubicBezTo>
                <a:lnTo>
                  <a:pt x="152400" y="88900"/>
                </a:lnTo>
                <a:cubicBezTo>
                  <a:pt x="145386" y="88900"/>
                  <a:pt x="139700" y="83214"/>
                  <a:pt x="139700" y="76200"/>
                </a:cubicBezTo>
                <a:lnTo>
                  <a:pt x="139700" y="12700"/>
                </a:lnTo>
                <a:cubicBezTo>
                  <a:pt x="139700" y="5686"/>
                  <a:pt x="145386" y="0"/>
                  <a:pt x="152400" y="0"/>
                </a:cubicBezTo>
                <a:close/>
                <a:moveTo>
                  <a:pt x="12700" y="0"/>
                </a:moveTo>
                <a:lnTo>
                  <a:pt x="76200" y="0"/>
                </a:lnTo>
                <a:cubicBezTo>
                  <a:pt x="83214" y="0"/>
                  <a:pt x="88900" y="5686"/>
                  <a:pt x="88900" y="12700"/>
                </a:cubicBezTo>
                <a:lnTo>
                  <a:pt x="88900" y="76200"/>
                </a:lnTo>
                <a:cubicBezTo>
                  <a:pt x="88900" y="83214"/>
                  <a:pt x="83214" y="88900"/>
                  <a:pt x="76200" y="88900"/>
                </a:cubicBezTo>
                <a:lnTo>
                  <a:pt x="12700" y="88900"/>
                </a:lnTo>
                <a:cubicBezTo>
                  <a:pt x="5686" y="88900"/>
                  <a:pt x="0" y="83214"/>
                  <a:pt x="0" y="76200"/>
                </a:cubicBezTo>
                <a:lnTo>
                  <a:pt x="0" y="12700"/>
                </a:lnTo>
                <a:cubicBezTo>
                  <a:pt x="0" y="5686"/>
                  <a:pt x="5686" y="0"/>
                  <a:pt x="12700" y="0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375315" y="1909037"/>
            <a:ext cx="172036" cy="17203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73100" y="3224879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114300" dir="5400000" sx="90000" sy="90000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42645" y="3378548"/>
            <a:ext cx="228600" cy="260353"/>
          </a:xfrm>
          <a:custGeom>
            <a:avLst/>
            <a:gdLst>
              <a:gd name="connsiteX0" fmla="*/ 0 w 228600"/>
              <a:gd name="connsiteY0" fmla="*/ 33373 h 260353"/>
              <a:gd name="connsiteX1" fmla="*/ 114355 w 228600"/>
              <a:gd name="connsiteY1" fmla="*/ 0 h 260353"/>
              <a:gd name="connsiteX2" fmla="*/ 228600 w 228600"/>
              <a:gd name="connsiteY2" fmla="*/ 33373 h 260353"/>
              <a:gd name="connsiteX3" fmla="*/ 228600 w 228600"/>
              <a:gd name="connsiteY3" fmla="*/ 101814 h 260353"/>
              <a:gd name="connsiteX4" fmla="*/ 114317 w 228600"/>
              <a:gd name="connsiteY4" fmla="*/ 260353 h 260353"/>
              <a:gd name="connsiteX5" fmla="*/ 0 w 228600"/>
              <a:gd name="connsiteY5" fmla="*/ 101782 h 260353"/>
              <a:gd name="connsiteX6" fmla="*/ 0 w 228600"/>
              <a:gd name="connsiteY6" fmla="*/ 33373 h 260353"/>
            </a:gdLst>
            <a:ahLst/>
            <a:cxnLst/>
            <a:rect l="l" t="t" r="r" b="b"/>
            <a:pathLst>
              <a:path w="228600" h="260353">
                <a:moveTo>
                  <a:pt x="0" y="33373"/>
                </a:moveTo>
                <a:lnTo>
                  <a:pt x="114355" y="0"/>
                </a:lnTo>
                <a:lnTo>
                  <a:pt x="228600" y="33373"/>
                </a:lnTo>
                <a:lnTo>
                  <a:pt x="228600" y="101814"/>
                </a:lnTo>
                <a:cubicBezTo>
                  <a:pt x="228600" y="173750"/>
                  <a:pt x="182564" y="237613"/>
                  <a:pt x="114317" y="260353"/>
                </a:cubicBezTo>
                <a:cubicBezTo>
                  <a:pt x="46051" y="237614"/>
                  <a:pt x="0" y="173736"/>
                  <a:pt x="0" y="101782"/>
                </a:cubicBezTo>
                <a:lnTo>
                  <a:pt x="0" y="33373"/>
                </a:ln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56625" y="3457925"/>
            <a:ext cx="6350" cy="101599"/>
          </a:xfrm>
          <a:custGeom>
            <a:avLst/>
            <a:gdLst>
              <a:gd name="connsiteX0" fmla="*/ 0 w 6350"/>
              <a:gd name="connsiteY0" fmla="*/ 0 h 101599"/>
              <a:gd name="connsiteX1" fmla="*/ 0 w 6350"/>
              <a:gd name="connsiteY1" fmla="*/ 101600 h 101599"/>
            </a:gdLst>
            <a:ahLst/>
            <a:cxnLst/>
            <a:rect l="l" t="t" r="r" b="b"/>
            <a:pathLst>
              <a:path w="6350" h="101599">
                <a:moveTo>
                  <a:pt x="0" y="0"/>
                </a:moveTo>
                <a:lnTo>
                  <a:pt x="0" y="101600"/>
                </a:lnTo>
              </a:path>
            </a:pathLst>
          </a:cu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05825" y="3505549"/>
            <a:ext cx="101599" cy="6350"/>
          </a:xfrm>
          <a:custGeom>
            <a:avLst/>
            <a:gdLst>
              <a:gd name="connsiteX0" fmla="*/ 0 w 101599"/>
              <a:gd name="connsiteY0" fmla="*/ 0 h 6350"/>
              <a:gd name="connsiteX1" fmla="*/ 101600 w 101599"/>
              <a:gd name="connsiteY1" fmla="*/ 0 h 6350"/>
            </a:gdLst>
            <a:ahLst/>
            <a:cxnLst/>
            <a:rect l="l" t="t" r="r" b="b"/>
            <a:pathLst>
              <a:path w="101599" h="635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24661" y="4865577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114300" dir="5400000" sx="90000" sy="90000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76756" y="5149422"/>
            <a:ext cx="50800" cy="127000"/>
          </a:xfrm>
          <a:custGeom>
            <a:avLst/>
            <a:gdLst>
              <a:gd name="connsiteX0" fmla="*/ 50800 w 50800"/>
              <a:gd name="connsiteY0" fmla="*/ 0 h 127000"/>
              <a:gd name="connsiteX1" fmla="*/ 50800 w 50800"/>
              <a:gd name="connsiteY1" fmla="*/ 83344 h 127000"/>
              <a:gd name="connsiteX2" fmla="*/ 25400 w 50800"/>
              <a:gd name="connsiteY2" fmla="*/ 127000 h 127000"/>
              <a:gd name="connsiteX3" fmla="*/ 0 w 50800"/>
              <a:gd name="connsiteY3" fmla="*/ 91281 h 127000"/>
            </a:gdLst>
            <a:ahLst/>
            <a:cxnLst/>
            <a:rect l="l" t="t" r="r" b="b"/>
            <a:pathLst>
              <a:path w="50800" h="127000">
                <a:moveTo>
                  <a:pt x="50800" y="0"/>
                </a:moveTo>
                <a:lnTo>
                  <a:pt x="50800" y="83344"/>
                </a:lnTo>
                <a:cubicBezTo>
                  <a:pt x="50800" y="95250"/>
                  <a:pt x="48501" y="127000"/>
                  <a:pt x="25400" y="127000"/>
                </a:cubicBezTo>
                <a:cubicBezTo>
                  <a:pt x="3628" y="127000"/>
                  <a:pt x="0" y="99219"/>
                  <a:pt x="0" y="91281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81506" y="5022422"/>
            <a:ext cx="254000" cy="127000"/>
          </a:xfrm>
          <a:custGeom>
            <a:avLst/>
            <a:gdLst>
              <a:gd name="connsiteX0" fmla="*/ 127000 w 254000"/>
              <a:gd name="connsiteY0" fmla="*/ 0 h 127000"/>
              <a:gd name="connsiteX1" fmla="*/ 254000 w 254000"/>
              <a:gd name="connsiteY1" fmla="*/ 127000 h 127000"/>
              <a:gd name="connsiteX2" fmla="*/ 0 w 254000"/>
              <a:gd name="connsiteY2" fmla="*/ 127000 h 127000"/>
              <a:gd name="connsiteX3" fmla="*/ 127000 w 254000"/>
              <a:gd name="connsiteY3" fmla="*/ 0 h 127000"/>
            </a:gdLst>
            <a:ahLst/>
            <a:cxnLst/>
            <a:rect l="l" t="t" r="r" b="b"/>
            <a:pathLst>
              <a:path w="254000" h="127000">
                <a:moveTo>
                  <a:pt x="127000" y="0"/>
                </a:moveTo>
                <a:cubicBezTo>
                  <a:pt x="219075" y="0"/>
                  <a:pt x="250031" y="84666"/>
                  <a:pt x="254000" y="127000"/>
                </a:cubicBezTo>
                <a:lnTo>
                  <a:pt x="0" y="127000"/>
                </a:lnTo>
                <a:cubicBezTo>
                  <a:pt x="3969" y="84666"/>
                  <a:pt x="34925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76756" y="5066872"/>
            <a:ext cx="63500" cy="44450"/>
          </a:xfrm>
          <a:custGeom>
            <a:avLst/>
            <a:gdLst>
              <a:gd name="connsiteX0" fmla="*/ 0 w 63500"/>
              <a:gd name="connsiteY0" fmla="*/ 19050 h 44450"/>
              <a:gd name="connsiteX1" fmla="*/ 25400 w 63500"/>
              <a:gd name="connsiteY1" fmla="*/ 44450 h 44450"/>
              <a:gd name="connsiteX2" fmla="*/ 63500 w 63500"/>
              <a:gd name="connsiteY2" fmla="*/ 0 h 44450"/>
            </a:gdLst>
            <a:ahLst/>
            <a:cxnLst/>
            <a:rect l="l" t="t" r="r" b="b"/>
            <a:pathLst>
              <a:path w="63500" h="44450">
                <a:moveTo>
                  <a:pt x="0" y="19050"/>
                </a:moveTo>
                <a:lnTo>
                  <a:pt x="25400" y="44450"/>
                </a:lnTo>
                <a:lnTo>
                  <a:pt x="63500" y="0"/>
                </a:lnTo>
              </a:path>
            </a:pathLst>
          </a:custGeom>
          <a:solidFill>
            <a:schemeClr val="accent1"/>
          </a:solidFill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85368" y="5055491"/>
            <a:ext cx="172036" cy="1720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alphaModFix amt="100000"/>
          </a:blip>
          <a:srcRect l="22012" r="22012"/>
          <a:stretch>
            <a:fillRect/>
          </a:stretch>
        </p:blipFill>
        <p:spPr>
          <a:xfrm>
            <a:off x="7234538" y="1262866"/>
            <a:ext cx="4679028" cy="4679028"/>
          </a:xfrm>
          <a:custGeom>
            <a:avLst/>
            <a:gdLst/>
            <a:ahLst/>
            <a:cxnLst/>
            <a:rect l="l" t="t" r="r" b="b"/>
            <a:pathLst>
              <a:path w="4673600" h="4673600">
                <a:moveTo>
                  <a:pt x="2339514" y="0"/>
                </a:moveTo>
                <a:cubicBezTo>
                  <a:pt x="3631592" y="0"/>
                  <a:pt x="4679028" y="1047436"/>
                  <a:pt x="4679028" y="2339514"/>
                </a:cubicBezTo>
                <a:cubicBezTo>
                  <a:pt x="4679028" y="3631592"/>
                  <a:pt x="3631592" y="4679028"/>
                  <a:pt x="2339514" y="4679028"/>
                </a:cubicBezTo>
                <a:cubicBezTo>
                  <a:pt x="1047436" y="4679028"/>
                  <a:pt x="0" y="3631592"/>
                  <a:pt x="0" y="2339514"/>
                </a:cubicBezTo>
                <a:cubicBezTo>
                  <a:pt x="0" y="1047436"/>
                  <a:pt x="1047436" y="0"/>
                  <a:pt x="233951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" name="标题 1"/>
          <p:cNvSpPr txBox="1"/>
          <p:nvPr/>
        </p:nvSpPr>
        <p:spPr>
          <a:xfrm>
            <a:off x="1484883" y="3503324"/>
            <a:ext cx="4680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133807" y="3422706"/>
            <a:ext cx="172036" cy="17203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090961" y="2049616"/>
            <a:ext cx="4150511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基金是一种集合投资方式，由专业基金经理管理资金，投资于多种资产，分散风险。
例如，货币基金风险低、流动性强，适合作为现金管理工具；股票型基金收益潜力大，但波动也较大。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090961" y="1387601"/>
            <a:ext cx="3974031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基金的定义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483693" y="3534418"/>
            <a:ext cx="4676746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分散风险：通过投资多种资产，降低单一资产的风险。
专业管理：由专业基金经理管理，投资者无需亲自操盘。
流动性强：投资者可以随时申购和赎回基金份额。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483694" y="2872403"/>
            <a:ext cx="4574500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基金的特点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235254" y="5165590"/>
            <a:ext cx="4099495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货币基金：风险低、流动性强，适合作为现金管理工具。
股票型基金：收益潜力大，但波动也较大。
混合型基金：兼顾股债投资，平衡风险与收益。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235255" y="4503575"/>
            <a:ext cx="3925184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基金的种类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基金的定义与特点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8100000">
            <a:off x="5529060" y="3147669"/>
            <a:ext cx="1545231" cy="1545231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6692112" y="4350388"/>
            <a:ext cx="1545231" cy="1545231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 flipH="1">
            <a:off x="4366007" y="4350388"/>
            <a:ext cx="1545231" cy="1545231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721344" y="1874419"/>
            <a:ext cx="3165175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根据投资目标、风险承受能力和投资期限，选择合适的投资策略。
例如，长期投资者可以选择优质蓝筹股基金，短期投资者可以选择热点题材基金。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16831" y="1186447"/>
            <a:ext cx="316517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8A52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投资策略的选择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50863" y="4655417"/>
            <a:ext cx="3165175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构建基金组合时，应考虑资产配置的多元化，将资金分散投资于不同资产类别、行业和市场。
例如，可将资金配置于股票型基金、债券型基金、货币基金等，根据市场情况和自身需求调整比例。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46349" y="3967445"/>
            <a:ext cx="316517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基金组合的构建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74207" y="4655417"/>
            <a:ext cx="2858744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投资应有长期规划，避免短期频繁交易，关注投资目标的实现和资产的稳健增值。
例如，制定长期投资计划，如每月定投基金，积累财富；定期回顾投资组合表现，根据市场变化和个人财务状况调整投资策略。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69693" y="3967445"/>
            <a:ext cx="2858744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基金的长期规划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35804" y="4894080"/>
            <a:ext cx="457846" cy="45784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938170" y="4894080"/>
            <a:ext cx="400905" cy="45784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072753" y="3698747"/>
            <a:ext cx="457846" cy="44307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基金的投资策略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303737" y="1196560"/>
            <a:ext cx="5165297" cy="4711701"/>
          </a:xfrm>
          <a:prstGeom prst="roundRect">
            <a:avLst>
              <a:gd name="adj" fmla="val 16295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399" y="2805268"/>
            <a:ext cx="5314514" cy="14942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12292" y="2930662"/>
            <a:ext cx="3922336" cy="263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EB6B0B">
                        <a:alpha val="100000"/>
                      </a:srgbClr>
                    </a:gs>
                    <a:gs pos="93000">
                      <a:srgbClr val="B0500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基金投资的收益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8770" y="3075993"/>
            <a:ext cx="961379" cy="961379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43310" y="3200534"/>
            <a:ext cx="712299" cy="712299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8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43310" y="3200534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43310" y="3200534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43310" y="3200534"/>
            <a:ext cx="712299" cy="712299"/>
          </a:xfrm>
          <a:prstGeom prst="ellipse">
            <a:avLst/>
          </a:prstGeom>
          <a:gradFill>
            <a:gsLst>
              <a:gs pos="71000">
                <a:schemeClr val="accent2">
                  <a:lumMod val="20000"/>
                  <a:lumOff val="80000"/>
                  <a:alpha val="0"/>
                </a:schemeClr>
              </a:gs>
              <a:gs pos="86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43310" y="3200534"/>
            <a:ext cx="712299" cy="71229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12292" y="3193681"/>
            <a:ext cx="3922336" cy="99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基金投资的收益包括分红收入和资本利得。
例如，投资者可以通过持有基金获得分红收入，也可以通过基金净值上涨获得资本利得。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08866" y="3366091"/>
            <a:ext cx="381187" cy="38118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399" y="1196560"/>
            <a:ext cx="5314514" cy="14942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812292" y="1321954"/>
            <a:ext cx="3922336" cy="263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EB6B0B">
                        <a:alpha val="100000"/>
                      </a:srgbClr>
                    </a:gs>
                    <a:gs pos="93000">
                      <a:srgbClr val="B0500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基金投资的风险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45568" y="1474250"/>
            <a:ext cx="961379" cy="961379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70108" y="1598791"/>
            <a:ext cx="712299" cy="712299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8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70108" y="1598791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70108" y="1598791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70108" y="1598791"/>
            <a:ext cx="712299" cy="712299"/>
          </a:xfrm>
          <a:prstGeom prst="ellipse">
            <a:avLst/>
          </a:prstGeom>
          <a:gradFill>
            <a:gsLst>
              <a:gs pos="71000">
                <a:schemeClr val="accent2">
                  <a:lumMod val="20000"/>
                  <a:lumOff val="80000"/>
                  <a:alpha val="0"/>
                </a:schemeClr>
              </a:gs>
              <a:gs pos="86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70108" y="1598791"/>
            <a:ext cx="712299" cy="71229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812292" y="1584971"/>
            <a:ext cx="3922336" cy="99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基金投资面临市场风险、信用风险、流动性风险等。
例如，市场波动可能导致基金净值下跌，基金所投资的债券违约可能导致基金无法按时还本付息。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76330" y="1757382"/>
            <a:ext cx="333779" cy="38118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0399" y="4413977"/>
            <a:ext cx="5314514" cy="14942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812292" y="4539371"/>
            <a:ext cx="3922336" cy="263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EB6B0B">
                        <a:alpha val="100000"/>
                      </a:srgbClr>
                    </a:gs>
                    <a:gs pos="93000">
                      <a:srgbClr val="B0500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基金投资的策略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08184" y="4686464"/>
            <a:ext cx="961379" cy="961379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32724" y="4811005"/>
            <a:ext cx="712299" cy="712299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8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32724" y="4811005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32724" y="4811005"/>
            <a:ext cx="712299" cy="712299"/>
          </a:xfrm>
          <a:prstGeom prst="ellipse">
            <a:avLst/>
          </a:prstGeom>
          <a:gradFill>
            <a:gsLst>
              <a:gs pos="57000">
                <a:schemeClr val="accent2">
                  <a:lumMod val="75000"/>
                  <a:alpha val="0"/>
                </a:schemeClr>
              </a:gs>
              <a:gs pos="100000">
                <a:schemeClr val="accent2">
                  <a:lumMod val="75000"/>
                  <a:alpha val="4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932724" y="4811005"/>
            <a:ext cx="712299" cy="712299"/>
          </a:xfrm>
          <a:prstGeom prst="ellipse">
            <a:avLst/>
          </a:prstGeom>
          <a:gradFill>
            <a:gsLst>
              <a:gs pos="71000">
                <a:schemeClr val="accent2">
                  <a:lumMod val="20000"/>
                  <a:lumOff val="80000"/>
                  <a:alpha val="0"/>
                </a:schemeClr>
              </a:gs>
              <a:gs pos="86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32724" y="4811005"/>
            <a:ext cx="712299" cy="71229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812292" y="4802388"/>
            <a:ext cx="3922336" cy="99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投资者可以根据自身的风险承受能力和投资目标，选择不同的基金投资策略。
例如，风险偏好较低的投资者可以选择货币基金，风险承受能力较高的投资者可以选择股票型基金。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056977" y="4968710"/>
            <a:ext cx="479828" cy="396886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alphaModFix amt="100000"/>
          </a:blip>
          <a:srcRect l="33663" t="1325" r="9047" b="5778"/>
          <a:stretch>
            <a:fillRect/>
          </a:stretch>
        </p:blipFill>
        <p:spPr>
          <a:xfrm>
            <a:off x="6327335" y="1229690"/>
            <a:ext cx="5118100" cy="4645440"/>
          </a:xfrm>
          <a:custGeom>
            <a:avLst/>
            <a:gdLst>
              <a:gd name="connsiteX0" fmla="*/ 774255 w 5118100"/>
              <a:gd name="connsiteY0" fmla="*/ 0 h 4645440"/>
              <a:gd name="connsiteX1" fmla="*/ 4343845 w 5118100"/>
              <a:gd name="connsiteY1" fmla="*/ 0 h 4645440"/>
              <a:gd name="connsiteX2" fmla="*/ 5118100 w 5118100"/>
              <a:gd name="connsiteY2" fmla="*/ 774255 h 4645440"/>
              <a:gd name="connsiteX3" fmla="*/ 5118100 w 5118100"/>
              <a:gd name="connsiteY3" fmla="*/ 3871185 h 4645440"/>
              <a:gd name="connsiteX4" fmla="*/ 4343845 w 5118100"/>
              <a:gd name="connsiteY4" fmla="*/ 4645440 h 4645440"/>
              <a:gd name="connsiteX5" fmla="*/ 774255 w 5118100"/>
              <a:gd name="connsiteY5" fmla="*/ 4645440 h 4645440"/>
              <a:gd name="connsiteX6" fmla="*/ 0 w 5118100"/>
              <a:gd name="connsiteY6" fmla="*/ 3871185 h 4645440"/>
              <a:gd name="connsiteX7" fmla="*/ 0 w 5118100"/>
              <a:gd name="connsiteY7" fmla="*/ 774255 h 4645440"/>
              <a:gd name="connsiteX8" fmla="*/ 774255 w 5118100"/>
              <a:gd name="connsiteY8" fmla="*/ 0 h 4645440"/>
            </a:gdLst>
            <a:ahLst/>
            <a:cxnLst/>
            <a:rect l="l" t="t" r="r" b="b"/>
            <a:pathLst>
              <a:path w="5118100" h="4645440">
                <a:moveTo>
                  <a:pt x="774255" y="0"/>
                </a:moveTo>
                <a:lnTo>
                  <a:pt x="4343845" y="0"/>
                </a:lnTo>
                <a:cubicBezTo>
                  <a:pt x="4771454" y="0"/>
                  <a:pt x="5118100" y="346646"/>
                  <a:pt x="5118100" y="774255"/>
                </a:cubicBezTo>
                <a:lnTo>
                  <a:pt x="5118100" y="3871185"/>
                </a:lnTo>
                <a:cubicBezTo>
                  <a:pt x="5118100" y="4298794"/>
                  <a:pt x="4771454" y="4645440"/>
                  <a:pt x="4343845" y="4645440"/>
                </a:cubicBezTo>
                <a:lnTo>
                  <a:pt x="774255" y="4645440"/>
                </a:lnTo>
                <a:cubicBezTo>
                  <a:pt x="346646" y="4645440"/>
                  <a:pt x="0" y="4298794"/>
                  <a:pt x="0" y="3871185"/>
                </a:cubicBezTo>
                <a:lnTo>
                  <a:pt x="0" y="774255"/>
                </a:lnTo>
                <a:cubicBezTo>
                  <a:pt x="0" y="346646"/>
                  <a:pt x="346646" y="0"/>
                  <a:pt x="77425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基金的风险与收益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2250" y="203200"/>
            <a:ext cx="11747500" cy="6451600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65100" algn="ctr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37542" y="3231642"/>
            <a:ext cx="5527376" cy="2745726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HelloFont WenYiHei" panose="00020600040101010101" charset="-122"/>
              </a:rPr>
              <a:t>二、</a:t>
            </a:r>
            <a:r>
              <a:rPr kumimoji="1" lang="en-US" altLang="zh-CN" sz="3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汉仪粗黑简" panose="02010600000101010101" charset="-122"/>
                <a:ea typeface="汉仪粗黑简" panose="02010600000101010101" charset="-122"/>
                <a:cs typeface="HelloFont WenYiHei" panose="00020600040101010101" charset="-122"/>
              </a:rPr>
              <a:t>识别风险</a:t>
            </a:r>
            <a:endParaRPr kumimoji="1" lang="zh-CN" altLang="en-US">
              <a:latin typeface="汉仪粗黑简" panose="02010600000101010101" charset="-122"/>
              <a:ea typeface="汉仪粗黑简" panose="02010600000101010101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732100" y="390035"/>
            <a:ext cx="3562306" cy="2684115"/>
          </a:xfrm>
          <a:prstGeom prst="rect">
            <a:avLst/>
          </a:prstGeom>
          <a:noFill/>
          <a:ln cap="sq">
            <a:noFill/>
            <a:prstDash val="solid"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1500">
                <a:ln w="19050">
                  <a:solidFill>
                    <a:srgbClr val="EB6B0B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219284" y="1070380"/>
            <a:ext cx="2993395" cy="558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322414" y="1323386"/>
            <a:ext cx="1298561" cy="507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3912012" y="3811362"/>
            <a:ext cx="4817035" cy="198029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6701865" y="1411076"/>
            <a:ext cx="4817035" cy="198029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1122158" y="1411076"/>
            <a:ext cx="4817035" cy="198029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1834223" y="1927381"/>
            <a:ext cx="3960591" cy="11128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风险是指在金融活动中，由于各种不确定因素导致损失的可能性。
例如，在投资股票时，市场波动可能导致股票价格下跌，造成投资损失。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1834515" y="1507490"/>
            <a:ext cx="3960495" cy="3378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风险的定义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4624074" y="4399422"/>
            <a:ext cx="3960591" cy="11128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市场风险：由于市场价格波动导致的损失风险。
信用风险：由于债务人违约导致的损失风险。
流动性风险：由于资产无法及时变现导致的损失风险。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4624070" y="4032250"/>
            <a:ext cx="3960495" cy="2851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7C03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风险的类型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8"/>
            </p:custDataLst>
          </p:nvPr>
        </p:nvSpPr>
        <p:spPr>
          <a:xfrm>
            <a:off x="7413930" y="1927381"/>
            <a:ext cx="3960591" cy="11128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通过分析市场数据、企业财务状况、宏观经济环境等，识别潜在风险。
例如，通过分析股票市场的波动情况，识别市场风险；通过分析企业的信用评级，识别信用风险。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7413625" y="1508125"/>
            <a:ext cx="3960495" cy="3371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B6B0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风险的识别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>
            <a:off x="660400" y="2064341"/>
            <a:ext cx="786608" cy="673768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1"/>
            </p:custDataLst>
          </p:nvPr>
        </p:nvSpPr>
        <p:spPr>
          <a:xfrm rot="7200000">
            <a:off x="1058100" y="1310847"/>
            <a:ext cx="301766" cy="258477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>
            <a:off x="959640" y="2315937"/>
            <a:ext cx="300422" cy="277911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3"/>
            </p:custDataLst>
          </p:nvPr>
        </p:nvSpPr>
        <p:spPr>
          <a:xfrm>
            <a:off x="6248128" y="2136096"/>
            <a:ext cx="786608" cy="673768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4"/>
            </p:custDataLst>
          </p:nvPr>
        </p:nvSpPr>
        <p:spPr>
          <a:xfrm rot="7200000">
            <a:off x="6645828" y="1310847"/>
            <a:ext cx="301766" cy="258477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5"/>
            </p:custDataLst>
          </p:nvPr>
        </p:nvSpPr>
        <p:spPr>
          <a:xfrm>
            <a:off x="6547368" y="2376436"/>
            <a:ext cx="300422" cy="30042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6"/>
            </p:custDataLst>
          </p:nvPr>
        </p:nvSpPr>
        <p:spPr>
          <a:xfrm>
            <a:off x="3450253" y="4464627"/>
            <a:ext cx="786608" cy="673768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7"/>
            </p:custDataLst>
          </p:nvPr>
        </p:nvSpPr>
        <p:spPr>
          <a:xfrm rot="7200000">
            <a:off x="3847953" y="3706375"/>
            <a:ext cx="301766" cy="258477"/>
          </a:xfrm>
          <a:custGeom>
            <a:avLst/>
            <a:gdLst>
              <a:gd name="connsiteX0" fmla="*/ 112840 w 786608"/>
              <a:gd name="connsiteY0" fmla="*/ 0 h 673768"/>
              <a:gd name="connsiteX1" fmla="*/ 336887 w 786608"/>
              <a:gd name="connsiteY1" fmla="*/ 0 h 673768"/>
              <a:gd name="connsiteX2" fmla="*/ 336886 w 786608"/>
              <a:gd name="connsiteY2" fmla="*/ 3 h 673768"/>
              <a:gd name="connsiteX3" fmla="*/ 449726 w 786608"/>
              <a:gd name="connsiteY3" fmla="*/ 112843 h 673768"/>
              <a:gd name="connsiteX4" fmla="*/ 562566 w 786608"/>
              <a:gd name="connsiteY4" fmla="*/ 3 h 673768"/>
              <a:gd name="connsiteX5" fmla="*/ 562566 w 786608"/>
              <a:gd name="connsiteY5" fmla="*/ 0 h 673768"/>
              <a:gd name="connsiteX6" fmla="*/ 786608 w 786608"/>
              <a:gd name="connsiteY6" fmla="*/ 0 h 673768"/>
              <a:gd name="connsiteX7" fmla="*/ 786608 w 786608"/>
              <a:gd name="connsiteY7" fmla="*/ 673768 h 673768"/>
              <a:gd name="connsiteX8" fmla="*/ 112840 w 786608"/>
              <a:gd name="connsiteY8" fmla="*/ 673768 h 673768"/>
              <a:gd name="connsiteX9" fmla="*/ 112840 w 786608"/>
              <a:gd name="connsiteY9" fmla="*/ 449725 h 673768"/>
              <a:gd name="connsiteX10" fmla="*/ 0 w 786608"/>
              <a:gd name="connsiteY10" fmla="*/ 336885 h 673768"/>
              <a:gd name="connsiteX11" fmla="*/ 112840 w 786608"/>
              <a:gd name="connsiteY11" fmla="*/ 224045 h 673768"/>
            </a:gdLst>
            <a:ahLst/>
            <a:cxnLst/>
            <a:rect l="l" t="t" r="r" b="b"/>
            <a:pathLst>
              <a:path w="786608" h="673768">
                <a:moveTo>
                  <a:pt x="112840" y="0"/>
                </a:moveTo>
                <a:lnTo>
                  <a:pt x="336887" y="0"/>
                </a:lnTo>
                <a:lnTo>
                  <a:pt x="336886" y="3"/>
                </a:lnTo>
                <a:cubicBezTo>
                  <a:pt x="336886" y="62323"/>
                  <a:pt x="387406" y="112843"/>
                  <a:pt x="449726" y="112843"/>
                </a:cubicBezTo>
                <a:cubicBezTo>
                  <a:pt x="512046" y="112843"/>
                  <a:pt x="562566" y="62323"/>
                  <a:pt x="562566" y="3"/>
                </a:cubicBezTo>
                <a:lnTo>
                  <a:pt x="562566" y="0"/>
                </a:lnTo>
                <a:lnTo>
                  <a:pt x="786608" y="0"/>
                </a:lnTo>
                <a:lnTo>
                  <a:pt x="786608" y="673768"/>
                </a:lnTo>
                <a:lnTo>
                  <a:pt x="112840" y="673768"/>
                </a:lnTo>
                <a:lnTo>
                  <a:pt x="112840" y="449725"/>
                </a:lnTo>
                <a:cubicBezTo>
                  <a:pt x="50520" y="449725"/>
                  <a:pt x="0" y="399205"/>
                  <a:pt x="0" y="336885"/>
                </a:cubicBezTo>
                <a:cubicBezTo>
                  <a:pt x="0" y="274565"/>
                  <a:pt x="50520" y="224045"/>
                  <a:pt x="112840" y="22404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8"/>
            </p:custDataLst>
          </p:nvPr>
        </p:nvSpPr>
        <p:spPr>
          <a:xfrm>
            <a:off x="3749494" y="4721475"/>
            <a:ext cx="300422" cy="27236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风险的定义与类型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V="1">
            <a:off x="660400" y="2184400"/>
            <a:ext cx="3236690" cy="37137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460597" y="1366254"/>
            <a:ext cx="1636296" cy="163629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l="22806" t="14312" r="23225" b="4777"/>
          <a:stretch>
            <a:fillRect/>
          </a:stretch>
        </p:blipFill>
        <p:spPr>
          <a:xfrm>
            <a:off x="1530304" y="1435961"/>
            <a:ext cx="1496880" cy="1496878"/>
          </a:xfrm>
          <a:custGeom>
            <a:avLst/>
            <a:gdLst/>
            <a:ahLst/>
            <a:cxnLst/>
            <a:rect l="l" t="t" r="r" b="b"/>
            <a:pathLst>
              <a:path w="1496880" h="1496878">
                <a:moveTo>
                  <a:pt x="748440" y="0"/>
                </a:moveTo>
                <a:cubicBezTo>
                  <a:pt x="1161792" y="0"/>
                  <a:pt x="1496880" y="335088"/>
                  <a:pt x="1496880" y="748439"/>
                </a:cubicBezTo>
                <a:cubicBezTo>
                  <a:pt x="1496880" y="1161790"/>
                  <a:pt x="1161792" y="1496878"/>
                  <a:pt x="748440" y="1496878"/>
                </a:cubicBezTo>
                <a:cubicBezTo>
                  <a:pt x="335088" y="1496878"/>
                  <a:pt x="0" y="1161790"/>
                  <a:pt x="0" y="748439"/>
                </a:cubicBezTo>
                <a:cubicBezTo>
                  <a:pt x="0" y="335088"/>
                  <a:pt x="335088" y="0"/>
                  <a:pt x="7484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752716" y="3456124"/>
            <a:ext cx="3052058" cy="1349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通过量化分析和定性分析相结合的方法，评估风险的大小和影响程度。
例如，使用风险评估模型，如标准差、夏普比率等，量化投资组合的风险水平。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52716" y="3052030"/>
            <a:ext cx="305205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风险的评估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4471305" y="2184400"/>
            <a:ext cx="3236690" cy="37137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271502" y="1366254"/>
            <a:ext cx="1636296" cy="163629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alphaModFix amt="100000"/>
          </a:blip>
          <a:srcRect l="22806" t="14312" r="23225" b="4777"/>
          <a:stretch>
            <a:fillRect/>
          </a:stretch>
        </p:blipFill>
        <p:spPr>
          <a:xfrm>
            <a:off x="5341209" y="1435961"/>
            <a:ext cx="1496880" cy="1496878"/>
          </a:xfrm>
          <a:custGeom>
            <a:avLst/>
            <a:gdLst/>
            <a:ahLst/>
            <a:cxnLst/>
            <a:rect l="l" t="t" r="r" b="b"/>
            <a:pathLst>
              <a:path w="1496880" h="1496878">
                <a:moveTo>
                  <a:pt x="748440" y="0"/>
                </a:moveTo>
                <a:cubicBezTo>
                  <a:pt x="1161792" y="0"/>
                  <a:pt x="1496880" y="335088"/>
                  <a:pt x="1496880" y="748439"/>
                </a:cubicBezTo>
                <a:cubicBezTo>
                  <a:pt x="1496880" y="1161790"/>
                  <a:pt x="1161792" y="1496878"/>
                  <a:pt x="748440" y="1496878"/>
                </a:cubicBezTo>
                <a:cubicBezTo>
                  <a:pt x="335088" y="1496878"/>
                  <a:pt x="0" y="1161790"/>
                  <a:pt x="0" y="748439"/>
                </a:cubicBezTo>
                <a:cubicBezTo>
                  <a:pt x="0" y="335088"/>
                  <a:pt x="335088" y="0"/>
                  <a:pt x="7484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4563621" y="3456124"/>
            <a:ext cx="3052058" cy="1349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通过分散投资、对冲风险、风险转移等方法，降低风险。
例如，通过构建多元化的投资组合，分散单一资产的风险；通过购买保险，转移部分风险。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63621" y="3052030"/>
            <a:ext cx="305205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风险的管理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8282210" y="2184400"/>
            <a:ext cx="3236690" cy="37137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082408" y="1366254"/>
            <a:ext cx="1636296" cy="163629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100000"/>
          </a:blip>
          <a:srcRect l="22806" t="14312" r="23225" b="4777"/>
          <a:stretch>
            <a:fillRect/>
          </a:stretch>
        </p:blipFill>
        <p:spPr>
          <a:xfrm>
            <a:off x="9152114" y="1435961"/>
            <a:ext cx="1496880" cy="1496878"/>
          </a:xfrm>
          <a:custGeom>
            <a:avLst/>
            <a:gdLst/>
            <a:ahLst/>
            <a:cxnLst/>
            <a:rect l="l" t="t" r="r" b="b"/>
            <a:pathLst>
              <a:path w="1496880" h="1496878">
                <a:moveTo>
                  <a:pt x="748440" y="0"/>
                </a:moveTo>
                <a:cubicBezTo>
                  <a:pt x="1161792" y="0"/>
                  <a:pt x="1496880" y="335088"/>
                  <a:pt x="1496880" y="748439"/>
                </a:cubicBezTo>
                <a:cubicBezTo>
                  <a:pt x="1496880" y="1161790"/>
                  <a:pt x="1161792" y="1496878"/>
                  <a:pt x="748440" y="1496878"/>
                </a:cubicBezTo>
                <a:cubicBezTo>
                  <a:pt x="335088" y="1496878"/>
                  <a:pt x="0" y="1161790"/>
                  <a:pt x="0" y="748439"/>
                </a:cubicBezTo>
                <a:cubicBezTo>
                  <a:pt x="0" y="335088"/>
                  <a:pt x="335088" y="0"/>
                  <a:pt x="7484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>
            <a:off x="8374526" y="3456124"/>
            <a:ext cx="3052058" cy="1349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定期监控风险状况，及时调整风险管理策略。
例如，定期评估投资组合的风险水平，根据市场变化调整投资策略，确保风险控制在可承受范围内。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374526" y="3052030"/>
            <a:ext cx="305205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风险的监控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92354" y="196102"/>
            <a:ext cx="609600" cy="712691"/>
          </a:xfrm>
          <a:prstGeom prst="rect">
            <a:avLst/>
          </a:pr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5794" y="591391"/>
            <a:ext cx="555420" cy="4595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5806" y="618230"/>
            <a:ext cx="1014730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风险的评估与管理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700.787353515625,&quot;width&quot;:1700.787353515625}"/>
</p:tagLst>
</file>

<file path=ppt/tags/tag10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1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2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3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4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5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6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7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8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19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20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1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2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3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4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5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26.xml><?xml version="1.0" encoding="utf-8"?>
<p:tagLst xmlns:p="http://schemas.openxmlformats.org/presentationml/2006/main">
  <p:tag name="KSO_WM_UNIT_PLACING_PICTURE_USER_VIEWPORT" val="{&quot;height&quot;:1700.787353515625,&quot;width&quot;:1700.787353515625}"/>
</p:tagLst>
</file>

<file path=ppt/tags/tag3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4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5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6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7.xml><?xml version="1.0" encoding="utf-8"?>
<p:tagLst xmlns:p="http://schemas.openxmlformats.org/presentationml/2006/main">
  <p:tag name="KSO_WM_DIAGRAM_VIRTUALLY_FRAME" val="{&quot;height&quot;:182.30787401574798,&quot;left&quot;:267.5655118110236,&quot;top&quot;:256.1915748031496,&quot;width&quot;:438.5531496062992}"/>
</p:tagLst>
</file>

<file path=ppt/tags/tag8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ags/tag9.xml><?xml version="1.0" encoding="utf-8"?>
<p:tagLst xmlns:p="http://schemas.openxmlformats.org/presentationml/2006/main">
  <p:tag name="KSO_WM_DIAGRAM_VIRTUALLY_FRAME" val="{&quot;height&quot;:358.02065047237846,&quot;left&quot;:52,&quot;top&quot;:98.0155700000624,&quot;width&quot;:85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B6B0B"/>
      </a:accent1>
      <a:accent2>
        <a:srgbClr val="F8A52C"/>
      </a:accent2>
      <a:accent3>
        <a:srgbClr val="F7C035"/>
      </a:accent3>
      <a:accent4>
        <a:srgbClr val="946255"/>
      </a:accent4>
      <a:accent5>
        <a:srgbClr val="F9BCA9"/>
      </a:accent5>
      <a:accent6>
        <a:srgbClr val="EB6B0B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2164</Words>
  <Application>WPS 演示</Application>
  <PresentationFormat/>
  <Paragraphs>165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OPPOSans R</vt:lpstr>
      <vt:lpstr>HelloFont WenYiHei</vt:lpstr>
      <vt:lpstr>OPPOSans L</vt:lpstr>
      <vt:lpstr>OPPOSans H</vt:lpstr>
      <vt:lpstr>OPPOSans B</vt:lpstr>
      <vt:lpstr>Source Han Sans</vt:lpstr>
      <vt:lpstr>Source Han Sans CN Bold</vt:lpstr>
      <vt:lpstr>等线</vt:lpstr>
      <vt:lpstr>微软雅黑</vt:lpstr>
      <vt:lpstr>Arial Unicode MS</vt:lpstr>
      <vt:lpstr>Calibri</vt:lpstr>
      <vt:lpstr>汉仪粗黑简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Z.</cp:lastModifiedBy>
  <cp:revision>1</cp:revision>
  <dcterms:created xsi:type="dcterms:W3CDTF">2025-03-30T02:56:48Z</dcterms:created>
  <dcterms:modified xsi:type="dcterms:W3CDTF">2025-03-30T02:56:48Z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A937A1C371204428BB6B53E3976A7FD3_12</vt:lpwstr>
  </property>
  <property fmtid="{D5CDD505-2E9C-101B-9397-08002B2CF9AE}" pid="3" name="KSOProductBuildVer">
    <vt:lpwstr>2052-12.1.0.20305</vt:lpwstr>
  </property>
</Properties>
</file>