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47"/>
  </p:handoutMasterIdLst>
  <p:sldIdLst>
    <p:sldId id="277" r:id="rId3"/>
    <p:sldId id="447" r:id="rId4"/>
    <p:sldId id="448" r:id="rId5"/>
    <p:sldId id="449" r:id="rId6"/>
    <p:sldId id="452" r:id="rId7"/>
    <p:sldId id="453" r:id="rId8"/>
    <p:sldId id="454" r:id="rId9"/>
    <p:sldId id="455" r:id="rId10"/>
    <p:sldId id="310" r:id="rId11"/>
    <p:sldId id="383" r:id="rId12"/>
    <p:sldId id="394" r:id="rId13"/>
    <p:sldId id="395" r:id="rId14"/>
    <p:sldId id="399" r:id="rId16"/>
    <p:sldId id="313" r:id="rId17"/>
    <p:sldId id="387" r:id="rId18"/>
    <p:sldId id="400" r:id="rId19"/>
    <p:sldId id="402" r:id="rId20"/>
    <p:sldId id="403" r:id="rId21"/>
    <p:sldId id="404" r:id="rId22"/>
    <p:sldId id="406" r:id="rId23"/>
    <p:sldId id="408" r:id="rId24"/>
    <p:sldId id="317" r:id="rId25"/>
    <p:sldId id="417" r:id="rId26"/>
    <p:sldId id="418" r:id="rId27"/>
    <p:sldId id="419" r:id="rId28"/>
    <p:sldId id="420" r:id="rId29"/>
    <p:sldId id="421" r:id="rId30"/>
    <p:sldId id="422" r:id="rId31"/>
    <p:sldId id="423" r:id="rId32"/>
    <p:sldId id="424" r:id="rId33"/>
    <p:sldId id="425" r:id="rId34"/>
    <p:sldId id="426" r:id="rId35"/>
    <p:sldId id="427" r:id="rId36"/>
    <p:sldId id="430" r:id="rId37"/>
    <p:sldId id="432" r:id="rId38"/>
    <p:sldId id="434" r:id="rId39"/>
    <p:sldId id="435" r:id="rId40"/>
    <p:sldId id="436" r:id="rId41"/>
    <p:sldId id="437" r:id="rId42"/>
    <p:sldId id="438" r:id="rId43"/>
    <p:sldId id="439" r:id="rId44"/>
    <p:sldId id="433" r:id="rId45"/>
    <p:sldId id="278" r:id="rId46"/>
  </p:sldIdLst>
  <p:sldSz cx="9144000" cy="5143500" type="screen16x9"/>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项目组评审&#10;" id="{36DEA82E-F0E0-4003-8C41-26DC9A18E4F9}">
          <p14:sldIdLst>
            <p14:sldId id="277"/>
            <p14:sldId id="447"/>
            <p14:sldId id="448"/>
            <p14:sldId id="449"/>
            <p14:sldId id="452"/>
            <p14:sldId id="453"/>
            <p14:sldId id="454"/>
            <p14:sldId id="455"/>
            <p14:sldId id="310"/>
            <p14:sldId id="383"/>
            <p14:sldId id="394"/>
            <p14:sldId id="395"/>
            <p14:sldId id="399"/>
            <p14:sldId id="313"/>
            <p14:sldId id="387"/>
            <p14:sldId id="400"/>
            <p14:sldId id="402"/>
            <p14:sldId id="403"/>
            <p14:sldId id="404"/>
            <p14:sldId id="406"/>
            <p14:sldId id="408"/>
            <p14:sldId id="317"/>
            <p14:sldId id="417"/>
            <p14:sldId id="418"/>
            <p14:sldId id="419"/>
            <p14:sldId id="420"/>
            <p14:sldId id="421"/>
            <p14:sldId id="422"/>
            <p14:sldId id="423"/>
            <p14:sldId id="424"/>
            <p14:sldId id="425"/>
            <p14:sldId id="426"/>
            <p14:sldId id="427"/>
            <p14:sldId id="430"/>
            <p14:sldId id="432"/>
            <p14:sldId id="434"/>
            <p14:sldId id="435"/>
            <p14:sldId id="436"/>
            <p14:sldId id="437"/>
            <p14:sldId id="438"/>
            <p14:sldId id="439"/>
            <p14:sldId id="433"/>
            <p14:sldId id="278"/>
          </p14:sldIdLst>
        </p14:section>
      </p14:sectionLst>
    </p:ext>
    <p:ext uri="{EFAFB233-063F-42B5-8137-9DF3F51BA10A}">
      <p15:sldGuideLst xmlns:p15="http://schemas.microsoft.com/office/powerpoint/2012/main">
        <p15:guide id="1" orient="horz" pos="158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BC"/>
    <a:srgbClr val="CFE3FC"/>
    <a:srgbClr val="C5D7E9"/>
    <a:srgbClr val="7DA7CE"/>
    <a:srgbClr val="FFFFFF"/>
    <a:srgbClr val="08409C"/>
    <a:srgbClr val="47566C"/>
    <a:srgbClr val="0059E9"/>
    <a:srgbClr val="36449C"/>
    <a:srgbClr val="B2C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5" autoAdjust="0"/>
    <p:restoredTop sz="96781" autoAdjust="0"/>
  </p:normalViewPr>
  <p:slideViewPr>
    <p:cSldViewPr showGuides="1">
      <p:cViewPr varScale="1">
        <p:scale>
          <a:sx n="156" d="100"/>
          <a:sy n="156" d="100"/>
        </p:scale>
        <p:origin x="216" y="84"/>
      </p:cViewPr>
      <p:guideLst>
        <p:guide orient="horz" pos="158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01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gs" Target="tags/tag108.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06383B-B70B-4653-B255-DDA5D91FF1C9}" type="doc">
      <dgm:prSet loTypeId="hierarchy" loCatId="hierarchy" qsTypeId="urn:microsoft.com/office/officeart/2005/8/quickstyle/simple1#1" qsCatId="simple" csTypeId="urn:microsoft.com/office/officeart/2005/8/colors/accent1_2#1" csCatId="accent2" phldr="1"/>
      <dgm:spPr/>
      <dgm:t>
        <a:bodyPr/>
        <a:lstStyle/>
        <a:p>
          <a:endParaRPr lang="zh-CN" altLang="en-US"/>
        </a:p>
      </dgm:t>
    </dgm:pt>
    <dgm:pt modelId="{DD69BF30-04DC-4AC6-A7B9-E2337AD49A60}">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股票流通市场</a:t>
          </a:r>
          <a:endParaRPr lang="zh-CN" altLang="en-US" dirty="0">
            <a:latin typeface="微软雅黑" panose="020B0503020204020204" pitchFamily="34" charset="-122"/>
            <a:ea typeface="微软雅黑" panose="020B0503020204020204" pitchFamily="34" charset="-122"/>
            <a:cs typeface="+mn-ea"/>
            <a:sym typeface="+mn-lt"/>
          </a:endParaRPr>
        </a:p>
      </dgm:t>
    </dgm:pt>
    <dgm:pt modelId="{6938F67F-843E-4C12-A20A-9BFD8256A0B5}" cxnId="{17F77EDE-577F-470F-8324-D0E10C676985}" type="parTrans">
      <dgm:prSet/>
      <dgm:spPr/>
      <dgm:t>
        <a:bodyPr/>
        <a:lstStyle/>
        <a:p>
          <a:endParaRPr lang="zh-CN" altLang="en-US"/>
        </a:p>
      </dgm:t>
    </dgm:pt>
    <dgm:pt modelId="{A2A8C388-3DE7-4EFE-AABE-B42D9103D454}" cxnId="{17F77EDE-577F-470F-8324-D0E10C676985}" type="sibTrans">
      <dgm:prSet/>
      <dgm:spPr/>
      <dgm:t>
        <a:bodyPr/>
        <a:lstStyle/>
        <a:p>
          <a:endParaRPr lang="zh-CN" altLang="en-US"/>
        </a:p>
      </dgm:t>
    </dgm:pt>
    <dgm:pt modelId="{0A1A6F10-1B31-4CE6-AB1E-D9DA1C0486E1}">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交易所市场</a:t>
          </a:r>
          <a:endParaRPr lang="zh-CN" altLang="en-US" dirty="0">
            <a:latin typeface="微软雅黑" panose="020B0503020204020204" pitchFamily="34" charset="-122"/>
            <a:ea typeface="微软雅黑" panose="020B0503020204020204" pitchFamily="34" charset="-122"/>
            <a:cs typeface="+mn-ea"/>
            <a:sym typeface="+mn-lt"/>
          </a:endParaRPr>
        </a:p>
      </dgm:t>
    </dgm:pt>
    <dgm:pt modelId="{64F184B8-A438-42D8-B81E-9207124862EB}" cxnId="{4AC63455-E9B5-4DAC-81D0-D7D03822D5A3}" type="parTrans">
      <dgm:prSet/>
      <dgm:spPr/>
      <dgm:t>
        <a:bodyPr/>
        <a:lstStyle/>
        <a:p>
          <a:endParaRPr lang="zh-CN" altLang="en-US"/>
        </a:p>
      </dgm:t>
    </dgm:pt>
    <dgm:pt modelId="{208B828A-8B2A-43A2-854B-C3D9423CB885}" cxnId="{4AC63455-E9B5-4DAC-81D0-D7D03822D5A3}" type="sibTrans">
      <dgm:prSet/>
      <dgm:spPr/>
      <dgm:t>
        <a:bodyPr/>
        <a:lstStyle/>
        <a:p>
          <a:endParaRPr lang="zh-CN" altLang="en-US"/>
        </a:p>
      </dgm:t>
    </dgm:pt>
    <dgm:pt modelId="{AA1F82D0-2B1C-462C-8EE2-4AA710177F56}">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上交所</a:t>
          </a:r>
        </a:p>
      </dgm:t>
    </dgm:pt>
    <dgm:pt modelId="{FE01C024-DC2D-4983-8C02-B05A869EBCB6}" cxnId="{5AC70E7A-DF64-4BA9-B17C-5CD93E344C5D}" type="parTrans">
      <dgm:prSet/>
      <dgm:spPr/>
      <dgm:t>
        <a:bodyPr/>
        <a:lstStyle/>
        <a:p>
          <a:endParaRPr lang="zh-CN" altLang="en-US"/>
        </a:p>
      </dgm:t>
    </dgm:pt>
    <dgm:pt modelId="{A9991130-B309-4FB6-8AE9-AFEF4674DF34}" cxnId="{5AC70E7A-DF64-4BA9-B17C-5CD93E344C5D}" type="sibTrans">
      <dgm:prSet/>
      <dgm:spPr/>
      <dgm:t>
        <a:bodyPr/>
        <a:lstStyle/>
        <a:p>
          <a:endParaRPr lang="zh-CN" altLang="en-US"/>
        </a:p>
      </dgm:t>
    </dgm:pt>
    <dgm:pt modelId="{CF766538-495C-4577-8882-151F06292F02}">
      <dgm:prSet phldr="0" custT="1"/>
      <dgm:spPr/>
      <dgm:t>
        <a:bodyPr vert="horz" wrap="square"/>
        <a:p>
          <a:pPr>
            <a:lnSpc>
              <a:spcPct val="100000"/>
            </a:lnSpc>
            <a:spcBef>
              <a:spcPct val="0"/>
            </a:spcBef>
            <a:spcAft>
              <a:spcPct val="35000"/>
            </a:spcAft>
          </a:pPr>
          <a:r>
            <a:rPr lang="en-US" sz="900">
              <a:latin typeface="微软雅黑" panose="020B0503020204020204" pitchFamily="34" charset="-122"/>
              <a:ea typeface="微软雅黑" panose="020B0503020204020204" pitchFamily="34" charset="-122"/>
              <a:cs typeface="微软雅黑" panose="020B0503020204020204" pitchFamily="34" charset="-122"/>
            </a:rPr>
            <a:t>竞价撮合平台（MTP）</a:t>
          </a:r>
          <a:r>
            <a:rPr lang="en-US" sz="900">
              <a:latin typeface="微软雅黑" panose="020B0503020204020204" pitchFamily="34" charset="-122"/>
              <a:ea typeface="微软雅黑" panose="020B0503020204020204" pitchFamily="34" charset="-122"/>
              <a:cs typeface="微软雅黑" panose="020B0503020204020204" pitchFamily="34" charset="-122"/>
            </a:rPr>
            <a:t/>
          </a:r>
          <a:endParaRPr lang="en-US" sz="900">
            <a:latin typeface="微软雅黑" panose="020B0503020204020204" pitchFamily="34" charset="-122"/>
            <a:ea typeface="微软雅黑" panose="020B0503020204020204" pitchFamily="34" charset="-122"/>
            <a:cs typeface="微软雅黑" panose="020B0503020204020204" pitchFamily="34" charset="-122"/>
          </a:endParaRPr>
        </a:p>
      </dgm:t>
    </dgm:pt>
    <dgm:pt modelId="{0C58954B-5E46-40CB-8926-5519441AFFDC}" cxnId="{BD70268E-0AA5-4A67-AB7A-E3332FA91FBB}" type="parTrans">
      <dgm:prSet/>
      <dgm:spPr/>
    </dgm:pt>
    <dgm:pt modelId="{E581FCD2-E2C4-4480-BCAE-14E6E6CDC59D}" cxnId="{BD70268E-0AA5-4A67-AB7A-E3332FA91FBB}" type="sibTrans">
      <dgm:prSet/>
      <dgm:spPr/>
    </dgm:pt>
    <dgm:pt modelId="{30423207-0D38-4C55-B291-ADC3454D49D6}">
      <dgm:prSet phldr="0" custT="1"/>
      <dgm:spPr/>
      <dgm:t>
        <a:bodyPr vert="horz" wrap="square"/>
        <a:p>
          <a:pPr>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cs typeface="微软雅黑" panose="020B0503020204020204" pitchFamily="34" charset="-122"/>
            </a:rPr>
            <a:t>综合业务平台（ATP）</a:t>
          </a:r>
          <a:r>
            <a:rPr altLang="en-US" sz="900">
              <a:latin typeface="微软雅黑" panose="020B0503020204020204" pitchFamily="34" charset="-122"/>
              <a:ea typeface="微软雅黑" panose="020B0503020204020204" pitchFamily="34" charset="-122"/>
              <a:cs typeface="微软雅黑" panose="020B0503020204020204" pitchFamily="34" charset="-122"/>
            </a:rPr>
            <a:t/>
          </a:r>
          <a:endParaRPr altLang="en-US" sz="900">
            <a:latin typeface="微软雅黑" panose="020B0503020204020204" pitchFamily="34" charset="-122"/>
            <a:ea typeface="微软雅黑" panose="020B0503020204020204" pitchFamily="34" charset="-122"/>
            <a:cs typeface="微软雅黑" panose="020B0503020204020204" pitchFamily="34" charset="-122"/>
          </a:endParaRPr>
        </a:p>
      </dgm:t>
    </dgm:pt>
    <dgm:pt modelId="{D736E321-C34F-43B5-8540-6503859435A0}" cxnId="{0E440567-58D8-4FC0-B2C4-2F9B4CB8269E}" type="parTrans">
      <dgm:prSet/>
      <dgm:spPr/>
    </dgm:pt>
    <dgm:pt modelId="{D358E881-015B-4353-B33C-6CFFC0B9F964}" cxnId="{0E440567-58D8-4FC0-B2C4-2F9B4CB8269E}" type="sibTrans">
      <dgm:prSet/>
      <dgm:spPr/>
    </dgm:pt>
    <dgm:pt modelId="{694FF4BE-00A5-4B79-96DB-387256B31B1C}">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深交所</a:t>
          </a:r>
        </a:p>
      </dgm:t>
    </dgm:pt>
    <dgm:pt modelId="{06BA293E-B137-45CE-A982-26908E974E5A}" cxnId="{62A3FD86-E1F7-488B-9EED-08E56A6982D6}" type="parTrans">
      <dgm:prSet/>
      <dgm:spPr/>
      <dgm:t>
        <a:bodyPr/>
        <a:lstStyle/>
        <a:p>
          <a:endParaRPr lang="zh-CN" altLang="en-US"/>
        </a:p>
      </dgm:t>
    </dgm:pt>
    <dgm:pt modelId="{F2107AE3-47CC-467F-905D-974ADE7FB806}" cxnId="{62A3FD86-E1F7-488B-9EED-08E56A6982D6}" type="sibTrans">
      <dgm:prSet/>
      <dgm:spPr/>
      <dgm:t>
        <a:bodyPr/>
        <a:lstStyle/>
        <a:p>
          <a:endParaRPr lang="zh-CN" altLang="en-US"/>
        </a:p>
      </dgm:t>
    </dgm:pt>
    <dgm:pt modelId="{FF0FE28E-FEDC-4D91-95AE-CC1C1846B039}">
      <dgm:prSet phldr="0" custT="1"/>
      <dgm:spPr/>
      <dgm:t>
        <a:bodyPr vert="horz" wrap="square"/>
        <a:p>
          <a:pPr>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rPr>
            <a:t>现货集中竞价平台</a:t>
          </a:r>
          <a:r>
            <a:rPr altLang="en-US" sz="900">
              <a:latin typeface="微软雅黑" panose="020B0503020204020204" pitchFamily="34" charset="-122"/>
              <a:ea typeface="微软雅黑" panose="020B0503020204020204" pitchFamily="34" charset="-122"/>
            </a:rPr>
            <a:t/>
          </a:r>
          <a:endParaRPr altLang="en-US" sz="900">
            <a:latin typeface="微软雅黑" panose="020B0503020204020204" pitchFamily="34" charset="-122"/>
            <a:ea typeface="微软雅黑" panose="020B0503020204020204" pitchFamily="34" charset="-122"/>
          </a:endParaRPr>
        </a:p>
      </dgm:t>
    </dgm:pt>
    <dgm:pt modelId="{FC8CF013-9EC7-4114-821D-52B6BA386050}" cxnId="{D61F44D4-9827-4E59-80C7-5C9AE41B2EEC}" type="parTrans">
      <dgm:prSet/>
      <dgm:spPr/>
    </dgm:pt>
    <dgm:pt modelId="{2E924961-770B-4DC7-9788-CD44F26C450C}" cxnId="{D61F44D4-9827-4E59-80C7-5C9AE41B2EEC}" type="sibTrans">
      <dgm:prSet/>
      <dgm:spPr/>
    </dgm:pt>
    <dgm:pt modelId="{5602D190-2F06-4515-B886-AFEB28396DB5}">
      <dgm:prSet phldr="0" custT="1"/>
      <dgm:spPr/>
      <dgm:t>
        <a:bodyPr vert="horz" wrap="square"/>
        <a:p>
          <a:pPr>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rPr>
            <a:t>综合金融服务平台</a:t>
          </a:r>
          <a:r>
            <a:rPr altLang="en-US" sz="900">
              <a:latin typeface="微软雅黑" panose="020B0503020204020204" pitchFamily="34" charset="-122"/>
              <a:ea typeface="微软雅黑" panose="020B0503020204020204" pitchFamily="34" charset="-122"/>
            </a:rPr>
            <a:t/>
          </a:r>
          <a:endParaRPr altLang="en-US" sz="900">
            <a:latin typeface="微软雅黑" panose="020B0503020204020204" pitchFamily="34" charset="-122"/>
            <a:ea typeface="微软雅黑" panose="020B0503020204020204" pitchFamily="34" charset="-122"/>
          </a:endParaRPr>
        </a:p>
      </dgm:t>
    </dgm:pt>
    <dgm:pt modelId="{7E0F9CB7-1205-4DE3-8ABF-36388F14A036}" cxnId="{3212243D-92C1-4014-9301-F607FDF51C21}" type="parTrans">
      <dgm:prSet/>
      <dgm:spPr/>
    </dgm:pt>
    <dgm:pt modelId="{C86FA072-BFF5-4B27-818B-7D86228A4D05}" cxnId="{3212243D-92C1-4014-9301-F607FDF51C21}" type="sibTrans">
      <dgm:prSet/>
      <dgm:spPr/>
    </dgm:pt>
    <dgm:pt modelId="{8453E765-46FC-4F77-A51E-449AC9694DB0}">
      <dgm:prSet phldrT="[文本]" phldr="0" custT="0"/>
      <dgm:spPr/>
      <dgm:t>
        <a:bodyPr vert="horz" wrap="squar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北交所</a:t>
          </a:r>
          <a:r>
            <a:rPr lang="en-US" altLang="zh-CN"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股转</a:t>
          </a:r>
          <a:r>
            <a:rPr lang="zh-CN" altLang="en-US" dirty="0" smtClean="0">
              <a:latin typeface="微软雅黑" panose="020B0503020204020204" pitchFamily="34" charset="-122"/>
              <a:ea typeface="微软雅黑" panose="020B0503020204020204" pitchFamily="34" charset="-122"/>
              <a:cs typeface="+mn-ea"/>
              <a:sym typeface="+mn-lt"/>
            </a:rPr>
            <a:t/>
          </a:r>
          <a:endParaRPr lang="zh-CN" altLang="en-US" dirty="0" smtClean="0">
            <a:latin typeface="微软雅黑" panose="020B0503020204020204" pitchFamily="34" charset="-122"/>
            <a:ea typeface="微软雅黑" panose="020B0503020204020204" pitchFamily="34" charset="-122"/>
            <a:cs typeface="+mn-ea"/>
            <a:sym typeface="+mn-lt"/>
          </a:endParaRPr>
        </a:p>
      </dgm:t>
    </dgm:pt>
    <dgm:pt modelId="{8DACFAED-2E45-4D96-AA46-7840023D8C3A}" cxnId="{FC866B7C-2F47-4C31-927D-13A42B3FC65E}" type="parTrans">
      <dgm:prSet/>
      <dgm:spPr/>
      <dgm:t>
        <a:bodyPr/>
        <a:lstStyle/>
        <a:p>
          <a:endParaRPr lang="zh-CN" altLang="en-US"/>
        </a:p>
      </dgm:t>
    </dgm:pt>
    <dgm:pt modelId="{456B4125-7BB3-4A59-BE5F-F42E489D30FF}" cxnId="{FC866B7C-2F47-4C31-927D-13A42B3FC65E}" type="sibTrans">
      <dgm:prSet/>
      <dgm:spPr/>
      <dgm:t>
        <a:bodyPr/>
        <a:lstStyle/>
        <a:p>
          <a:endParaRPr lang="zh-CN" altLang="en-US"/>
        </a:p>
      </dgm:t>
    </dgm:pt>
    <dgm:pt modelId="{D7D398DF-B3CA-4298-89C8-327D9F4FC156}">
      <dgm:prSet phldr="0" custT="1"/>
      <dgm:spPr/>
      <dgm:t>
        <a:bodyPr vert="horz" wrap="square"/>
        <a:p>
          <a:pPr>
            <a:lnSpc>
              <a:spcPct val="100000"/>
            </a:lnSpc>
            <a:spcBef>
              <a:spcPct val="0"/>
            </a:spcBef>
            <a:spcAft>
              <a:spcPct val="35000"/>
            </a:spcAft>
          </a:pPr>
          <a:r>
            <a:rPr lang="zh-CN" altLang="en-US" sz="900">
              <a:latin typeface="微软雅黑" panose="020B0503020204020204" pitchFamily="34" charset="-122"/>
              <a:ea typeface="微软雅黑" panose="020B0503020204020204" pitchFamily="34" charset="-122"/>
            </a:rPr>
            <a:t>交易支持平台</a:t>
          </a:r>
          <a:r>
            <a:rPr lang="zh-CN" altLang="en-US" sz="900">
              <a:latin typeface="微软雅黑" panose="020B0503020204020204" pitchFamily="34" charset="-122"/>
              <a:ea typeface="微软雅黑" panose="020B0503020204020204" pitchFamily="34" charset="-122"/>
            </a:rPr>
            <a:t/>
          </a:r>
          <a:endParaRPr lang="zh-CN" altLang="en-US" sz="900">
            <a:latin typeface="微软雅黑" panose="020B0503020204020204" pitchFamily="34" charset="-122"/>
            <a:ea typeface="微软雅黑" panose="020B0503020204020204" pitchFamily="34" charset="-122"/>
          </a:endParaRPr>
        </a:p>
      </dgm:t>
    </dgm:pt>
    <dgm:pt modelId="{93F9CA0D-9C4E-44AB-92BE-D78C7FA36FE1}" cxnId="{5E3401DA-FDF9-4155-BBBC-4013B08FA156}" type="parTrans">
      <dgm:prSet/>
      <dgm:spPr/>
    </dgm:pt>
    <dgm:pt modelId="{670AF08F-22A9-438B-B275-D682E5CEEA86}" cxnId="{5E3401DA-FDF9-4155-BBBC-4013B08FA156}" type="sibTrans">
      <dgm:prSet/>
      <dgm:spPr/>
    </dgm:pt>
    <dgm:pt modelId="{E426DA7A-34C1-4E17-90E2-1C95A778A1B0}">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场外市场</a:t>
          </a:r>
          <a:endParaRPr lang="zh-CN" altLang="en-US" dirty="0">
            <a:latin typeface="微软雅黑" panose="020B0503020204020204" pitchFamily="34" charset="-122"/>
            <a:ea typeface="微软雅黑" panose="020B0503020204020204" pitchFamily="34" charset="-122"/>
            <a:cs typeface="+mn-ea"/>
            <a:sym typeface="+mn-lt"/>
          </a:endParaRPr>
        </a:p>
      </dgm:t>
    </dgm:pt>
    <dgm:pt modelId="{F18A75A3-EEDD-4865-ADBE-4732F8AA1D2A}" cxnId="{3A7442CE-AC98-4472-9456-64199391322C}" type="parTrans">
      <dgm:prSet/>
      <dgm:spPr/>
      <dgm:t>
        <a:bodyPr/>
        <a:lstStyle/>
        <a:p>
          <a:endParaRPr lang="zh-CN" altLang="en-US"/>
        </a:p>
      </dgm:t>
    </dgm:pt>
    <dgm:pt modelId="{160D84DC-95CA-4B22-A456-58AB3FC6F149}" cxnId="{3A7442CE-AC98-4472-9456-64199391322C}" type="sibTrans">
      <dgm:prSet/>
      <dgm:spPr/>
      <dgm:t>
        <a:bodyPr/>
        <a:lstStyle/>
        <a:p>
          <a:endParaRPr lang="zh-CN" altLang="en-US"/>
        </a:p>
      </dgm:t>
    </dgm:pt>
    <dgm:pt modelId="{15A45812-8BF1-4BD0-872B-613124036ACB}">
      <dgm:prSet phldrT="[文本]" phldr="0" custT="0"/>
      <dgm:spPr/>
      <dgm:t>
        <a:bodyPr vert="horz" wrap="square"/>
        <a:lstStyle/>
        <a:p>
          <a:pPr>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柜台交易</a:t>
          </a:r>
          <a:endParaRPr lang="zh-CN" altLang="en-US" dirty="0">
            <a:latin typeface="微软雅黑" panose="020B0503020204020204" pitchFamily="34" charset="-122"/>
            <a:ea typeface="微软雅黑" panose="020B0503020204020204" pitchFamily="34" charset="-122"/>
            <a:cs typeface="+mn-ea"/>
            <a:sym typeface="+mn-lt"/>
          </a:endParaRPr>
        </a:p>
      </dgm:t>
    </dgm:pt>
    <dgm:pt modelId="{2E2A2BF8-CCFA-4302-83F8-379E1207C474}" cxnId="{62F1A391-BBE2-45B8-93F3-B3D8EAB9D263}" type="parTrans">
      <dgm:prSet/>
      <dgm:spPr/>
      <dgm:t>
        <a:bodyPr/>
        <a:lstStyle/>
        <a:p>
          <a:endParaRPr lang="zh-CN" altLang="en-US"/>
        </a:p>
      </dgm:t>
    </dgm:pt>
    <dgm:pt modelId="{8D8E3FCE-30B6-4D9F-B139-1E721EC0BB98}" cxnId="{62F1A391-BBE2-45B8-93F3-B3D8EAB9D263}" type="sibTrans">
      <dgm:prSet/>
      <dgm:spPr/>
      <dgm:t>
        <a:bodyPr/>
        <a:lstStyle/>
        <a:p>
          <a:endParaRPr lang="zh-CN" altLang="en-US"/>
        </a:p>
      </dgm:t>
    </dgm:pt>
    <dgm:pt modelId="{BD0AF21B-B56A-4350-BAE7-D18CC4B74B47}" type="pres">
      <dgm:prSet presAssocID="{1406383B-B70B-4653-B255-DDA5D91FF1C9}" presName="diagram" presStyleCnt="0">
        <dgm:presLayoutVars>
          <dgm:chPref val="1"/>
          <dgm:dir/>
          <dgm:animOne val="branch"/>
          <dgm:animLvl val="lvl"/>
          <dgm:resizeHandles val="exact"/>
        </dgm:presLayoutVars>
      </dgm:prSet>
      <dgm:spPr/>
      <dgm:t>
        <a:bodyPr/>
        <a:lstStyle/>
        <a:p>
          <a:endParaRPr lang="zh-CN" altLang="en-US"/>
        </a:p>
      </dgm:t>
    </dgm:pt>
    <dgm:pt modelId="{B5602EE7-1F99-42EF-B6F0-7FD4EA182867}" type="pres">
      <dgm:prSet presAssocID="{DD69BF30-04DC-4AC6-A7B9-E2337AD49A60}" presName="root1" presStyleCnt="0"/>
      <dgm:spPr/>
    </dgm:pt>
    <dgm:pt modelId="{62D80725-116E-422D-8356-8F2B0BC226D4}" type="pres">
      <dgm:prSet presAssocID="{DD69BF30-04DC-4AC6-A7B9-E2337AD49A60}" presName="LevelOneTextNode" presStyleLbl="node0" presStyleIdx="0" presStyleCnt="1">
        <dgm:presLayoutVars>
          <dgm:chPref val="3"/>
        </dgm:presLayoutVars>
      </dgm:prSet>
      <dgm:spPr/>
      <dgm:t>
        <a:bodyPr/>
        <a:lstStyle/>
        <a:p>
          <a:endParaRPr lang="zh-CN" altLang="en-US"/>
        </a:p>
      </dgm:t>
    </dgm:pt>
    <dgm:pt modelId="{E7CBE463-9C21-4779-8C1A-23A6AE886757}" type="pres">
      <dgm:prSet presAssocID="{DD69BF30-04DC-4AC6-A7B9-E2337AD49A60}" presName="level2hierChild" presStyleCnt="0"/>
      <dgm:spPr/>
    </dgm:pt>
    <dgm:pt modelId="{9BC6FFEA-F9E3-408D-8ACD-4C4EAB1B2121}" type="pres">
      <dgm:prSet presAssocID="{64F184B8-A438-42D8-B81E-9207124862EB}" presName="conn2-1" presStyleLbl="parChTrans1D2" presStyleIdx="0" presStyleCnt="2"/>
      <dgm:spPr/>
      <dgm:t>
        <a:bodyPr/>
        <a:lstStyle/>
        <a:p>
          <a:endParaRPr lang="zh-CN" altLang="en-US"/>
        </a:p>
      </dgm:t>
    </dgm:pt>
    <dgm:pt modelId="{D5740963-11D5-409B-A5C8-BF8FF00103E6}" type="pres">
      <dgm:prSet presAssocID="{64F184B8-A438-42D8-B81E-9207124862EB}" presName="connTx" presStyleCnt="0"/>
      <dgm:spPr/>
      <dgm:t>
        <a:bodyPr/>
        <a:lstStyle/>
        <a:p>
          <a:endParaRPr lang="zh-CN" altLang="en-US"/>
        </a:p>
      </dgm:t>
    </dgm:pt>
    <dgm:pt modelId="{43409AD8-FA83-4BAD-85DC-258780C069ED}" type="pres">
      <dgm:prSet presAssocID="{0A1A6F10-1B31-4CE6-AB1E-D9DA1C0486E1}" presName="root2" presStyleCnt="0"/>
      <dgm:spPr/>
    </dgm:pt>
    <dgm:pt modelId="{6E046B7F-7362-4D00-91E2-772F2F8ECE82}" type="pres">
      <dgm:prSet presAssocID="{0A1A6F10-1B31-4CE6-AB1E-D9DA1C0486E1}" presName="LevelTwoTextNode" presStyleLbl="node2" presStyleIdx="0" presStyleCnt="2">
        <dgm:presLayoutVars>
          <dgm:chPref val="3"/>
        </dgm:presLayoutVars>
      </dgm:prSet>
      <dgm:spPr/>
      <dgm:t>
        <a:bodyPr/>
        <a:lstStyle/>
        <a:p>
          <a:endParaRPr lang="zh-CN" altLang="en-US"/>
        </a:p>
      </dgm:t>
    </dgm:pt>
    <dgm:pt modelId="{73B1D787-D4F2-4F0E-8088-0E311A817550}" type="pres">
      <dgm:prSet presAssocID="{0A1A6F10-1B31-4CE6-AB1E-D9DA1C0486E1}" presName="level3hierChild" presStyleCnt="0"/>
      <dgm:spPr/>
    </dgm:pt>
    <dgm:pt modelId="{57C955D9-40A9-4853-98C3-45E30E8BCD97}" type="pres">
      <dgm:prSet presAssocID="{FE01C024-DC2D-4983-8C02-B05A869EBCB6}" presName="conn2-1" presStyleLbl="parChTrans1D3" presStyleIdx="0" presStyleCnt="4"/>
      <dgm:spPr/>
      <dgm:t>
        <a:bodyPr/>
        <a:lstStyle/>
        <a:p>
          <a:endParaRPr lang="zh-CN" altLang="en-US"/>
        </a:p>
      </dgm:t>
    </dgm:pt>
    <dgm:pt modelId="{343BD71F-A9E7-43F5-9E4D-9B7046853A70}" type="pres">
      <dgm:prSet presAssocID="{FE01C024-DC2D-4983-8C02-B05A869EBCB6}" presName="connTx" presStyleCnt="0"/>
      <dgm:spPr/>
      <dgm:t>
        <a:bodyPr/>
        <a:lstStyle/>
        <a:p>
          <a:endParaRPr lang="zh-CN" altLang="en-US"/>
        </a:p>
      </dgm:t>
    </dgm:pt>
    <dgm:pt modelId="{686FED89-9A20-439F-BA13-093591BAB34B}" type="pres">
      <dgm:prSet presAssocID="{AA1F82D0-2B1C-462C-8EE2-4AA710177F56}" presName="root2" presStyleCnt="0"/>
      <dgm:spPr/>
    </dgm:pt>
    <dgm:pt modelId="{B3505242-41AC-494F-A9A5-4D7C3EAA8192}" type="pres">
      <dgm:prSet presAssocID="{AA1F82D0-2B1C-462C-8EE2-4AA710177F56}" presName="LevelTwoTextNode" presStyleLbl="node3" presStyleIdx="0" presStyleCnt="4">
        <dgm:presLayoutVars>
          <dgm:chPref val="3"/>
        </dgm:presLayoutVars>
      </dgm:prSet>
      <dgm:spPr/>
      <dgm:t>
        <a:bodyPr/>
        <a:lstStyle/>
        <a:p>
          <a:endParaRPr lang="zh-CN" altLang="en-US"/>
        </a:p>
      </dgm:t>
    </dgm:pt>
    <dgm:pt modelId="{88AAC8DA-27C5-4A61-A5FA-7D833EEC4E5F}" type="pres">
      <dgm:prSet presAssocID="{AA1F82D0-2B1C-462C-8EE2-4AA710177F56}" presName="level3hierChild" presStyleCnt="0"/>
      <dgm:spPr/>
    </dgm:pt>
    <dgm:pt modelId="{20D056FD-B4FB-4FE6-8746-BEED20193FCA}" type="pres">
      <dgm:prSet presAssocID="{0C58954B-5E46-40CB-8926-5519441AFFDC}" presName="conn2-1" presStyleLbl="parChTrans1D4" presStyleIdx="0" presStyleCnt="5"/>
      <dgm:spPr/>
    </dgm:pt>
    <dgm:pt modelId="{4F02AEA3-B8AB-4CCF-843D-1DC320A74531}" type="pres">
      <dgm:prSet presAssocID="{0C58954B-5E46-40CB-8926-5519441AFFDC}" presName="connTx" presStyleCnt="0"/>
      <dgm:spPr/>
    </dgm:pt>
    <dgm:pt modelId="{800BEC3B-7C3E-4F02-9CD7-4E2C52975E5C}" type="pres">
      <dgm:prSet presAssocID="{CF766538-495C-4577-8882-151F06292F02}" presName="root2" presStyleCnt="0"/>
      <dgm:spPr/>
    </dgm:pt>
    <dgm:pt modelId="{B4B8767B-22F4-4E9C-AC08-0727B2BC18BE}" type="pres">
      <dgm:prSet presAssocID="{CF766538-495C-4577-8882-151F06292F02}" presName="LevelTwoTextNode" presStyleLbl="node4" presStyleIdx="0" presStyleCnt="5" custLinFactNeighborX="417">
        <dgm:presLayoutVars>
          <dgm:chPref val="3"/>
        </dgm:presLayoutVars>
      </dgm:prSet>
      <dgm:spPr/>
    </dgm:pt>
    <dgm:pt modelId="{C9B20253-00ED-4FAE-8106-5172909D48AB}" type="pres">
      <dgm:prSet presAssocID="{CF766538-495C-4577-8882-151F06292F02}" presName="level3hierChild" presStyleCnt="0"/>
      <dgm:spPr/>
    </dgm:pt>
    <dgm:pt modelId="{D38CE761-18FB-4A6E-8E20-18E2DEFC0A94}" type="pres">
      <dgm:prSet presAssocID="{D736E321-C34F-43B5-8540-6503859435A0}" presName="conn2-1" presStyleLbl="parChTrans1D4" presStyleIdx="1" presStyleCnt="5"/>
      <dgm:spPr/>
    </dgm:pt>
    <dgm:pt modelId="{61D1D763-7F83-4B38-AEE5-0FA80D262586}" type="pres">
      <dgm:prSet presAssocID="{D736E321-C34F-43B5-8540-6503859435A0}" presName="connTx" presStyleCnt="0"/>
      <dgm:spPr/>
    </dgm:pt>
    <dgm:pt modelId="{A16C54D1-12D9-4F32-A4FE-EBC618C6DD8D}" type="pres">
      <dgm:prSet presAssocID="{30423207-0D38-4C55-B291-ADC3454D49D6}" presName="root2" presStyleCnt="0"/>
      <dgm:spPr/>
    </dgm:pt>
    <dgm:pt modelId="{A232FBF6-165D-4621-9BE5-539D3BC68B3B}" type="pres">
      <dgm:prSet presAssocID="{30423207-0D38-4C55-B291-ADC3454D49D6}" presName="LevelTwoTextNode" presStyleLbl="node4" presStyleIdx="1" presStyleCnt="5">
        <dgm:presLayoutVars>
          <dgm:chPref val="3"/>
        </dgm:presLayoutVars>
      </dgm:prSet>
      <dgm:spPr/>
    </dgm:pt>
    <dgm:pt modelId="{130E1E91-CD60-4BC7-A40D-2C902879DDF4}" type="pres">
      <dgm:prSet presAssocID="{30423207-0D38-4C55-B291-ADC3454D49D6}" presName="level3hierChild" presStyleCnt="0"/>
      <dgm:spPr/>
    </dgm:pt>
    <dgm:pt modelId="{C4D29DA8-3C78-43BD-BF81-4315FDA476A4}" type="pres">
      <dgm:prSet presAssocID="{06BA293E-B137-45CE-A982-26908E974E5A}" presName="conn2-1" presStyleLbl="parChTrans1D3" presStyleIdx="1" presStyleCnt="4"/>
      <dgm:spPr/>
      <dgm:t>
        <a:bodyPr/>
        <a:lstStyle/>
        <a:p>
          <a:endParaRPr lang="zh-CN" altLang="en-US"/>
        </a:p>
      </dgm:t>
    </dgm:pt>
    <dgm:pt modelId="{FE1C0C77-3854-49B0-8392-0108C5E9A017}" type="pres">
      <dgm:prSet presAssocID="{06BA293E-B137-45CE-A982-26908E974E5A}" presName="connTx" presStyleCnt="0"/>
      <dgm:spPr/>
      <dgm:t>
        <a:bodyPr/>
        <a:lstStyle/>
        <a:p>
          <a:endParaRPr lang="zh-CN" altLang="en-US"/>
        </a:p>
      </dgm:t>
    </dgm:pt>
    <dgm:pt modelId="{21C33E2A-DC7D-4815-A762-1BB5116F6545}" type="pres">
      <dgm:prSet presAssocID="{694FF4BE-00A5-4B79-96DB-387256B31B1C}" presName="root2" presStyleCnt="0"/>
      <dgm:spPr/>
    </dgm:pt>
    <dgm:pt modelId="{4DD04679-4BF8-4715-8E77-14303A5E2FF5}" type="pres">
      <dgm:prSet presAssocID="{694FF4BE-00A5-4B79-96DB-387256B31B1C}" presName="LevelTwoTextNode" presStyleLbl="node3" presStyleIdx="1" presStyleCnt="4">
        <dgm:presLayoutVars>
          <dgm:chPref val="3"/>
        </dgm:presLayoutVars>
      </dgm:prSet>
      <dgm:spPr/>
      <dgm:t>
        <a:bodyPr/>
        <a:lstStyle/>
        <a:p>
          <a:endParaRPr lang="zh-CN" altLang="en-US"/>
        </a:p>
      </dgm:t>
    </dgm:pt>
    <dgm:pt modelId="{C78D4F67-D02C-4499-9948-C189E0FCF4F1}" type="pres">
      <dgm:prSet presAssocID="{694FF4BE-00A5-4B79-96DB-387256B31B1C}" presName="level3hierChild" presStyleCnt="0"/>
      <dgm:spPr/>
    </dgm:pt>
    <dgm:pt modelId="{F6F66CE5-2F1A-4453-AD85-CE80A4A89009}" type="pres">
      <dgm:prSet presAssocID="{FC8CF013-9EC7-4114-821D-52B6BA386050}" presName="conn2-1" presStyleLbl="parChTrans1D4" presStyleIdx="2" presStyleCnt="5"/>
      <dgm:spPr/>
    </dgm:pt>
    <dgm:pt modelId="{88970F14-7534-462A-B267-8F4F538D4F65}" type="pres">
      <dgm:prSet presAssocID="{FC8CF013-9EC7-4114-821D-52B6BA386050}" presName="connTx" presStyleCnt="0"/>
      <dgm:spPr/>
    </dgm:pt>
    <dgm:pt modelId="{C39132F0-2D3A-4E44-AD32-D3087D1B34EC}" type="pres">
      <dgm:prSet presAssocID="{FF0FE28E-FEDC-4D91-95AE-CC1C1846B039}" presName="root2" presStyleCnt="0"/>
      <dgm:spPr/>
    </dgm:pt>
    <dgm:pt modelId="{CF93642D-43A0-4F5A-85F2-B15832CFD29B}" type="pres">
      <dgm:prSet presAssocID="{FF0FE28E-FEDC-4D91-95AE-CC1C1846B039}" presName="LevelTwoTextNode" presStyleLbl="node4" presStyleIdx="2" presStyleCnt="5">
        <dgm:presLayoutVars>
          <dgm:chPref val="3"/>
        </dgm:presLayoutVars>
      </dgm:prSet>
      <dgm:spPr/>
    </dgm:pt>
    <dgm:pt modelId="{DA9326BC-0718-4338-BA42-1612AE2BCAB5}" type="pres">
      <dgm:prSet presAssocID="{FF0FE28E-FEDC-4D91-95AE-CC1C1846B039}" presName="level3hierChild" presStyleCnt="0"/>
      <dgm:spPr/>
    </dgm:pt>
    <dgm:pt modelId="{13511C1A-1696-47F9-8C66-348DA926439D}" type="pres">
      <dgm:prSet presAssocID="{7E0F9CB7-1205-4DE3-8ABF-36388F14A036}" presName="conn2-1" presStyleLbl="parChTrans1D4" presStyleIdx="3" presStyleCnt="5"/>
      <dgm:spPr/>
    </dgm:pt>
    <dgm:pt modelId="{C3EB5FC6-29D7-461C-AE37-48CCD483BB73}" type="pres">
      <dgm:prSet presAssocID="{7E0F9CB7-1205-4DE3-8ABF-36388F14A036}" presName="connTx" presStyleCnt="0"/>
      <dgm:spPr/>
    </dgm:pt>
    <dgm:pt modelId="{A26917FD-527C-4DEA-9440-753DC2C5ABB7}" type="pres">
      <dgm:prSet presAssocID="{5602D190-2F06-4515-B886-AFEB28396DB5}" presName="root2" presStyleCnt="0"/>
      <dgm:spPr/>
    </dgm:pt>
    <dgm:pt modelId="{BED22970-C16F-4062-8035-78D141D9C91A}" type="pres">
      <dgm:prSet presAssocID="{5602D190-2F06-4515-B886-AFEB28396DB5}" presName="LevelTwoTextNode" presStyleLbl="node4" presStyleIdx="3" presStyleCnt="5">
        <dgm:presLayoutVars>
          <dgm:chPref val="3"/>
        </dgm:presLayoutVars>
      </dgm:prSet>
      <dgm:spPr/>
    </dgm:pt>
    <dgm:pt modelId="{2ACF68D4-BDAA-4766-897F-36A1D7F40F59}" type="pres">
      <dgm:prSet presAssocID="{5602D190-2F06-4515-B886-AFEB28396DB5}" presName="level3hierChild" presStyleCnt="0"/>
      <dgm:spPr/>
    </dgm:pt>
    <dgm:pt modelId="{A8AF39A8-4C59-48C2-AB08-8C67694E6785}" type="pres">
      <dgm:prSet presAssocID="{8DACFAED-2E45-4D96-AA46-7840023D8C3A}" presName="conn2-1" presStyleLbl="parChTrans1D3" presStyleIdx="2" presStyleCnt="4"/>
      <dgm:spPr/>
      <dgm:t>
        <a:bodyPr/>
        <a:lstStyle/>
        <a:p>
          <a:endParaRPr lang="zh-CN" altLang="en-US"/>
        </a:p>
      </dgm:t>
    </dgm:pt>
    <dgm:pt modelId="{D32F46A6-6CB4-41EC-A88C-E52DDE5F1EFF}" type="pres">
      <dgm:prSet presAssocID="{8DACFAED-2E45-4D96-AA46-7840023D8C3A}" presName="connTx" presStyleCnt="0"/>
      <dgm:spPr/>
      <dgm:t>
        <a:bodyPr/>
        <a:lstStyle/>
        <a:p>
          <a:endParaRPr lang="zh-CN" altLang="en-US"/>
        </a:p>
      </dgm:t>
    </dgm:pt>
    <dgm:pt modelId="{2C515551-B8B4-4256-B01A-5D63A8FC7262}" type="pres">
      <dgm:prSet presAssocID="{8453E765-46FC-4F77-A51E-449AC9694DB0}" presName="root2" presStyleCnt="0"/>
      <dgm:spPr/>
    </dgm:pt>
    <dgm:pt modelId="{46FBE312-716B-47B9-8226-C19AE463965F}" type="pres">
      <dgm:prSet presAssocID="{8453E765-46FC-4F77-A51E-449AC9694DB0}" presName="LevelTwoTextNode" presStyleLbl="node3" presStyleIdx="2" presStyleCnt="4">
        <dgm:presLayoutVars>
          <dgm:chPref val="3"/>
        </dgm:presLayoutVars>
      </dgm:prSet>
      <dgm:spPr/>
      <dgm:t>
        <a:bodyPr/>
        <a:lstStyle/>
        <a:p>
          <a:endParaRPr lang="zh-CN" altLang="en-US"/>
        </a:p>
      </dgm:t>
    </dgm:pt>
    <dgm:pt modelId="{91A8441E-065D-499A-8DB7-64F870391844}" type="pres">
      <dgm:prSet presAssocID="{8453E765-46FC-4F77-A51E-449AC9694DB0}" presName="level3hierChild" presStyleCnt="0"/>
      <dgm:spPr/>
    </dgm:pt>
    <dgm:pt modelId="{DF19BF87-49ED-441F-A92E-21A6A8529095}" type="pres">
      <dgm:prSet presAssocID="{93F9CA0D-9C4E-44AB-92BE-D78C7FA36FE1}" presName="conn2-1" presStyleLbl="parChTrans1D4" presStyleIdx="4" presStyleCnt="5"/>
      <dgm:spPr/>
    </dgm:pt>
    <dgm:pt modelId="{74236C8C-0223-4546-8BAD-DB720E2E817D}" type="pres">
      <dgm:prSet presAssocID="{93F9CA0D-9C4E-44AB-92BE-D78C7FA36FE1}" presName="connTx" presStyleCnt="0"/>
      <dgm:spPr/>
    </dgm:pt>
    <dgm:pt modelId="{CDCFF75D-2284-48B8-9D78-00C679806942}" type="pres">
      <dgm:prSet presAssocID="{D7D398DF-B3CA-4298-89C8-327D9F4FC156}" presName="root2" presStyleCnt="0"/>
      <dgm:spPr/>
    </dgm:pt>
    <dgm:pt modelId="{5A57EAA6-8D18-4059-BFC8-CAD45668EEC2}" type="pres">
      <dgm:prSet presAssocID="{D7D398DF-B3CA-4298-89C8-327D9F4FC156}" presName="LevelTwoTextNode" presStyleLbl="node4" presStyleIdx="4" presStyleCnt="5">
        <dgm:presLayoutVars>
          <dgm:chPref val="3"/>
        </dgm:presLayoutVars>
      </dgm:prSet>
      <dgm:spPr/>
    </dgm:pt>
    <dgm:pt modelId="{525E429E-C325-4FCD-96CD-DD92F5C184DB}" type="pres">
      <dgm:prSet presAssocID="{D7D398DF-B3CA-4298-89C8-327D9F4FC156}" presName="level3hierChild" presStyleCnt="0"/>
      <dgm:spPr/>
    </dgm:pt>
    <dgm:pt modelId="{F644C316-B5ED-485B-AADC-21BE2CEB4511}" type="pres">
      <dgm:prSet presAssocID="{F18A75A3-EEDD-4865-ADBE-4732F8AA1D2A}" presName="conn2-1" presStyleLbl="parChTrans1D2" presStyleIdx="1" presStyleCnt="2"/>
      <dgm:spPr/>
      <dgm:t>
        <a:bodyPr/>
        <a:lstStyle/>
        <a:p>
          <a:endParaRPr lang="zh-CN" altLang="en-US"/>
        </a:p>
      </dgm:t>
    </dgm:pt>
    <dgm:pt modelId="{2DAB5447-E11A-4F84-ADDC-802BEB46A666}" type="pres">
      <dgm:prSet presAssocID="{F18A75A3-EEDD-4865-ADBE-4732F8AA1D2A}" presName="connTx" presStyleCnt="0"/>
      <dgm:spPr/>
      <dgm:t>
        <a:bodyPr/>
        <a:lstStyle/>
        <a:p>
          <a:endParaRPr lang="zh-CN" altLang="en-US"/>
        </a:p>
      </dgm:t>
    </dgm:pt>
    <dgm:pt modelId="{BA1337A9-F281-4E73-A6D1-1F7D61EAE70C}" type="pres">
      <dgm:prSet presAssocID="{E426DA7A-34C1-4E17-90E2-1C95A778A1B0}" presName="root2" presStyleCnt="0"/>
      <dgm:spPr/>
    </dgm:pt>
    <dgm:pt modelId="{89E669D3-BA0F-48A5-9EE9-7B3F73685A0F}" type="pres">
      <dgm:prSet presAssocID="{E426DA7A-34C1-4E17-90E2-1C95A778A1B0}" presName="LevelTwoTextNode" presStyleLbl="node2" presStyleIdx="1" presStyleCnt="2">
        <dgm:presLayoutVars>
          <dgm:chPref val="3"/>
        </dgm:presLayoutVars>
      </dgm:prSet>
      <dgm:spPr/>
      <dgm:t>
        <a:bodyPr/>
        <a:lstStyle/>
        <a:p>
          <a:endParaRPr lang="zh-CN" altLang="en-US"/>
        </a:p>
      </dgm:t>
    </dgm:pt>
    <dgm:pt modelId="{BB0CC124-1AF2-415B-AB54-27CB20C60C36}" type="pres">
      <dgm:prSet presAssocID="{E426DA7A-34C1-4E17-90E2-1C95A778A1B0}" presName="level3hierChild" presStyleCnt="0"/>
      <dgm:spPr/>
    </dgm:pt>
    <dgm:pt modelId="{39A93E37-23CD-45BB-942F-5E1940D7BC5D}" type="pres">
      <dgm:prSet presAssocID="{2E2A2BF8-CCFA-4302-83F8-379E1207C474}" presName="conn2-1" presStyleLbl="parChTrans1D3" presStyleIdx="3" presStyleCnt="4"/>
      <dgm:spPr/>
      <dgm:t>
        <a:bodyPr/>
        <a:lstStyle/>
        <a:p>
          <a:endParaRPr lang="zh-CN" altLang="en-US"/>
        </a:p>
      </dgm:t>
    </dgm:pt>
    <dgm:pt modelId="{B6E8B524-E579-4972-968C-AD562049526F}" type="pres">
      <dgm:prSet presAssocID="{2E2A2BF8-CCFA-4302-83F8-379E1207C474}" presName="connTx" presStyleCnt="0"/>
      <dgm:spPr/>
      <dgm:t>
        <a:bodyPr/>
        <a:lstStyle/>
        <a:p>
          <a:endParaRPr lang="zh-CN" altLang="en-US"/>
        </a:p>
      </dgm:t>
    </dgm:pt>
    <dgm:pt modelId="{2AAA056D-7B64-4800-B403-E9BA7352359D}" type="pres">
      <dgm:prSet presAssocID="{15A45812-8BF1-4BD0-872B-613124036ACB}" presName="root2" presStyleCnt="0"/>
      <dgm:spPr/>
    </dgm:pt>
    <dgm:pt modelId="{A9B6255C-34ED-456B-97F1-FA4E2820B7B3}" type="pres">
      <dgm:prSet presAssocID="{15A45812-8BF1-4BD0-872B-613124036ACB}" presName="LevelTwoTextNode" presStyleLbl="node3" presStyleIdx="3" presStyleCnt="4">
        <dgm:presLayoutVars>
          <dgm:chPref val="3"/>
        </dgm:presLayoutVars>
      </dgm:prSet>
      <dgm:spPr/>
      <dgm:t>
        <a:bodyPr/>
        <a:lstStyle/>
        <a:p>
          <a:endParaRPr lang="zh-CN" altLang="en-US"/>
        </a:p>
      </dgm:t>
    </dgm:pt>
    <dgm:pt modelId="{D5086607-FCF9-49F7-9C8F-89893F543B51}" type="pres">
      <dgm:prSet presAssocID="{15A45812-8BF1-4BD0-872B-613124036ACB}" presName="level3hierChild" presStyleCnt="0"/>
      <dgm:spPr/>
    </dgm:pt>
  </dgm:ptLst>
  <dgm:cxnLst>
    <dgm:cxn modelId="{17F77EDE-577F-470F-8324-D0E10C676985}" srcId="{1406383B-B70B-4653-B255-DDA5D91FF1C9}" destId="{DD69BF30-04DC-4AC6-A7B9-E2337AD49A60}" srcOrd="0" destOrd="0" parTransId="{6938F67F-843E-4C12-A20A-9BFD8256A0B5}" sibTransId="{A2A8C388-3DE7-4EFE-AABE-B42D9103D454}"/>
    <dgm:cxn modelId="{4AC63455-E9B5-4DAC-81D0-D7D03822D5A3}" srcId="{DD69BF30-04DC-4AC6-A7B9-E2337AD49A60}" destId="{0A1A6F10-1B31-4CE6-AB1E-D9DA1C0486E1}" srcOrd="0" destOrd="0" parTransId="{64F184B8-A438-42D8-B81E-9207124862EB}" sibTransId="{208B828A-8B2A-43A2-854B-C3D9423CB885}"/>
    <dgm:cxn modelId="{5AC70E7A-DF64-4BA9-B17C-5CD93E344C5D}" srcId="{0A1A6F10-1B31-4CE6-AB1E-D9DA1C0486E1}" destId="{AA1F82D0-2B1C-462C-8EE2-4AA710177F56}" srcOrd="0" destOrd="0" parTransId="{FE01C024-DC2D-4983-8C02-B05A869EBCB6}" sibTransId="{A9991130-B309-4FB6-8AE9-AFEF4674DF34}"/>
    <dgm:cxn modelId="{BD70268E-0AA5-4A67-AB7A-E3332FA91FBB}" srcId="{AA1F82D0-2B1C-462C-8EE2-4AA710177F56}" destId="{CF766538-495C-4577-8882-151F06292F02}" srcOrd="0" destOrd="0" parTransId="{0C58954B-5E46-40CB-8926-5519441AFFDC}" sibTransId="{E581FCD2-E2C4-4480-BCAE-14E6E6CDC59D}"/>
    <dgm:cxn modelId="{0E440567-58D8-4FC0-B2C4-2F9B4CB8269E}" srcId="{AA1F82D0-2B1C-462C-8EE2-4AA710177F56}" destId="{30423207-0D38-4C55-B291-ADC3454D49D6}" srcOrd="1" destOrd="0" parTransId="{D736E321-C34F-43B5-8540-6503859435A0}" sibTransId="{D358E881-015B-4353-B33C-6CFFC0B9F964}"/>
    <dgm:cxn modelId="{62A3FD86-E1F7-488B-9EED-08E56A6982D6}" srcId="{0A1A6F10-1B31-4CE6-AB1E-D9DA1C0486E1}" destId="{694FF4BE-00A5-4B79-96DB-387256B31B1C}" srcOrd="1" destOrd="0" parTransId="{06BA293E-B137-45CE-A982-26908E974E5A}" sibTransId="{F2107AE3-47CC-467F-905D-974ADE7FB806}"/>
    <dgm:cxn modelId="{D61F44D4-9827-4E59-80C7-5C9AE41B2EEC}" srcId="{694FF4BE-00A5-4B79-96DB-387256B31B1C}" destId="{FF0FE28E-FEDC-4D91-95AE-CC1C1846B039}" srcOrd="0" destOrd="1" parTransId="{FC8CF013-9EC7-4114-821D-52B6BA386050}" sibTransId="{2E924961-770B-4DC7-9788-CD44F26C450C}"/>
    <dgm:cxn modelId="{3212243D-92C1-4014-9301-F607FDF51C21}" srcId="{694FF4BE-00A5-4B79-96DB-387256B31B1C}" destId="{5602D190-2F06-4515-B886-AFEB28396DB5}" srcOrd="1" destOrd="1" parTransId="{7E0F9CB7-1205-4DE3-8ABF-36388F14A036}" sibTransId="{C86FA072-BFF5-4B27-818B-7D86228A4D05}"/>
    <dgm:cxn modelId="{FC866B7C-2F47-4C31-927D-13A42B3FC65E}" srcId="{0A1A6F10-1B31-4CE6-AB1E-D9DA1C0486E1}" destId="{8453E765-46FC-4F77-A51E-449AC9694DB0}" srcOrd="2" destOrd="0" parTransId="{8DACFAED-2E45-4D96-AA46-7840023D8C3A}" sibTransId="{456B4125-7BB3-4A59-BE5F-F42E489D30FF}"/>
    <dgm:cxn modelId="{5E3401DA-FDF9-4155-BBBC-4013B08FA156}" srcId="{8453E765-46FC-4F77-A51E-449AC9694DB0}" destId="{D7D398DF-B3CA-4298-89C8-327D9F4FC156}" srcOrd="0" destOrd="2" parTransId="{93F9CA0D-9C4E-44AB-92BE-D78C7FA36FE1}" sibTransId="{670AF08F-22A9-438B-B275-D682E5CEEA86}"/>
    <dgm:cxn modelId="{3A7442CE-AC98-4472-9456-64199391322C}" srcId="{DD69BF30-04DC-4AC6-A7B9-E2337AD49A60}" destId="{E426DA7A-34C1-4E17-90E2-1C95A778A1B0}" srcOrd="1" destOrd="0" parTransId="{F18A75A3-EEDD-4865-ADBE-4732F8AA1D2A}" sibTransId="{160D84DC-95CA-4B22-A456-58AB3FC6F149}"/>
    <dgm:cxn modelId="{62F1A391-BBE2-45B8-93F3-B3D8EAB9D263}" srcId="{E426DA7A-34C1-4E17-90E2-1C95A778A1B0}" destId="{15A45812-8BF1-4BD0-872B-613124036ACB}" srcOrd="0" destOrd="1" parTransId="{2E2A2BF8-CCFA-4302-83F8-379E1207C474}" sibTransId="{8D8E3FCE-30B6-4D9F-B139-1E721EC0BB98}"/>
    <dgm:cxn modelId="{3D8D678B-C467-4F6F-BBCB-2FAB720068D0}" type="presOf" srcId="{1406383B-B70B-4653-B255-DDA5D91FF1C9}" destId="{BD0AF21B-B56A-4350-BAE7-D18CC4B74B47}" srcOrd="0" destOrd="0" presId="urn:microsoft.com/office/officeart/2005/8/layout/hierarchy2#1"/>
    <dgm:cxn modelId="{B4587F0B-EB50-4891-BC9A-F0112F267FB6}" type="presParOf" srcId="{BD0AF21B-B56A-4350-BAE7-D18CC4B74B47}" destId="{B5602EE7-1F99-42EF-B6F0-7FD4EA182867}" srcOrd="0" destOrd="0" presId="urn:microsoft.com/office/officeart/2005/8/layout/hierarchy2#1"/>
    <dgm:cxn modelId="{172B3394-4690-477D-8A58-C82CDB7A6251}" type="presParOf" srcId="{B5602EE7-1F99-42EF-B6F0-7FD4EA182867}" destId="{62D80725-116E-422D-8356-8F2B0BC226D4}" srcOrd="0" destOrd="0" presId="urn:microsoft.com/office/officeart/2005/8/layout/hierarchy2#1"/>
    <dgm:cxn modelId="{EB6BEDEB-9CA8-431C-81BE-F1D9B152D91D}" type="presOf" srcId="{DD69BF30-04DC-4AC6-A7B9-E2337AD49A60}" destId="{62D80725-116E-422D-8356-8F2B0BC226D4}" srcOrd="0" destOrd="0" presId="urn:microsoft.com/office/officeart/2005/8/layout/hierarchy2#1"/>
    <dgm:cxn modelId="{DF4FF180-ED21-4892-BA12-3ECF52176C80}" type="presParOf" srcId="{B5602EE7-1F99-42EF-B6F0-7FD4EA182867}" destId="{E7CBE463-9C21-4779-8C1A-23A6AE886757}" srcOrd="1" destOrd="0" presId="urn:microsoft.com/office/officeart/2005/8/layout/hierarchy2#1"/>
    <dgm:cxn modelId="{E0E6825B-EE6A-4D1A-B17D-958A671AED09}" type="presParOf" srcId="{E7CBE463-9C21-4779-8C1A-23A6AE886757}" destId="{9BC6FFEA-F9E3-408D-8ACD-4C4EAB1B2121}" srcOrd="0" destOrd="1" presId="urn:microsoft.com/office/officeart/2005/8/layout/hierarchy2#1"/>
    <dgm:cxn modelId="{7BECD263-26A4-43BA-95CB-18FDC9C52734}" type="presOf" srcId="{64F184B8-A438-42D8-B81E-9207124862EB}" destId="{9BC6FFEA-F9E3-408D-8ACD-4C4EAB1B2121}" srcOrd="0" destOrd="0" presId="urn:microsoft.com/office/officeart/2005/8/layout/hierarchy2#1"/>
    <dgm:cxn modelId="{628844A7-5F13-40D8-9EA1-C29C8C2442B0}" type="presParOf" srcId="{9BC6FFEA-F9E3-408D-8ACD-4C4EAB1B2121}" destId="{D5740963-11D5-409B-A5C8-BF8FF00103E6}" srcOrd="0" destOrd="0" presId="urn:microsoft.com/office/officeart/2005/8/layout/hierarchy2#1"/>
    <dgm:cxn modelId="{F54FD259-3531-497D-88BB-F263AB096104}" type="presOf" srcId="{64F184B8-A438-42D8-B81E-9207124862EB}" destId="{D5740963-11D5-409B-A5C8-BF8FF00103E6}" srcOrd="1" destOrd="0" presId="urn:microsoft.com/office/officeart/2005/8/layout/hierarchy2#1"/>
    <dgm:cxn modelId="{63E59175-7C82-4ECB-9DE0-7AA24C746334}" type="presParOf" srcId="{E7CBE463-9C21-4779-8C1A-23A6AE886757}" destId="{43409AD8-FA83-4BAD-85DC-258780C069ED}" srcOrd="1" destOrd="1" presId="urn:microsoft.com/office/officeart/2005/8/layout/hierarchy2#1"/>
    <dgm:cxn modelId="{2968BA96-1532-423F-BE2B-3710F0AA76F7}" type="presParOf" srcId="{43409AD8-FA83-4BAD-85DC-258780C069ED}" destId="{6E046B7F-7362-4D00-91E2-772F2F8ECE82}" srcOrd="0" destOrd="1" presId="urn:microsoft.com/office/officeart/2005/8/layout/hierarchy2#1"/>
    <dgm:cxn modelId="{936EB819-500A-443F-A371-7EF63EA02A11}" type="presOf" srcId="{0A1A6F10-1B31-4CE6-AB1E-D9DA1C0486E1}" destId="{6E046B7F-7362-4D00-91E2-772F2F8ECE82}" srcOrd="0" destOrd="0" presId="urn:microsoft.com/office/officeart/2005/8/layout/hierarchy2#1"/>
    <dgm:cxn modelId="{BA8D9E0C-9BBF-498B-8A34-D65639426588}" type="presParOf" srcId="{43409AD8-FA83-4BAD-85DC-258780C069ED}" destId="{73B1D787-D4F2-4F0E-8088-0E311A817550}" srcOrd="1" destOrd="1" presId="urn:microsoft.com/office/officeart/2005/8/layout/hierarchy2#1"/>
    <dgm:cxn modelId="{790EE5D1-B552-4537-822E-AFED17F5E4AF}" type="presParOf" srcId="{73B1D787-D4F2-4F0E-8088-0E311A817550}" destId="{57C955D9-40A9-4853-98C3-45E30E8BCD97}" srcOrd="0" destOrd="1" presId="urn:microsoft.com/office/officeart/2005/8/layout/hierarchy2#1"/>
    <dgm:cxn modelId="{2CD6A9BB-4D47-4532-A9BF-6F081F9E69EB}" type="presOf" srcId="{FE01C024-DC2D-4983-8C02-B05A869EBCB6}" destId="{57C955D9-40A9-4853-98C3-45E30E8BCD97}" srcOrd="0" destOrd="0" presId="urn:microsoft.com/office/officeart/2005/8/layout/hierarchy2#1"/>
    <dgm:cxn modelId="{1D06448B-E203-43BD-8A54-D01BAD38DFC6}" type="presParOf" srcId="{57C955D9-40A9-4853-98C3-45E30E8BCD97}" destId="{343BD71F-A9E7-43F5-9E4D-9B7046853A70}" srcOrd="0" destOrd="0" presId="urn:microsoft.com/office/officeart/2005/8/layout/hierarchy2#1"/>
    <dgm:cxn modelId="{67001FEE-135C-4780-9E4D-2F745FB8B210}" type="presOf" srcId="{FE01C024-DC2D-4983-8C02-B05A869EBCB6}" destId="{343BD71F-A9E7-43F5-9E4D-9B7046853A70}" srcOrd="1" destOrd="0" presId="urn:microsoft.com/office/officeart/2005/8/layout/hierarchy2#1"/>
    <dgm:cxn modelId="{82400A55-1071-4A36-8459-CE3AF8161270}" type="presParOf" srcId="{73B1D787-D4F2-4F0E-8088-0E311A817550}" destId="{686FED89-9A20-439F-BA13-093591BAB34B}" srcOrd="1" destOrd="1" presId="urn:microsoft.com/office/officeart/2005/8/layout/hierarchy2#1"/>
    <dgm:cxn modelId="{EE05AF2B-D149-4E12-831B-AAA18D478466}" type="presParOf" srcId="{686FED89-9A20-439F-BA13-093591BAB34B}" destId="{B3505242-41AC-494F-A9A5-4D7C3EAA8192}" srcOrd="0" destOrd="1" presId="urn:microsoft.com/office/officeart/2005/8/layout/hierarchy2#1"/>
    <dgm:cxn modelId="{AA58481F-2FA9-4823-BA5E-FABE0E3CCED8}" type="presOf" srcId="{AA1F82D0-2B1C-462C-8EE2-4AA710177F56}" destId="{B3505242-41AC-494F-A9A5-4D7C3EAA8192}" srcOrd="0" destOrd="0" presId="urn:microsoft.com/office/officeart/2005/8/layout/hierarchy2#1"/>
    <dgm:cxn modelId="{ABDF455D-D4D8-49B2-84E5-B3FF46C00143}" type="presParOf" srcId="{686FED89-9A20-439F-BA13-093591BAB34B}" destId="{88AAC8DA-27C5-4A61-A5FA-7D833EEC4E5F}" srcOrd="1" destOrd="1" presId="urn:microsoft.com/office/officeart/2005/8/layout/hierarchy2#1"/>
    <dgm:cxn modelId="{A3A0B662-A755-4F7F-9238-D65977800C49}" type="presParOf" srcId="{88AAC8DA-27C5-4A61-A5FA-7D833EEC4E5F}" destId="{20D056FD-B4FB-4FE6-8746-BEED20193FCA}" srcOrd="0" destOrd="1" presId="urn:microsoft.com/office/officeart/2005/8/layout/hierarchy2#1"/>
    <dgm:cxn modelId="{C246AA7E-DCD6-45EC-8FB7-547763A3614D}" type="presOf" srcId="{0C58954B-5E46-40CB-8926-5519441AFFDC}" destId="{20D056FD-B4FB-4FE6-8746-BEED20193FCA}" srcOrd="0" destOrd="0" presId="urn:microsoft.com/office/officeart/2005/8/layout/hierarchy2#1"/>
    <dgm:cxn modelId="{2778D668-CBCD-4251-94F6-4181361E5588}" type="presParOf" srcId="{20D056FD-B4FB-4FE6-8746-BEED20193FCA}" destId="{4F02AEA3-B8AB-4CCF-843D-1DC320A74531}" srcOrd="0" destOrd="0" presId="urn:microsoft.com/office/officeart/2005/8/layout/hierarchy2#1"/>
    <dgm:cxn modelId="{418E2A8A-9A5F-4645-B391-BA036F0BB9B4}" type="presOf" srcId="{0C58954B-5E46-40CB-8926-5519441AFFDC}" destId="{4F02AEA3-B8AB-4CCF-843D-1DC320A74531}" srcOrd="1" destOrd="0" presId="urn:microsoft.com/office/officeart/2005/8/layout/hierarchy2#1"/>
    <dgm:cxn modelId="{56B7F67A-7769-440E-8D82-8A9EFE68299F}" type="presParOf" srcId="{88AAC8DA-27C5-4A61-A5FA-7D833EEC4E5F}" destId="{800BEC3B-7C3E-4F02-9CD7-4E2C52975E5C}" srcOrd="1" destOrd="1" presId="urn:microsoft.com/office/officeart/2005/8/layout/hierarchy2#1"/>
    <dgm:cxn modelId="{0674AC59-35E7-40ED-8535-6557F80E050C}" type="presParOf" srcId="{800BEC3B-7C3E-4F02-9CD7-4E2C52975E5C}" destId="{B4B8767B-22F4-4E9C-AC08-0727B2BC18BE}" srcOrd="0" destOrd="1" presId="urn:microsoft.com/office/officeart/2005/8/layout/hierarchy2#1"/>
    <dgm:cxn modelId="{DF0FB6C9-F628-4F52-8E36-3F87E2AD9650}" type="presOf" srcId="{CF766538-495C-4577-8882-151F06292F02}" destId="{B4B8767B-22F4-4E9C-AC08-0727B2BC18BE}" srcOrd="0" destOrd="0" presId="urn:microsoft.com/office/officeart/2005/8/layout/hierarchy2#1"/>
    <dgm:cxn modelId="{B4105FD9-6F73-49B2-8953-5CC9DA05B968}" type="presParOf" srcId="{800BEC3B-7C3E-4F02-9CD7-4E2C52975E5C}" destId="{C9B20253-00ED-4FAE-8106-5172909D48AB}" srcOrd="1" destOrd="1" presId="urn:microsoft.com/office/officeart/2005/8/layout/hierarchy2#1"/>
    <dgm:cxn modelId="{B2EF7E47-88CC-4364-BE3C-E2CEA0546243}" type="presParOf" srcId="{88AAC8DA-27C5-4A61-A5FA-7D833EEC4E5F}" destId="{D38CE761-18FB-4A6E-8E20-18E2DEFC0A94}" srcOrd="2" destOrd="1" presId="urn:microsoft.com/office/officeart/2005/8/layout/hierarchy2#1"/>
    <dgm:cxn modelId="{600E5838-A355-4AA7-A692-8DEB18E4A329}" type="presOf" srcId="{D736E321-C34F-43B5-8540-6503859435A0}" destId="{D38CE761-18FB-4A6E-8E20-18E2DEFC0A94}" srcOrd="0" destOrd="0" presId="urn:microsoft.com/office/officeart/2005/8/layout/hierarchy2#1"/>
    <dgm:cxn modelId="{85DB5477-E1F6-4EA5-AEB8-22FB6E3033DC}" type="presParOf" srcId="{D38CE761-18FB-4A6E-8E20-18E2DEFC0A94}" destId="{61D1D763-7F83-4B38-AEE5-0FA80D262586}" srcOrd="0" destOrd="2" presId="urn:microsoft.com/office/officeart/2005/8/layout/hierarchy2#1"/>
    <dgm:cxn modelId="{FBA862A8-4DEA-4EFB-8DBF-AC0B25731D8F}" type="presOf" srcId="{D736E321-C34F-43B5-8540-6503859435A0}" destId="{61D1D763-7F83-4B38-AEE5-0FA80D262586}" srcOrd="1" destOrd="0" presId="urn:microsoft.com/office/officeart/2005/8/layout/hierarchy2#1"/>
    <dgm:cxn modelId="{D41D2D60-11CF-47EA-AA51-4DCB8EE011E9}" type="presParOf" srcId="{88AAC8DA-27C5-4A61-A5FA-7D833EEC4E5F}" destId="{A16C54D1-12D9-4F32-A4FE-EBC618C6DD8D}" srcOrd="3" destOrd="1" presId="urn:microsoft.com/office/officeart/2005/8/layout/hierarchy2#1"/>
    <dgm:cxn modelId="{FF06F119-3692-4AC3-A6F7-C23CE8F4E596}" type="presParOf" srcId="{A16C54D1-12D9-4F32-A4FE-EBC618C6DD8D}" destId="{A232FBF6-165D-4621-9BE5-539D3BC68B3B}" srcOrd="0" destOrd="3" presId="urn:microsoft.com/office/officeart/2005/8/layout/hierarchy2#1"/>
    <dgm:cxn modelId="{D6417024-67DA-4E18-883C-246B5DF9ED34}" type="presOf" srcId="{30423207-0D38-4C55-B291-ADC3454D49D6}" destId="{A232FBF6-165D-4621-9BE5-539D3BC68B3B}" srcOrd="0" destOrd="0" presId="urn:microsoft.com/office/officeart/2005/8/layout/hierarchy2#1"/>
    <dgm:cxn modelId="{4C7A89E2-EA2C-437E-A6CB-DB851D18F1A9}" type="presParOf" srcId="{A16C54D1-12D9-4F32-A4FE-EBC618C6DD8D}" destId="{130E1E91-CD60-4BC7-A40D-2C902879DDF4}" srcOrd="1" destOrd="3" presId="urn:microsoft.com/office/officeart/2005/8/layout/hierarchy2#1"/>
    <dgm:cxn modelId="{90ACB223-D40B-415C-817B-DDF1DD0EF8A0}" type="presParOf" srcId="{73B1D787-D4F2-4F0E-8088-0E311A817550}" destId="{C4D29DA8-3C78-43BD-BF81-4315FDA476A4}" srcOrd="2" destOrd="1" presId="urn:microsoft.com/office/officeart/2005/8/layout/hierarchy2#1"/>
    <dgm:cxn modelId="{25B538F4-12C5-4BD3-B6CA-8078443A3F71}" type="presOf" srcId="{06BA293E-B137-45CE-A982-26908E974E5A}" destId="{C4D29DA8-3C78-43BD-BF81-4315FDA476A4}" srcOrd="0" destOrd="0" presId="urn:microsoft.com/office/officeart/2005/8/layout/hierarchy2#1"/>
    <dgm:cxn modelId="{46FE218B-D244-435C-A806-ACACE5AEDCF0}" type="presParOf" srcId="{C4D29DA8-3C78-43BD-BF81-4315FDA476A4}" destId="{FE1C0C77-3854-49B0-8392-0108C5E9A017}" srcOrd="0" destOrd="2" presId="urn:microsoft.com/office/officeart/2005/8/layout/hierarchy2#1"/>
    <dgm:cxn modelId="{78196190-C4A3-4772-9838-6174F714AB40}" type="presOf" srcId="{06BA293E-B137-45CE-A982-26908E974E5A}" destId="{FE1C0C77-3854-49B0-8392-0108C5E9A017}" srcOrd="1" destOrd="0" presId="urn:microsoft.com/office/officeart/2005/8/layout/hierarchy2#1"/>
    <dgm:cxn modelId="{C3D0A509-66B6-4994-B3C0-A6653F2B39E8}" type="presParOf" srcId="{73B1D787-D4F2-4F0E-8088-0E311A817550}" destId="{21C33E2A-DC7D-4815-A762-1BB5116F6545}" srcOrd="3" destOrd="1" presId="urn:microsoft.com/office/officeart/2005/8/layout/hierarchy2#1"/>
    <dgm:cxn modelId="{0BF53E29-682F-4D65-BE4B-F8AA612D2347}" type="presParOf" srcId="{21C33E2A-DC7D-4815-A762-1BB5116F6545}" destId="{4DD04679-4BF8-4715-8E77-14303A5E2FF5}" srcOrd="0" destOrd="3" presId="urn:microsoft.com/office/officeart/2005/8/layout/hierarchy2#1"/>
    <dgm:cxn modelId="{9969FCC4-DA8A-4DCA-986B-ADB5683D83FB}" type="presOf" srcId="{694FF4BE-00A5-4B79-96DB-387256B31B1C}" destId="{4DD04679-4BF8-4715-8E77-14303A5E2FF5}" srcOrd="0" destOrd="0" presId="urn:microsoft.com/office/officeart/2005/8/layout/hierarchy2#1"/>
    <dgm:cxn modelId="{45C03EDC-72D9-4D9C-837A-13D3A69C14CC}" type="presParOf" srcId="{21C33E2A-DC7D-4815-A762-1BB5116F6545}" destId="{C78D4F67-D02C-4499-9948-C189E0FCF4F1}" srcOrd="1" destOrd="3" presId="urn:microsoft.com/office/officeart/2005/8/layout/hierarchy2#1"/>
    <dgm:cxn modelId="{E1BCEFFF-AC53-41F5-AAE5-E3E4810D86E6}" type="presParOf" srcId="{C78D4F67-D02C-4499-9948-C189E0FCF4F1}" destId="{F6F66CE5-2F1A-4453-AD85-CE80A4A89009}" srcOrd="0" destOrd="1" presId="urn:microsoft.com/office/officeart/2005/8/layout/hierarchy2#1"/>
    <dgm:cxn modelId="{09B86B0C-F310-4278-9B8E-7293BB149029}" type="presOf" srcId="{FC8CF013-9EC7-4114-821D-52B6BA386050}" destId="{F6F66CE5-2F1A-4453-AD85-CE80A4A89009}" srcOrd="0" destOrd="0" presId="urn:microsoft.com/office/officeart/2005/8/layout/hierarchy2#1"/>
    <dgm:cxn modelId="{6E7102ED-03C3-4BF4-8399-E344AF03F1DB}" type="presParOf" srcId="{F6F66CE5-2F1A-4453-AD85-CE80A4A89009}" destId="{88970F14-7534-462A-B267-8F4F538D4F65}" srcOrd="0" destOrd="0" presId="urn:microsoft.com/office/officeart/2005/8/layout/hierarchy2#1"/>
    <dgm:cxn modelId="{D6A6E6A9-C98B-4D02-A0B6-575C014D1E1C}" type="presOf" srcId="{FC8CF013-9EC7-4114-821D-52B6BA386050}" destId="{88970F14-7534-462A-B267-8F4F538D4F65}" srcOrd="1" destOrd="0" presId="urn:microsoft.com/office/officeart/2005/8/layout/hierarchy2#1"/>
    <dgm:cxn modelId="{5FA58B41-3701-4F11-8371-CD29B05D74AD}" type="presParOf" srcId="{C78D4F67-D02C-4499-9948-C189E0FCF4F1}" destId="{C39132F0-2D3A-4E44-AD32-D3087D1B34EC}" srcOrd="1" destOrd="1" presId="urn:microsoft.com/office/officeart/2005/8/layout/hierarchy2#1"/>
    <dgm:cxn modelId="{EABDA14B-2F6A-4858-B490-7D0E19131439}" type="presParOf" srcId="{C39132F0-2D3A-4E44-AD32-D3087D1B34EC}" destId="{CF93642D-43A0-4F5A-85F2-B15832CFD29B}" srcOrd="0" destOrd="1" presId="urn:microsoft.com/office/officeart/2005/8/layout/hierarchy2#1"/>
    <dgm:cxn modelId="{C13F0734-C63F-4809-9702-602D8B1470DE}" type="presOf" srcId="{FF0FE28E-FEDC-4D91-95AE-CC1C1846B039}" destId="{CF93642D-43A0-4F5A-85F2-B15832CFD29B}" srcOrd="0" destOrd="0" presId="urn:microsoft.com/office/officeart/2005/8/layout/hierarchy2#1"/>
    <dgm:cxn modelId="{943ACC3B-AE05-4522-84BA-EAB3292F88C8}" type="presParOf" srcId="{C39132F0-2D3A-4E44-AD32-D3087D1B34EC}" destId="{DA9326BC-0718-4338-BA42-1612AE2BCAB5}" srcOrd="1" destOrd="1" presId="urn:microsoft.com/office/officeart/2005/8/layout/hierarchy2#1"/>
    <dgm:cxn modelId="{920C4E10-2A27-42AA-BF13-8190651916EB}" type="presParOf" srcId="{C78D4F67-D02C-4499-9948-C189E0FCF4F1}" destId="{13511C1A-1696-47F9-8C66-348DA926439D}" srcOrd="2" destOrd="1" presId="urn:microsoft.com/office/officeart/2005/8/layout/hierarchy2#1"/>
    <dgm:cxn modelId="{1112B03A-45C9-4AB3-9133-E05B37B09C18}" type="presOf" srcId="{7E0F9CB7-1205-4DE3-8ABF-36388F14A036}" destId="{13511C1A-1696-47F9-8C66-348DA926439D}" srcOrd="0" destOrd="0" presId="urn:microsoft.com/office/officeart/2005/8/layout/hierarchy2#1"/>
    <dgm:cxn modelId="{3FA1F377-8072-4E9B-AFD2-6D19D902BFA6}" type="presParOf" srcId="{13511C1A-1696-47F9-8C66-348DA926439D}" destId="{C3EB5FC6-29D7-461C-AE37-48CCD483BB73}" srcOrd="0" destOrd="2" presId="urn:microsoft.com/office/officeart/2005/8/layout/hierarchy2#1"/>
    <dgm:cxn modelId="{0DD3E095-76B3-4237-93DD-0A091F8B09F0}" type="presOf" srcId="{7E0F9CB7-1205-4DE3-8ABF-36388F14A036}" destId="{C3EB5FC6-29D7-461C-AE37-48CCD483BB73}" srcOrd="1" destOrd="0" presId="urn:microsoft.com/office/officeart/2005/8/layout/hierarchy2#1"/>
    <dgm:cxn modelId="{6E921AFF-166D-4E67-94EB-75EEC45015B1}" type="presParOf" srcId="{C78D4F67-D02C-4499-9948-C189E0FCF4F1}" destId="{A26917FD-527C-4DEA-9440-753DC2C5ABB7}" srcOrd="3" destOrd="1" presId="urn:microsoft.com/office/officeart/2005/8/layout/hierarchy2#1"/>
    <dgm:cxn modelId="{3F1A5202-C0CE-4BC1-B1BC-614514C799EB}" type="presParOf" srcId="{A26917FD-527C-4DEA-9440-753DC2C5ABB7}" destId="{BED22970-C16F-4062-8035-78D141D9C91A}" srcOrd="0" destOrd="3" presId="urn:microsoft.com/office/officeart/2005/8/layout/hierarchy2#1"/>
    <dgm:cxn modelId="{2A256B51-FA4E-4726-8A60-E183B688D62F}" type="presOf" srcId="{5602D190-2F06-4515-B886-AFEB28396DB5}" destId="{BED22970-C16F-4062-8035-78D141D9C91A}" srcOrd="0" destOrd="0" presId="urn:microsoft.com/office/officeart/2005/8/layout/hierarchy2#1"/>
    <dgm:cxn modelId="{095FB97C-29E9-4B1F-9730-9A915A0DD5F0}" type="presParOf" srcId="{A26917FD-527C-4DEA-9440-753DC2C5ABB7}" destId="{2ACF68D4-BDAA-4766-897F-36A1D7F40F59}" srcOrd="1" destOrd="3" presId="urn:microsoft.com/office/officeart/2005/8/layout/hierarchy2#1"/>
    <dgm:cxn modelId="{B77C3EB1-E643-4A6F-98B3-29B90D690562}" type="presParOf" srcId="{73B1D787-D4F2-4F0E-8088-0E311A817550}" destId="{A8AF39A8-4C59-48C2-AB08-8C67694E6785}" srcOrd="4" destOrd="1" presId="urn:microsoft.com/office/officeart/2005/8/layout/hierarchy2#1"/>
    <dgm:cxn modelId="{FC80D150-228C-4B33-A824-496EBFF19FF9}" type="presOf" srcId="{8DACFAED-2E45-4D96-AA46-7840023D8C3A}" destId="{A8AF39A8-4C59-48C2-AB08-8C67694E6785}" srcOrd="0" destOrd="0" presId="urn:microsoft.com/office/officeart/2005/8/layout/hierarchy2#1"/>
    <dgm:cxn modelId="{71A0EB0B-0AE8-4FC1-83D5-B0818E49D1F5}" type="presParOf" srcId="{A8AF39A8-4C59-48C2-AB08-8C67694E6785}" destId="{D32F46A6-6CB4-41EC-A88C-E52DDE5F1EFF}" srcOrd="0" destOrd="4" presId="urn:microsoft.com/office/officeart/2005/8/layout/hierarchy2#1"/>
    <dgm:cxn modelId="{1D93D75C-50CF-46F0-875B-F3BE2390029E}" type="presOf" srcId="{8DACFAED-2E45-4D96-AA46-7840023D8C3A}" destId="{D32F46A6-6CB4-41EC-A88C-E52DDE5F1EFF}" srcOrd="1" destOrd="0" presId="urn:microsoft.com/office/officeart/2005/8/layout/hierarchy2#1"/>
    <dgm:cxn modelId="{E7F51040-471B-4E5A-9990-2C38247EA67D}" type="presParOf" srcId="{73B1D787-D4F2-4F0E-8088-0E311A817550}" destId="{2C515551-B8B4-4256-B01A-5D63A8FC7262}" srcOrd="5" destOrd="1" presId="urn:microsoft.com/office/officeart/2005/8/layout/hierarchy2#1"/>
    <dgm:cxn modelId="{53021801-BB16-40E0-BDF5-5E3A3848C770}" type="presParOf" srcId="{2C515551-B8B4-4256-B01A-5D63A8FC7262}" destId="{46FBE312-716B-47B9-8226-C19AE463965F}" srcOrd="0" destOrd="5" presId="urn:microsoft.com/office/officeart/2005/8/layout/hierarchy2#1"/>
    <dgm:cxn modelId="{AFB33A75-A5A6-4FA5-B828-1E1F5DF30424}" type="presOf" srcId="{8453E765-46FC-4F77-A51E-449AC9694DB0}" destId="{46FBE312-716B-47B9-8226-C19AE463965F}" srcOrd="0" destOrd="0" presId="urn:microsoft.com/office/officeart/2005/8/layout/hierarchy2#1"/>
    <dgm:cxn modelId="{5883D76E-7B8D-42EA-8BF5-71A1A7534D66}" type="presParOf" srcId="{2C515551-B8B4-4256-B01A-5D63A8FC7262}" destId="{91A8441E-065D-499A-8DB7-64F870391844}" srcOrd="1" destOrd="5" presId="urn:microsoft.com/office/officeart/2005/8/layout/hierarchy2#1"/>
    <dgm:cxn modelId="{DF5A4B18-8062-49C3-98DE-B9C0E5C583B8}" type="presParOf" srcId="{91A8441E-065D-499A-8DB7-64F870391844}" destId="{DF19BF87-49ED-441F-A92E-21A6A8529095}" srcOrd="0" destOrd="1" presId="urn:microsoft.com/office/officeart/2005/8/layout/hierarchy2#1"/>
    <dgm:cxn modelId="{25B47C6B-D657-4E6F-BDDC-0181A55B9CAF}" type="presOf" srcId="{93F9CA0D-9C4E-44AB-92BE-D78C7FA36FE1}" destId="{DF19BF87-49ED-441F-A92E-21A6A8529095}" srcOrd="0" destOrd="0" presId="urn:microsoft.com/office/officeart/2005/8/layout/hierarchy2#1"/>
    <dgm:cxn modelId="{DCCA7AAD-4352-4B47-B303-7168B83F5691}" type="presParOf" srcId="{DF19BF87-49ED-441F-A92E-21A6A8529095}" destId="{74236C8C-0223-4546-8BAD-DB720E2E817D}" srcOrd="0" destOrd="0" presId="urn:microsoft.com/office/officeart/2005/8/layout/hierarchy2#1"/>
    <dgm:cxn modelId="{50D37B68-DEBE-4EC0-B1DF-E3D863297424}" type="presOf" srcId="{93F9CA0D-9C4E-44AB-92BE-D78C7FA36FE1}" destId="{74236C8C-0223-4546-8BAD-DB720E2E817D}" srcOrd="1" destOrd="0" presId="urn:microsoft.com/office/officeart/2005/8/layout/hierarchy2#1"/>
    <dgm:cxn modelId="{E46EF23C-E9E2-424C-98C5-2AFD84C9847B}" type="presParOf" srcId="{91A8441E-065D-499A-8DB7-64F870391844}" destId="{CDCFF75D-2284-48B8-9D78-00C679806942}" srcOrd="1" destOrd="1" presId="urn:microsoft.com/office/officeart/2005/8/layout/hierarchy2#1"/>
    <dgm:cxn modelId="{7B7E5871-8254-45E8-970F-D53163FA9FF3}" type="presParOf" srcId="{CDCFF75D-2284-48B8-9D78-00C679806942}" destId="{5A57EAA6-8D18-4059-BFC8-CAD45668EEC2}" srcOrd="0" destOrd="1" presId="urn:microsoft.com/office/officeart/2005/8/layout/hierarchy2#1"/>
    <dgm:cxn modelId="{989479F1-D49F-4D1B-93C2-93D5C4514A42}" type="presOf" srcId="{D7D398DF-B3CA-4298-89C8-327D9F4FC156}" destId="{5A57EAA6-8D18-4059-BFC8-CAD45668EEC2}" srcOrd="0" destOrd="0" presId="urn:microsoft.com/office/officeart/2005/8/layout/hierarchy2#1"/>
    <dgm:cxn modelId="{CEC7D10E-F46B-4C22-AB28-CB855B320D2A}" type="presParOf" srcId="{CDCFF75D-2284-48B8-9D78-00C679806942}" destId="{525E429E-C325-4FCD-96CD-DD92F5C184DB}" srcOrd="1" destOrd="1" presId="urn:microsoft.com/office/officeart/2005/8/layout/hierarchy2#1"/>
    <dgm:cxn modelId="{E1552B48-D30D-4837-86AD-7964201C8146}" type="presParOf" srcId="{E7CBE463-9C21-4779-8C1A-23A6AE886757}" destId="{F644C316-B5ED-485B-AADC-21BE2CEB4511}" srcOrd="2" destOrd="1" presId="urn:microsoft.com/office/officeart/2005/8/layout/hierarchy2#1"/>
    <dgm:cxn modelId="{6B658422-E85F-47B1-9214-D89D64BDB472}" type="presOf" srcId="{F18A75A3-EEDD-4865-ADBE-4732F8AA1D2A}" destId="{F644C316-B5ED-485B-AADC-21BE2CEB4511}" srcOrd="0" destOrd="0" presId="urn:microsoft.com/office/officeart/2005/8/layout/hierarchy2#1"/>
    <dgm:cxn modelId="{8CB43626-79A1-4D87-B4A8-F5F057EF5074}" type="presParOf" srcId="{F644C316-B5ED-485B-AADC-21BE2CEB4511}" destId="{2DAB5447-E11A-4F84-ADDC-802BEB46A666}" srcOrd="0" destOrd="2" presId="urn:microsoft.com/office/officeart/2005/8/layout/hierarchy2#1"/>
    <dgm:cxn modelId="{794079FF-11B7-441E-8A9F-A0155287CD11}" type="presOf" srcId="{F18A75A3-EEDD-4865-ADBE-4732F8AA1D2A}" destId="{2DAB5447-E11A-4F84-ADDC-802BEB46A666}" srcOrd="1" destOrd="0" presId="urn:microsoft.com/office/officeart/2005/8/layout/hierarchy2#1"/>
    <dgm:cxn modelId="{57420D28-17A4-474C-AA67-55762C8BEFA6}" type="presParOf" srcId="{E7CBE463-9C21-4779-8C1A-23A6AE886757}" destId="{BA1337A9-F281-4E73-A6D1-1F7D61EAE70C}" srcOrd="3" destOrd="1" presId="urn:microsoft.com/office/officeart/2005/8/layout/hierarchy2#1"/>
    <dgm:cxn modelId="{65841631-A09E-4F19-B4A9-3CF2E36E3368}" type="presParOf" srcId="{BA1337A9-F281-4E73-A6D1-1F7D61EAE70C}" destId="{89E669D3-BA0F-48A5-9EE9-7B3F73685A0F}" srcOrd="0" destOrd="3" presId="urn:microsoft.com/office/officeart/2005/8/layout/hierarchy2#1"/>
    <dgm:cxn modelId="{92352BD7-7759-476A-A94E-7259A1067C69}" type="presOf" srcId="{E426DA7A-34C1-4E17-90E2-1C95A778A1B0}" destId="{89E669D3-BA0F-48A5-9EE9-7B3F73685A0F}" srcOrd="0" destOrd="0" presId="urn:microsoft.com/office/officeart/2005/8/layout/hierarchy2#1"/>
    <dgm:cxn modelId="{3F0C5E3B-6A22-4D70-ADF5-915628739A1C}" type="presParOf" srcId="{BA1337A9-F281-4E73-A6D1-1F7D61EAE70C}" destId="{BB0CC124-1AF2-415B-AB54-27CB20C60C36}" srcOrd="1" destOrd="3" presId="urn:microsoft.com/office/officeart/2005/8/layout/hierarchy2#1"/>
    <dgm:cxn modelId="{A1539B39-11F7-45AA-8CFA-4C02C3EDC50C}" type="presParOf" srcId="{BB0CC124-1AF2-415B-AB54-27CB20C60C36}" destId="{39A93E37-23CD-45BB-942F-5E1940D7BC5D}" srcOrd="0" destOrd="1" presId="urn:microsoft.com/office/officeart/2005/8/layout/hierarchy2#1"/>
    <dgm:cxn modelId="{8DB43533-22C5-4A49-9D6C-A2C8CF15DFCC}" type="presOf" srcId="{2E2A2BF8-CCFA-4302-83F8-379E1207C474}" destId="{39A93E37-23CD-45BB-942F-5E1940D7BC5D}" srcOrd="0" destOrd="0" presId="urn:microsoft.com/office/officeart/2005/8/layout/hierarchy2#1"/>
    <dgm:cxn modelId="{E6A7B9EB-E1C5-4619-A350-7D2D879DCE55}" type="presParOf" srcId="{39A93E37-23CD-45BB-942F-5E1940D7BC5D}" destId="{B6E8B524-E579-4972-968C-AD562049526F}" srcOrd="0" destOrd="0" presId="urn:microsoft.com/office/officeart/2005/8/layout/hierarchy2#1"/>
    <dgm:cxn modelId="{1EEC80C0-A666-4164-98EA-3D1DF336B3AD}" type="presOf" srcId="{2E2A2BF8-CCFA-4302-83F8-379E1207C474}" destId="{B6E8B524-E579-4972-968C-AD562049526F}" srcOrd="1" destOrd="0" presId="urn:microsoft.com/office/officeart/2005/8/layout/hierarchy2#1"/>
    <dgm:cxn modelId="{E559B126-0990-4109-AA24-D4331530F7C8}" type="presParOf" srcId="{BB0CC124-1AF2-415B-AB54-27CB20C60C36}" destId="{2AAA056D-7B64-4800-B403-E9BA7352359D}" srcOrd="1" destOrd="1" presId="urn:microsoft.com/office/officeart/2005/8/layout/hierarchy2#1"/>
    <dgm:cxn modelId="{36D12526-0008-4334-978A-EA82F5E9B352}" type="presParOf" srcId="{2AAA056D-7B64-4800-B403-E9BA7352359D}" destId="{A9B6255C-34ED-456B-97F1-FA4E2820B7B3}" srcOrd="0" destOrd="1" presId="urn:microsoft.com/office/officeart/2005/8/layout/hierarchy2#1"/>
    <dgm:cxn modelId="{8AA89100-2E7F-4A29-8286-929C12E1D507}" type="presOf" srcId="{15A45812-8BF1-4BD0-872B-613124036ACB}" destId="{A9B6255C-34ED-456B-97F1-FA4E2820B7B3}" srcOrd="0" destOrd="0" presId="urn:microsoft.com/office/officeart/2005/8/layout/hierarchy2#1"/>
    <dgm:cxn modelId="{E2237A2F-8A16-4704-9E4D-553850F85F0A}" type="presParOf" srcId="{2AAA056D-7B64-4800-B403-E9BA7352359D}" destId="{D5086607-FCF9-49F7-9C8F-89893F543B51}" srcOrd="1" destOrd="1"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FBB7B-694A-47BF-865D-2F44C1051453}" type="doc">
      <dgm:prSet loTypeId="urn:microsoft.com/office/officeart/2005/8/layout/hList1" loCatId="list" qsTypeId="urn:microsoft.com/office/officeart/2005/8/quickstyle/simple1#2" qsCatId="simple" csTypeId="urn:microsoft.com/office/officeart/2005/8/colors/accent1_2#2" csCatId="accent1" phldr="0"/>
      <dgm:spPr/>
      <dgm:t>
        <a:bodyPr/>
        <a:lstStyle/>
        <a:p>
          <a:endParaRPr lang="zh-CN" altLang="en-US"/>
        </a:p>
      </dgm:t>
    </dgm:pt>
    <dgm:pt modelId="{BD5427FF-4EB1-4006-BF7F-42158E0C5129}">
      <dgm:prSet phldrT="[文本]" phldr="0" custT="0"/>
      <dgm:spPr/>
      <dgm:t>
        <a:bodyPr vert="horz" wrap="square"/>
        <a:p>
          <a:pPr>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承接业务</a:t>
          </a:r>
          <a:r>
            <a:rPr>
              <a:latin typeface="微软雅黑" panose="020B0503020204020204" pitchFamily="34" charset="-122"/>
              <a:ea typeface="微软雅黑" panose="020B0503020204020204" pitchFamily="34" charset="-122"/>
            </a:rPr>
            <a:t/>
          </a:r>
          <a:endParaRPr>
            <a:latin typeface="微软雅黑" panose="020B0503020204020204" pitchFamily="34" charset="-122"/>
            <a:ea typeface="微软雅黑" panose="020B0503020204020204" pitchFamily="34" charset="-122"/>
          </a:endParaRPr>
        </a:p>
      </dgm:t>
    </dgm:pt>
    <dgm:pt modelId="{A2F6D805-3B53-408A-A2A3-20BC3BF0D242}" cxnId="{3EEA373A-2A7E-4974-B3DD-3458FE841EE1}" type="parTrans">
      <dgm:prSet/>
      <dgm:spPr/>
      <dgm:t>
        <a:bodyPr/>
        <a:lstStyle/>
        <a:p>
          <a:endParaRPr lang="zh-CN" altLang="en-US"/>
        </a:p>
      </dgm:t>
    </dgm:pt>
    <dgm:pt modelId="{D47F9812-1256-4E44-A6BE-BEC559BE8FF3}" cxnId="{3EEA373A-2A7E-4974-B3DD-3458FE841EE1}" type="sibTrans">
      <dgm:prSet/>
      <dgm:spPr/>
      <dgm:t>
        <a:bodyPr/>
        <a:lstStyle/>
        <a:p>
          <a:endParaRPr lang="zh-CN" altLang="en-US"/>
        </a:p>
      </dgm:t>
    </dgm:pt>
    <dgm:pt modelId="{3A7B819B-DBE9-4610-B22A-5573EA6D532D}">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原两网公司股票转让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DC4BEA23-BF6E-42AD-9BF0-CFBDE86A80F1}" cxnId="{9B701A77-4721-4FAC-93C8-A41A2A4D9E89}" type="parTrans">
      <dgm:prSet/>
      <dgm:spPr/>
      <dgm:t>
        <a:bodyPr/>
        <a:lstStyle/>
        <a:p>
          <a:endParaRPr lang="zh-CN" altLang="en-US"/>
        </a:p>
      </dgm:t>
    </dgm:pt>
    <dgm:pt modelId="{0BF6ACD3-AE1A-4691-8CBE-DBE77AB8A685}" cxnId="{9B701A77-4721-4FAC-93C8-A41A2A4D9E89}" type="sibTrans">
      <dgm:prSet/>
      <dgm:spPr/>
      <dgm:t>
        <a:bodyPr/>
        <a:lstStyle/>
        <a:p>
          <a:endParaRPr lang="zh-CN" altLang="en-US"/>
        </a:p>
      </dgm:t>
    </dgm:pt>
    <dgm:pt modelId="{70487F7E-B7CB-44C8-BE5F-088D5D8C4937}">
      <dgm:prSet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沪深退市股票转让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67965B46-23BF-486E-A5F0-FCD920D1DCDC}" cxnId="{91F1926F-4D71-4E19-A0A2-88947439F1FB}" type="parTrans">
      <dgm:prSet/>
      <dgm:spPr/>
    </dgm:pt>
    <dgm:pt modelId="{F6F305C0-3BC6-4C5D-97FF-181DB9D8CC78}" cxnId="{91F1926F-4D71-4E19-A0A2-88947439F1FB}" type="sibTrans">
      <dgm:prSet/>
      <dgm:spPr/>
    </dgm:pt>
    <dgm:pt modelId="{ECAC3B86-3204-4930-8154-356B424D88E9}">
      <dgm:prSet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新挂牌公司股票转让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0B77CBFB-0A0D-4177-920C-8CD078862F99}" cxnId="{5EEB205F-D71A-4570-8EB6-C6447D3638C9}" type="parTrans">
      <dgm:prSet/>
      <dgm:spPr/>
    </dgm:pt>
    <dgm:pt modelId="{0DF94CFF-580C-4551-BAD9-CE9056FB021D}" cxnId="{5EEB205F-D71A-4570-8EB6-C6447D3638C9}" type="sibTrans">
      <dgm:prSet/>
      <dgm:spPr/>
    </dgm:pt>
    <dgm:pt modelId="{FE969E54-0D5D-4815-BDC4-3309E2F7325D}">
      <dgm:prSet phldrT="[文本]" phldr="0" custT="0"/>
      <dgm:spPr/>
      <dgm:t>
        <a:bodyPr vert="horz" wrap="square"/>
        <a:p>
          <a:pPr>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股票分层</a:t>
          </a:r>
          <a:r>
            <a:rPr>
              <a:latin typeface="微软雅黑" panose="020B0503020204020204" pitchFamily="34" charset="-122"/>
              <a:ea typeface="微软雅黑" panose="020B0503020204020204" pitchFamily="34" charset="-122"/>
            </a:rPr>
            <a:t/>
          </a:r>
          <a:endParaRPr>
            <a:latin typeface="微软雅黑" panose="020B0503020204020204" pitchFamily="34" charset="-122"/>
            <a:ea typeface="微软雅黑" panose="020B0503020204020204" pitchFamily="34" charset="-122"/>
          </a:endParaRPr>
        </a:p>
      </dgm:t>
    </dgm:pt>
    <dgm:pt modelId="{B5D9FB86-EEBE-488F-B7DE-B7CF5C9166C5}" cxnId="{7E639B58-75A4-4985-9287-371AD9BB7B7D}" type="parTrans">
      <dgm:prSet/>
      <dgm:spPr/>
      <dgm:t>
        <a:bodyPr/>
        <a:lstStyle/>
        <a:p>
          <a:endParaRPr lang="zh-CN" altLang="en-US"/>
        </a:p>
      </dgm:t>
    </dgm:pt>
    <dgm:pt modelId="{D7D19B67-C01A-45D3-B5C7-B7E1B18A9F62}" cxnId="{7E639B58-75A4-4985-9287-371AD9BB7B7D}" type="sibTrans">
      <dgm:prSet/>
      <dgm:spPr/>
      <dgm:t>
        <a:bodyPr/>
        <a:lstStyle/>
        <a:p>
          <a:endParaRPr lang="zh-CN" altLang="en-US"/>
        </a:p>
      </dgm:t>
    </dgm:pt>
    <dgm:pt modelId="{35600F67-42C2-4D1B-B072-DC2A36FCB136}">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创新层</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B4BC79E1-FDBA-43D1-A988-1BE8090EDA7A}" cxnId="{31734C5E-CAA9-4435-9171-094D7FDEF282}" type="parTrans">
      <dgm:prSet/>
      <dgm:spPr/>
      <dgm:t>
        <a:bodyPr/>
        <a:lstStyle/>
        <a:p>
          <a:endParaRPr lang="zh-CN" altLang="en-US"/>
        </a:p>
      </dgm:t>
    </dgm:pt>
    <dgm:pt modelId="{AD46A0AA-C45A-46D2-89AF-28390F99F9D0}" cxnId="{31734C5E-CAA9-4435-9171-094D7FDEF282}" type="sibTrans">
      <dgm:prSet/>
      <dgm:spPr/>
      <dgm:t>
        <a:bodyPr/>
        <a:lstStyle/>
        <a:p>
          <a:endParaRPr lang="zh-CN" altLang="en-US"/>
        </a:p>
      </dgm:t>
    </dgm:pt>
    <dgm:pt modelId="{E1E9DF65-70C4-4C3C-892F-1F59EF953343}">
      <dgm:prSet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基础层</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8DFC99A4-3E0A-4F05-BE3B-304500B352A6}" cxnId="{69DBB6F7-8E94-4411-922A-7ACBC69E6FA0}" type="parTrans">
      <dgm:prSet/>
      <dgm:spPr/>
    </dgm:pt>
    <dgm:pt modelId="{24ADDFD1-E579-4912-8DE4-7892D7E55F7D}" cxnId="{69DBB6F7-8E94-4411-922A-7ACBC69E6FA0}" type="sibTrans">
      <dgm:prSet/>
      <dgm:spPr/>
    </dgm:pt>
    <dgm:pt modelId="{61F0DC84-7FFF-4FDD-9B5D-40960093AE83}">
      <dgm:prSet phldrT="[文本]" phldr="0" custT="0"/>
      <dgm:spPr/>
      <dgm:t>
        <a:bodyPr vert="horz" wrap="square"/>
        <a:p>
          <a:pPr>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股票转让方式</a:t>
          </a:r>
          <a:r>
            <a:rPr>
              <a:latin typeface="微软雅黑" panose="020B0503020204020204" pitchFamily="34" charset="-122"/>
              <a:ea typeface="微软雅黑" panose="020B0503020204020204" pitchFamily="34" charset="-122"/>
            </a:rPr>
            <a:t/>
          </a:r>
          <a:endParaRPr>
            <a:latin typeface="微软雅黑" panose="020B0503020204020204" pitchFamily="34" charset="-122"/>
            <a:ea typeface="微软雅黑" panose="020B0503020204020204" pitchFamily="34" charset="-122"/>
          </a:endParaRPr>
        </a:p>
      </dgm:t>
    </dgm:pt>
    <dgm:pt modelId="{2CB3CEFC-83E6-4DB9-B636-5287ACC11553}" cxnId="{4BADA580-AD4D-4215-9C20-45C1A88C3850}" type="parTrans">
      <dgm:prSet/>
      <dgm:spPr/>
      <dgm:t>
        <a:bodyPr/>
        <a:lstStyle/>
        <a:p>
          <a:endParaRPr lang="zh-CN" altLang="en-US"/>
        </a:p>
      </dgm:t>
    </dgm:pt>
    <dgm:pt modelId="{1FAE29ED-22A2-40FA-904A-0706E8542FE7}" cxnId="{4BADA580-AD4D-4215-9C20-45C1A88C3850}" type="sibTrans">
      <dgm:prSet/>
      <dgm:spPr/>
      <dgm:t>
        <a:bodyPr/>
        <a:lstStyle/>
        <a:p>
          <a:endParaRPr lang="zh-CN" altLang="en-US"/>
        </a:p>
      </dgm:t>
    </dgm:pt>
    <dgm:pt modelId="{2C0D9F89-7CE9-4195-96AC-FB27D6AA2EF6}">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协议转让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24D9371C-2787-474E-A690-5A09190A9707}" cxnId="{0652FB49-0488-4CC1-9503-9E5A898A8D5B}" type="parTrans">
      <dgm:prSet/>
      <dgm:spPr/>
      <dgm:t>
        <a:bodyPr/>
        <a:lstStyle/>
        <a:p>
          <a:endParaRPr lang="zh-CN" altLang="en-US"/>
        </a:p>
      </dgm:t>
    </dgm:pt>
    <dgm:pt modelId="{39E6AF7E-E529-4319-B552-AB363EF4CE26}" cxnId="{0652FB49-0488-4CC1-9503-9E5A898A8D5B}" type="sibTrans">
      <dgm:prSet/>
      <dgm:spPr/>
      <dgm:t>
        <a:bodyPr/>
        <a:lstStyle/>
        <a:p>
          <a:endParaRPr lang="zh-CN" altLang="en-US"/>
        </a:p>
      </dgm:t>
    </dgm:pt>
    <dgm:pt modelId="{03CFFBAE-055A-4507-B0B7-811A52253A0F}">
      <dgm:prSet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竞价转让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E85AB37F-7DDE-477C-A38F-AA621B1C5BEE}" cxnId="{5B6AC8F4-5C50-4468-9094-269FCC33D8F6}" type="parTrans">
      <dgm:prSet/>
      <dgm:spPr/>
    </dgm:pt>
    <dgm:pt modelId="{F713032F-0F15-46CE-A037-46B7897033B8}" cxnId="{5B6AC8F4-5C50-4468-9094-269FCC33D8F6}" type="sibTrans">
      <dgm:prSet/>
      <dgm:spPr/>
    </dgm:pt>
    <dgm:pt modelId="{4A6E019F-5C74-4313-9D63-0D5C5E31DBA3}">
      <dgm:prSet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做市转让</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E274B765-0251-4766-BA56-46F29D555BFF}" cxnId="{ECE19AE8-3F84-4B76-9459-E89FEB2C3974}" type="parTrans">
      <dgm:prSet/>
      <dgm:spPr/>
    </dgm:pt>
    <dgm:pt modelId="{20D50CB2-DFAA-488E-865B-76DC4508DAD2}" cxnId="{ECE19AE8-3F84-4B76-9459-E89FEB2C3974}" type="sibTrans">
      <dgm:prSet/>
      <dgm:spPr/>
    </dgm:pt>
    <dgm:pt modelId="{D5FB6A06-3991-4223-AD64-C4F7F6F4DF69}" type="pres">
      <dgm:prSet presAssocID="{468FBB7B-694A-47BF-865D-2F44C1051453}" presName="Name0" presStyleCnt="0">
        <dgm:presLayoutVars>
          <dgm:dir/>
          <dgm:animLvl val="lvl"/>
          <dgm:resizeHandles val="exact"/>
        </dgm:presLayoutVars>
      </dgm:prSet>
      <dgm:spPr/>
      <dgm:t>
        <a:bodyPr/>
        <a:lstStyle/>
        <a:p>
          <a:endParaRPr lang="zh-CN" altLang="en-US"/>
        </a:p>
      </dgm:t>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3">
        <dgm:presLayoutVars>
          <dgm:chMax val="0"/>
          <dgm:chPref val="0"/>
          <dgm:bulletEnabled val="1"/>
        </dgm:presLayoutVars>
      </dgm:prSet>
      <dgm:spPr/>
      <dgm:t>
        <a:bodyPr/>
        <a:lstStyle/>
        <a:p>
          <a:endParaRPr lang="zh-CN" altLang="en-US"/>
        </a:p>
      </dgm:t>
    </dgm:pt>
    <dgm:pt modelId="{C0A6D3D8-DBC2-45B6-8DEF-789A72552BB4}" type="pres">
      <dgm:prSet presAssocID="{BD5427FF-4EB1-4006-BF7F-42158E0C5129}" presName="desTx" presStyleLbl="alignAccFollowNode1" presStyleIdx="0" presStyleCnt="3">
        <dgm:presLayoutVars>
          <dgm:bulletEnabled val="1"/>
        </dgm:presLayoutVars>
      </dgm:prSet>
      <dgm:spPr/>
      <dgm:t>
        <a:bodyPr/>
        <a:lstStyle/>
        <a:p>
          <a:endParaRPr lang="zh-CN" altLang="en-US"/>
        </a:p>
      </dgm:t>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3">
        <dgm:presLayoutVars>
          <dgm:chMax val="0"/>
          <dgm:chPref val="0"/>
          <dgm:bulletEnabled val="1"/>
        </dgm:presLayoutVars>
      </dgm:prSet>
      <dgm:spPr/>
      <dgm:t>
        <a:bodyPr/>
        <a:lstStyle/>
        <a:p>
          <a:endParaRPr lang="zh-CN" altLang="en-US"/>
        </a:p>
      </dgm:t>
    </dgm:pt>
    <dgm:pt modelId="{33CF15AD-8A19-4E9A-9BED-239A79CAF737}" type="pres">
      <dgm:prSet presAssocID="{FE969E54-0D5D-4815-BDC4-3309E2F7325D}" presName="desTx" presStyleLbl="alignAccFollowNode1" presStyleIdx="1" presStyleCnt="3">
        <dgm:presLayoutVars>
          <dgm:bulletEnabled val="1"/>
        </dgm:presLayoutVars>
      </dgm:prSet>
      <dgm:spPr/>
      <dgm:t>
        <a:bodyPr/>
        <a:lstStyle/>
        <a:p>
          <a:endParaRPr lang="zh-CN" altLang="en-US"/>
        </a:p>
      </dgm:t>
    </dgm:pt>
    <dgm:pt modelId="{F4639A07-76C8-4329-80D5-712628979A9A}" type="pres">
      <dgm:prSet presAssocID="{D7D19B67-C01A-45D3-B5C7-B7E1B18A9F62}" presName="space" presStyleCnt="0"/>
      <dgm:spPr/>
    </dgm:pt>
    <dgm:pt modelId="{7F710124-E259-48A5-9895-471DE20AF50E}" type="pres">
      <dgm:prSet presAssocID="{61F0DC84-7FFF-4FDD-9B5D-40960093AE83}" presName="composite" presStyleCnt="0"/>
      <dgm:spPr/>
    </dgm:pt>
    <dgm:pt modelId="{FC453BFD-315B-4968-86FA-B7D3125F3320}" type="pres">
      <dgm:prSet presAssocID="{61F0DC84-7FFF-4FDD-9B5D-40960093AE83}" presName="parTx" presStyleLbl="alignNode1" presStyleIdx="2" presStyleCnt="3">
        <dgm:presLayoutVars>
          <dgm:chMax val="0"/>
          <dgm:chPref val="0"/>
          <dgm:bulletEnabled val="1"/>
        </dgm:presLayoutVars>
      </dgm:prSet>
      <dgm:spPr/>
      <dgm:t>
        <a:bodyPr/>
        <a:lstStyle/>
        <a:p>
          <a:endParaRPr lang="zh-CN" altLang="en-US"/>
        </a:p>
      </dgm:t>
    </dgm:pt>
    <dgm:pt modelId="{B357C82A-FE93-416B-AFBF-A74F9E99C4E4}" type="pres">
      <dgm:prSet presAssocID="{61F0DC84-7FFF-4FDD-9B5D-40960093AE83}" presName="desTx" presStyleLbl="alignAccFollowNode1" presStyleIdx="2" presStyleCnt="3">
        <dgm:presLayoutVars>
          <dgm:bulletEnabled val="1"/>
        </dgm:presLayoutVars>
      </dgm:prSet>
      <dgm:spPr/>
      <dgm:t>
        <a:bodyPr/>
        <a:lstStyle/>
        <a:p>
          <a:endParaRPr lang="zh-CN" altLang="en-US"/>
        </a:p>
      </dgm:t>
    </dgm:pt>
  </dgm:ptLst>
  <dgm:cxnLst>
    <dgm:cxn modelId="{3EEA373A-2A7E-4974-B3DD-3458FE841EE1}" srcId="{468FBB7B-694A-47BF-865D-2F44C1051453}" destId="{BD5427FF-4EB1-4006-BF7F-42158E0C5129}" srcOrd="0" destOrd="0" parTransId="{A2F6D805-3B53-408A-A2A3-20BC3BF0D242}" sibTransId="{D47F9812-1256-4E44-A6BE-BEC559BE8FF3}"/>
    <dgm:cxn modelId="{9B701A77-4721-4FAC-93C8-A41A2A4D9E89}" srcId="{BD5427FF-4EB1-4006-BF7F-42158E0C5129}" destId="{3A7B819B-DBE9-4610-B22A-5573EA6D532D}" srcOrd="0" destOrd="0" parTransId="{DC4BEA23-BF6E-42AD-9BF0-CFBDE86A80F1}" sibTransId="{0BF6ACD3-AE1A-4691-8CBE-DBE77AB8A685}"/>
    <dgm:cxn modelId="{91F1926F-4D71-4E19-A0A2-88947439F1FB}" srcId="{BD5427FF-4EB1-4006-BF7F-42158E0C5129}" destId="{70487F7E-B7CB-44C8-BE5F-088D5D8C4937}" srcOrd="1" destOrd="0" parTransId="{67965B46-23BF-486E-A5F0-FCD920D1DCDC}" sibTransId="{F6F305C0-3BC6-4C5D-97FF-181DB9D8CC78}"/>
    <dgm:cxn modelId="{5EEB205F-D71A-4570-8EB6-C6447D3638C9}" srcId="{BD5427FF-4EB1-4006-BF7F-42158E0C5129}" destId="{ECAC3B86-3204-4930-8154-356B424D88E9}" srcOrd="2" destOrd="0" parTransId="{0B77CBFB-0A0D-4177-920C-8CD078862F99}" sibTransId="{0DF94CFF-580C-4551-BAD9-CE9056FB021D}"/>
    <dgm:cxn modelId="{7E639B58-75A4-4985-9287-371AD9BB7B7D}" srcId="{468FBB7B-694A-47BF-865D-2F44C1051453}" destId="{FE969E54-0D5D-4815-BDC4-3309E2F7325D}" srcOrd="1" destOrd="0" parTransId="{B5D9FB86-EEBE-488F-B7DE-B7CF5C9166C5}" sibTransId="{D7D19B67-C01A-45D3-B5C7-B7E1B18A9F62}"/>
    <dgm:cxn modelId="{31734C5E-CAA9-4435-9171-094D7FDEF282}" srcId="{FE969E54-0D5D-4815-BDC4-3309E2F7325D}" destId="{35600F67-42C2-4D1B-B072-DC2A36FCB136}" srcOrd="0" destOrd="1" parTransId="{B4BC79E1-FDBA-43D1-A988-1BE8090EDA7A}" sibTransId="{AD46A0AA-C45A-46D2-89AF-28390F99F9D0}"/>
    <dgm:cxn modelId="{69DBB6F7-8E94-4411-922A-7ACBC69E6FA0}" srcId="{FE969E54-0D5D-4815-BDC4-3309E2F7325D}" destId="{E1E9DF65-70C4-4C3C-892F-1F59EF953343}" srcOrd="1" destOrd="1" parTransId="{8DFC99A4-3E0A-4F05-BE3B-304500B352A6}" sibTransId="{24ADDFD1-E579-4912-8DE4-7892D7E55F7D}"/>
    <dgm:cxn modelId="{4BADA580-AD4D-4215-9C20-45C1A88C3850}" srcId="{468FBB7B-694A-47BF-865D-2F44C1051453}" destId="{61F0DC84-7FFF-4FDD-9B5D-40960093AE83}" srcOrd="2" destOrd="0" parTransId="{2CB3CEFC-83E6-4DB9-B636-5287ACC11553}" sibTransId="{1FAE29ED-22A2-40FA-904A-0706E8542FE7}"/>
    <dgm:cxn modelId="{0652FB49-0488-4CC1-9503-9E5A898A8D5B}" srcId="{61F0DC84-7FFF-4FDD-9B5D-40960093AE83}" destId="{2C0D9F89-7CE9-4195-96AC-FB27D6AA2EF6}" srcOrd="0" destOrd="2" parTransId="{24D9371C-2787-474E-A690-5A09190A9707}" sibTransId="{39E6AF7E-E529-4319-B552-AB363EF4CE26}"/>
    <dgm:cxn modelId="{5B6AC8F4-5C50-4468-9094-269FCC33D8F6}" srcId="{61F0DC84-7FFF-4FDD-9B5D-40960093AE83}" destId="{03CFFBAE-055A-4507-B0B7-811A52253A0F}" srcOrd="1" destOrd="2" parTransId="{E85AB37F-7DDE-477C-A38F-AA621B1C5BEE}" sibTransId="{F713032F-0F15-46CE-A037-46B7897033B8}"/>
    <dgm:cxn modelId="{ECE19AE8-3F84-4B76-9459-E89FEB2C3974}" srcId="{61F0DC84-7FFF-4FDD-9B5D-40960093AE83}" destId="{4A6E019F-5C74-4313-9D63-0D5C5E31DBA3}" srcOrd="2" destOrd="2" parTransId="{E274B765-0251-4766-BA56-46F29D555BFF}" sibTransId="{20D50CB2-DFAA-488E-865B-76DC4508DAD2}"/>
    <dgm:cxn modelId="{987235C9-9B90-455B-A03D-5A4BFEC5385D}" type="presOf" srcId="{468FBB7B-694A-47BF-865D-2F44C1051453}" destId="{D5FB6A06-3991-4223-AD64-C4F7F6F4DF69}" srcOrd="0" destOrd="0" presId="urn:microsoft.com/office/officeart/2005/8/layout/hList1"/>
    <dgm:cxn modelId="{A9E32936-5FB0-4AE3-AAF8-616E2556BCC0}" type="presParOf" srcId="{D5FB6A06-3991-4223-AD64-C4F7F6F4DF69}" destId="{5EB24CCF-928A-4018-A934-89F31F564A83}" srcOrd="0" destOrd="0" presId="urn:microsoft.com/office/officeart/2005/8/layout/hList1"/>
    <dgm:cxn modelId="{30EAA88C-F7FC-4288-9B5D-48F5BE550064}" type="presParOf" srcId="{5EB24CCF-928A-4018-A934-89F31F564A83}" destId="{5D9704F8-5A95-419F-B794-1E2F82666BDB}" srcOrd="0" destOrd="0" presId="urn:microsoft.com/office/officeart/2005/8/layout/hList1"/>
    <dgm:cxn modelId="{F084CBA8-71C4-439E-BAB7-E5863C68EB65}" type="presOf" srcId="{BD5427FF-4EB1-4006-BF7F-42158E0C5129}" destId="{5D9704F8-5A95-419F-B794-1E2F82666BDB}" srcOrd="0" destOrd="0" presId="urn:microsoft.com/office/officeart/2005/8/layout/hList1"/>
    <dgm:cxn modelId="{45782256-0977-437F-803B-F0BD35BF325F}" type="presParOf" srcId="{5EB24CCF-928A-4018-A934-89F31F564A83}" destId="{C0A6D3D8-DBC2-45B6-8DEF-789A72552BB4}" srcOrd="1" destOrd="0" presId="urn:microsoft.com/office/officeart/2005/8/layout/hList1"/>
    <dgm:cxn modelId="{9C3996A5-9771-47B0-A46F-9D3B1EA06CF2}" type="presOf" srcId="{3A7B819B-DBE9-4610-B22A-5573EA6D532D}" destId="{C0A6D3D8-DBC2-45B6-8DEF-789A72552BB4}" srcOrd="0" destOrd="0" presId="urn:microsoft.com/office/officeart/2005/8/layout/hList1"/>
    <dgm:cxn modelId="{1EFD8D75-2795-4AD6-9351-00BC333B890C}" type="presOf" srcId="{70487F7E-B7CB-44C8-BE5F-088D5D8C4937}" destId="{C0A6D3D8-DBC2-45B6-8DEF-789A72552BB4}" srcOrd="0" destOrd="1" presId="urn:microsoft.com/office/officeart/2005/8/layout/hList1"/>
    <dgm:cxn modelId="{18FDE5E9-53FC-4678-ADAB-5AFF13936FC3}" type="presOf" srcId="{ECAC3B86-3204-4930-8154-356B424D88E9}" destId="{C0A6D3D8-DBC2-45B6-8DEF-789A72552BB4}" srcOrd="0" destOrd="2" presId="urn:microsoft.com/office/officeart/2005/8/layout/hList1"/>
    <dgm:cxn modelId="{FA682AB8-BD02-4AD4-915C-166C22F5B75E}" type="presParOf" srcId="{D5FB6A06-3991-4223-AD64-C4F7F6F4DF69}" destId="{C4F6D2AE-A2A5-43DC-B705-8E8ECE0E1613}" srcOrd="1" destOrd="0" presId="urn:microsoft.com/office/officeart/2005/8/layout/hList1"/>
    <dgm:cxn modelId="{BD6099B9-FAF9-4E48-AE99-9B909DFB4437}" type="presParOf" srcId="{D5FB6A06-3991-4223-AD64-C4F7F6F4DF69}" destId="{C1832C44-4F6B-4ABA-88DC-7D5A80779E4B}" srcOrd="2" destOrd="0" presId="urn:microsoft.com/office/officeart/2005/8/layout/hList1"/>
    <dgm:cxn modelId="{87F93A80-6082-4B29-AED6-997A7A091C92}" type="presParOf" srcId="{C1832C44-4F6B-4ABA-88DC-7D5A80779E4B}" destId="{3E0BA246-3456-471B-AD87-1436FD251DD8}" srcOrd="0" destOrd="2" presId="urn:microsoft.com/office/officeart/2005/8/layout/hList1"/>
    <dgm:cxn modelId="{D491469A-267B-483F-B570-36D445E60D39}" type="presOf" srcId="{FE969E54-0D5D-4815-BDC4-3309E2F7325D}" destId="{3E0BA246-3456-471B-AD87-1436FD251DD8}" srcOrd="0" destOrd="0" presId="urn:microsoft.com/office/officeart/2005/8/layout/hList1"/>
    <dgm:cxn modelId="{6898E2D9-D970-480F-B45A-379B8C8AC10A}" type="presParOf" srcId="{C1832C44-4F6B-4ABA-88DC-7D5A80779E4B}" destId="{33CF15AD-8A19-4E9A-9BED-239A79CAF737}" srcOrd="1" destOrd="2" presId="urn:microsoft.com/office/officeart/2005/8/layout/hList1"/>
    <dgm:cxn modelId="{20647431-F6AC-4A60-AE7A-15F194A14860}" type="presOf" srcId="{35600F67-42C2-4D1B-B072-DC2A36FCB136}" destId="{33CF15AD-8A19-4E9A-9BED-239A79CAF737}" srcOrd="0" destOrd="0" presId="urn:microsoft.com/office/officeart/2005/8/layout/hList1"/>
    <dgm:cxn modelId="{1A7E5D77-2525-4068-93D6-5B5C3F59D2B9}" type="presOf" srcId="{E1E9DF65-70C4-4C3C-892F-1F59EF953343}" destId="{33CF15AD-8A19-4E9A-9BED-239A79CAF737}" srcOrd="0" destOrd="1" presId="urn:microsoft.com/office/officeart/2005/8/layout/hList1"/>
    <dgm:cxn modelId="{DF3C4A64-4AFD-4342-A94E-DCA15F9F345B}" type="presParOf" srcId="{D5FB6A06-3991-4223-AD64-C4F7F6F4DF69}" destId="{F4639A07-76C8-4329-80D5-712628979A9A}" srcOrd="3" destOrd="0" presId="urn:microsoft.com/office/officeart/2005/8/layout/hList1"/>
    <dgm:cxn modelId="{007C0AF0-8D6C-4BE5-A433-866B7396D8AB}" type="presParOf" srcId="{D5FB6A06-3991-4223-AD64-C4F7F6F4DF69}" destId="{7F710124-E259-48A5-9895-471DE20AF50E}" srcOrd="4" destOrd="0" presId="urn:microsoft.com/office/officeart/2005/8/layout/hList1"/>
    <dgm:cxn modelId="{47F9F790-2A8E-4734-8350-868BEE48445B}" type="presParOf" srcId="{7F710124-E259-48A5-9895-471DE20AF50E}" destId="{FC453BFD-315B-4968-86FA-B7D3125F3320}" srcOrd="0" destOrd="4" presId="urn:microsoft.com/office/officeart/2005/8/layout/hList1"/>
    <dgm:cxn modelId="{979E91F5-4716-46EB-914E-57BD9A0234AD}" type="presOf" srcId="{61F0DC84-7FFF-4FDD-9B5D-40960093AE83}" destId="{FC453BFD-315B-4968-86FA-B7D3125F3320}" srcOrd="0" destOrd="0" presId="urn:microsoft.com/office/officeart/2005/8/layout/hList1"/>
    <dgm:cxn modelId="{01CD1503-F7C1-4297-B9BC-01F74B8CC2C5}" type="presParOf" srcId="{7F710124-E259-48A5-9895-471DE20AF50E}" destId="{B357C82A-FE93-416B-AFBF-A74F9E99C4E4}" srcOrd="1" destOrd="4" presId="urn:microsoft.com/office/officeart/2005/8/layout/hList1"/>
    <dgm:cxn modelId="{C7BAB8D7-6BFE-42CB-AD9A-E88A95831764}" type="presOf" srcId="{2C0D9F89-7CE9-4195-96AC-FB27D6AA2EF6}" destId="{B357C82A-FE93-416B-AFBF-A74F9E99C4E4}" srcOrd="0" destOrd="0" presId="urn:microsoft.com/office/officeart/2005/8/layout/hList1"/>
    <dgm:cxn modelId="{39884AD0-58B6-4A29-B7E9-E65D9FAB7637}" type="presOf" srcId="{03CFFBAE-055A-4507-B0B7-811A52253A0F}" destId="{B357C82A-FE93-416B-AFBF-A74F9E99C4E4}" srcOrd="0" destOrd="1" presId="urn:microsoft.com/office/officeart/2005/8/layout/hList1"/>
    <dgm:cxn modelId="{CB00E667-7B02-4CC5-9337-461E4383455B}" type="presOf" srcId="{4A6E019F-5C74-4313-9D63-0D5C5E31DBA3}" destId="{B357C82A-FE93-416B-AFBF-A74F9E99C4E4}" srcOrd="0" destOrd="2"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1C9F88-E16F-443E-9C69-B8896123394C}" type="doc">
      <dgm:prSet loTypeId="urn:microsoft.com/office/officeart/2005/8/layout/pyramid1#1" loCatId="pyramid" qsTypeId="urn:microsoft.com/office/officeart/2005/8/quickstyle/simple5#2" qsCatId="simple" csTypeId="urn:microsoft.com/office/officeart/2005/8/colors/accent2_3#1" csCatId="accent2" phldr="1"/>
      <dgm:spPr/>
    </dgm:pt>
    <dgm:pt modelId="{65DE070B-3408-44F5-AE22-9D02225F4512}">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主板</a:t>
          </a:r>
        </a:p>
      </dgm:t>
    </dgm:pt>
    <dgm:pt modelId="{1809F957-6F0F-4C2F-B53A-70DFAB7A09D7}" cxnId="{B2495761-8E74-4C1C-8129-42BA6E7752FD}"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2229B6AE-580A-4EAA-84A8-1E5A87191DDB}" cxnId="{B2495761-8E74-4C1C-8129-42BA6E7752FD}"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F8439F5B-97F9-40CF-BAEE-DAF5E730345E}">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中小板</a:t>
          </a:r>
        </a:p>
      </dgm:t>
    </dgm:pt>
    <dgm:pt modelId="{467FBAF1-A3F7-416E-8F51-459825E530B0}" cxnId="{AAEAE9B5-F0DE-4AF7-97EC-A15509A06F7E}"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F80FB89E-DA5D-4892-B5EE-2D694E186DC2}" cxnId="{AAEAE9B5-F0DE-4AF7-97EC-A15509A06F7E}"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A9AB0B44-2659-478C-9107-0EF4CE50D559}">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创业板</a:t>
          </a:r>
          <a:endParaRPr lang="en-US" altLang="zh-CN" sz="1200" b="1" dirty="0">
            <a:latin typeface="微软雅黑" panose="020B0503020204020204" pitchFamily="34" charset="-122"/>
            <a:ea typeface="微软雅黑" panose="020B0503020204020204" pitchFamily="34" charset="-122"/>
          </a:endParaRPr>
        </a:p>
      </dgm:t>
    </dgm:pt>
    <dgm:pt modelId="{3489CF01-B10B-4A23-921F-2E05C2E91A26}" cxnId="{D9A7D77B-161F-4FF1-A066-DAC5636E35AD}"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C7E00C90-574A-49EE-A940-B67EE361FCED}" cxnId="{D9A7D77B-161F-4FF1-A066-DAC5636E35AD}"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7D9943DA-9055-4433-962E-61BEAF25D659}">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产权交易所</a:t>
          </a:r>
        </a:p>
      </dgm:t>
    </dgm:pt>
    <dgm:pt modelId="{41CB1EB3-10FD-40D4-A30A-F24E3DAB284F}" cxnId="{FD2747BA-F5E6-4256-8059-5B1DD57F3BBD}"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87DEB380-9322-44D5-BC8A-41C222A803CF}" cxnId="{FD2747BA-F5E6-4256-8059-5B1DD57F3BBD}"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EF47B3FB-AF9E-41FB-B92C-10E892F40ED8}">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新三板</a:t>
          </a:r>
        </a:p>
      </dgm:t>
    </dgm:pt>
    <dgm:pt modelId="{06D6B00B-0181-461D-B705-0CE5C4831021}" cxnId="{A9AED413-A1AF-43F0-BEA1-0B44FA650233}"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5667037D-C491-434B-9E8E-AE6BBB0D68BC}" cxnId="{A9AED413-A1AF-43F0-BEA1-0B44FA650233}"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FF4BD027-8687-4CC5-A1C0-1824E44A3455}">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券商柜台交易（</a:t>
          </a:r>
          <a:r>
            <a:rPr lang="en-US" altLang="zh-CN" sz="1200" b="1" dirty="0">
              <a:latin typeface="微软雅黑" panose="020B0503020204020204" pitchFamily="34" charset="-122"/>
              <a:ea typeface="微软雅黑" panose="020B0503020204020204" pitchFamily="34" charset="-122"/>
            </a:rPr>
            <a:t>OTC</a:t>
          </a:r>
          <a:r>
            <a:rPr lang="zh-CN" altLang="en-US" sz="1200" b="1" dirty="0">
              <a:latin typeface="微软雅黑" panose="020B0503020204020204" pitchFamily="34" charset="-122"/>
              <a:ea typeface="微软雅黑" panose="020B0503020204020204" pitchFamily="34" charset="-122"/>
            </a:rPr>
            <a:t>）</a:t>
          </a:r>
        </a:p>
      </dgm:t>
    </dgm:pt>
    <dgm:pt modelId="{C0F906BE-F2E1-4970-952A-281556916415}" cxnId="{0D5DA766-9035-456F-B75D-489E8DDF0089}"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743A7FA0-9D55-4BD9-A899-F3822A37CCD0}" cxnId="{0D5DA766-9035-456F-B75D-489E8DDF0089}"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5A0BF243-80C3-493B-8990-2056661F4859}">
      <dgm:prSet phldrT="[文本]" custT="1"/>
      <dgm:spPr/>
      <dgm:t>
        <a:bodyPr anchor="b"/>
        <a:lstStyle/>
        <a:p>
          <a:r>
            <a:rPr lang="zh-CN" altLang="en-US" sz="1200" b="1" dirty="0">
              <a:latin typeface="微软雅黑" panose="020B0503020204020204" pitchFamily="34" charset="-122"/>
              <a:ea typeface="微软雅黑" panose="020B0503020204020204" pitchFamily="34" charset="-122"/>
            </a:rPr>
            <a:t>科创板</a:t>
          </a:r>
          <a:endParaRPr lang="en-US" altLang="zh-CN" sz="1200" b="1" dirty="0">
            <a:latin typeface="微软雅黑" panose="020B0503020204020204" pitchFamily="34" charset="-122"/>
            <a:ea typeface="微软雅黑" panose="020B0503020204020204" pitchFamily="34" charset="-122"/>
          </a:endParaRPr>
        </a:p>
      </dgm:t>
    </dgm:pt>
    <dgm:pt modelId="{52B8C875-4CD2-4307-BBDE-897F1D89507E}" cxnId="{A41F633A-EE1A-4843-902B-DF9F1E908628}" type="par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71269420-BA18-4F68-B4FE-3BA1BCA13E77}" cxnId="{A41F633A-EE1A-4843-902B-DF9F1E908628}" type="sibTrans">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1A4C2A77-DFD9-47AC-AE02-8C1543FE5542}" type="pres">
      <dgm:prSet presAssocID="{481C9F88-E16F-443E-9C69-B8896123394C}" presName="Name0" presStyleCnt="0">
        <dgm:presLayoutVars>
          <dgm:dir/>
          <dgm:animLvl val="lvl"/>
          <dgm:resizeHandles val="exact"/>
        </dgm:presLayoutVars>
      </dgm:prSet>
      <dgm:spPr/>
    </dgm:pt>
    <dgm:pt modelId="{D4EB006C-7AC0-439E-88AF-2FDC40A818E4}" type="pres">
      <dgm:prSet presAssocID="{65DE070B-3408-44F5-AE22-9D02225F4512}" presName="Name8" presStyleCnt="0"/>
      <dgm:spPr/>
    </dgm:pt>
    <dgm:pt modelId="{3A6A6280-F070-47CB-91E2-2608EC9BFE7C}" type="pres">
      <dgm:prSet presAssocID="{65DE070B-3408-44F5-AE22-9D02225F4512}" presName="level" presStyleLbl="node1" presStyleIdx="0" presStyleCnt="7">
        <dgm:presLayoutVars>
          <dgm:chMax val="1"/>
          <dgm:bulletEnabled val="1"/>
        </dgm:presLayoutVars>
      </dgm:prSet>
      <dgm:spPr/>
      <dgm:t>
        <a:bodyPr/>
        <a:lstStyle/>
        <a:p>
          <a:endParaRPr lang="zh-CN" altLang="en-US"/>
        </a:p>
      </dgm:t>
    </dgm:pt>
    <dgm:pt modelId="{66BA0AB6-158C-4965-9B05-207B18B2A291}" type="pres">
      <dgm:prSet presAssocID="{65DE070B-3408-44F5-AE22-9D02225F4512}" presName="levelTx" presStyleLbl="revTx" presStyleIdx="0" presStyleCnt="0">
        <dgm:presLayoutVars>
          <dgm:chMax val="1"/>
          <dgm:bulletEnabled val="1"/>
        </dgm:presLayoutVars>
      </dgm:prSet>
      <dgm:spPr/>
      <dgm:t>
        <a:bodyPr/>
        <a:lstStyle/>
        <a:p>
          <a:endParaRPr lang="zh-CN" altLang="en-US"/>
        </a:p>
      </dgm:t>
    </dgm:pt>
    <dgm:pt modelId="{11E74713-15B4-40ED-A2C1-7E69CD5CC42E}" type="pres">
      <dgm:prSet presAssocID="{F8439F5B-97F9-40CF-BAEE-DAF5E730345E}" presName="Name8" presStyleCnt="0"/>
      <dgm:spPr/>
    </dgm:pt>
    <dgm:pt modelId="{4B7FAD01-9F18-4066-A14A-C7DB5FE04025}" type="pres">
      <dgm:prSet presAssocID="{F8439F5B-97F9-40CF-BAEE-DAF5E730345E}" presName="level" presStyleLbl="node1" presStyleIdx="1" presStyleCnt="7">
        <dgm:presLayoutVars>
          <dgm:chMax val="1"/>
          <dgm:bulletEnabled val="1"/>
        </dgm:presLayoutVars>
      </dgm:prSet>
      <dgm:spPr/>
      <dgm:t>
        <a:bodyPr/>
        <a:lstStyle/>
        <a:p>
          <a:endParaRPr lang="zh-CN" altLang="en-US"/>
        </a:p>
      </dgm:t>
    </dgm:pt>
    <dgm:pt modelId="{6BDB7C34-A2A3-4E19-B907-33C439DA6142}" type="pres">
      <dgm:prSet presAssocID="{F8439F5B-97F9-40CF-BAEE-DAF5E730345E}" presName="levelTx" presStyleLbl="revTx" presStyleIdx="0" presStyleCnt="0">
        <dgm:presLayoutVars>
          <dgm:chMax val="1"/>
          <dgm:bulletEnabled val="1"/>
        </dgm:presLayoutVars>
      </dgm:prSet>
      <dgm:spPr/>
      <dgm:t>
        <a:bodyPr/>
        <a:lstStyle/>
        <a:p>
          <a:endParaRPr lang="zh-CN" altLang="en-US"/>
        </a:p>
      </dgm:t>
    </dgm:pt>
    <dgm:pt modelId="{E9C9C731-0777-4C87-B247-CDF49F3A9473}" type="pres">
      <dgm:prSet presAssocID="{A9AB0B44-2659-478C-9107-0EF4CE50D559}" presName="Name8" presStyleCnt="0"/>
      <dgm:spPr/>
    </dgm:pt>
    <dgm:pt modelId="{3658BADC-CF5F-490D-A724-DA7A60255CEF}" type="pres">
      <dgm:prSet presAssocID="{A9AB0B44-2659-478C-9107-0EF4CE50D559}" presName="level" presStyleLbl="node1" presStyleIdx="2" presStyleCnt="7">
        <dgm:presLayoutVars>
          <dgm:chMax val="1"/>
          <dgm:bulletEnabled val="1"/>
        </dgm:presLayoutVars>
      </dgm:prSet>
      <dgm:spPr/>
      <dgm:t>
        <a:bodyPr/>
        <a:lstStyle/>
        <a:p>
          <a:endParaRPr lang="zh-CN" altLang="en-US"/>
        </a:p>
      </dgm:t>
    </dgm:pt>
    <dgm:pt modelId="{8A990FA5-159B-48A9-9F5D-3C02A9E6C104}" type="pres">
      <dgm:prSet presAssocID="{A9AB0B44-2659-478C-9107-0EF4CE50D559}" presName="levelTx" presStyleLbl="revTx" presStyleIdx="0" presStyleCnt="0">
        <dgm:presLayoutVars>
          <dgm:chMax val="1"/>
          <dgm:bulletEnabled val="1"/>
        </dgm:presLayoutVars>
      </dgm:prSet>
      <dgm:spPr/>
      <dgm:t>
        <a:bodyPr/>
        <a:lstStyle/>
        <a:p>
          <a:endParaRPr lang="zh-CN" altLang="en-US"/>
        </a:p>
      </dgm:t>
    </dgm:pt>
    <dgm:pt modelId="{06F105F1-A735-47DA-B06F-F57A15E92B1D}" type="pres">
      <dgm:prSet presAssocID="{5A0BF243-80C3-493B-8990-2056661F4859}" presName="Name8" presStyleCnt="0"/>
      <dgm:spPr/>
    </dgm:pt>
    <dgm:pt modelId="{A0AD5CC5-7701-4BE5-AB15-FC86D4152028}" type="pres">
      <dgm:prSet presAssocID="{5A0BF243-80C3-493B-8990-2056661F4859}" presName="level" presStyleLbl="node1" presStyleIdx="3" presStyleCnt="7">
        <dgm:presLayoutVars>
          <dgm:chMax val="1"/>
          <dgm:bulletEnabled val="1"/>
        </dgm:presLayoutVars>
      </dgm:prSet>
      <dgm:spPr/>
      <dgm:t>
        <a:bodyPr/>
        <a:lstStyle/>
        <a:p>
          <a:endParaRPr lang="zh-CN" altLang="en-US"/>
        </a:p>
      </dgm:t>
    </dgm:pt>
    <dgm:pt modelId="{8544FBEE-3287-4714-9117-6F31C770471D}" type="pres">
      <dgm:prSet presAssocID="{5A0BF243-80C3-493B-8990-2056661F4859}" presName="levelTx" presStyleLbl="revTx" presStyleIdx="0" presStyleCnt="0">
        <dgm:presLayoutVars>
          <dgm:chMax val="1"/>
          <dgm:bulletEnabled val="1"/>
        </dgm:presLayoutVars>
      </dgm:prSet>
      <dgm:spPr/>
      <dgm:t>
        <a:bodyPr/>
        <a:lstStyle/>
        <a:p>
          <a:endParaRPr lang="zh-CN" altLang="en-US"/>
        </a:p>
      </dgm:t>
    </dgm:pt>
    <dgm:pt modelId="{F8834919-75A4-4575-992C-AA24FBB1B3EE}" type="pres">
      <dgm:prSet presAssocID="{EF47B3FB-AF9E-41FB-B92C-10E892F40ED8}" presName="Name8" presStyleCnt="0"/>
      <dgm:spPr/>
    </dgm:pt>
    <dgm:pt modelId="{568A9A4E-F0D1-40DC-9EF4-4DD9528AEFC7}" type="pres">
      <dgm:prSet presAssocID="{EF47B3FB-AF9E-41FB-B92C-10E892F40ED8}" presName="level" presStyleLbl="node1" presStyleIdx="4" presStyleCnt="7">
        <dgm:presLayoutVars>
          <dgm:chMax val="1"/>
          <dgm:bulletEnabled val="1"/>
        </dgm:presLayoutVars>
      </dgm:prSet>
      <dgm:spPr/>
      <dgm:t>
        <a:bodyPr/>
        <a:lstStyle/>
        <a:p>
          <a:endParaRPr lang="zh-CN" altLang="en-US"/>
        </a:p>
      </dgm:t>
    </dgm:pt>
    <dgm:pt modelId="{FA8F6F28-3A4E-4C34-901D-15BD57AC45DB}" type="pres">
      <dgm:prSet presAssocID="{EF47B3FB-AF9E-41FB-B92C-10E892F40ED8}" presName="levelTx" presStyleLbl="revTx" presStyleIdx="0" presStyleCnt="0">
        <dgm:presLayoutVars>
          <dgm:chMax val="1"/>
          <dgm:bulletEnabled val="1"/>
        </dgm:presLayoutVars>
      </dgm:prSet>
      <dgm:spPr/>
      <dgm:t>
        <a:bodyPr/>
        <a:lstStyle/>
        <a:p>
          <a:endParaRPr lang="zh-CN" altLang="en-US"/>
        </a:p>
      </dgm:t>
    </dgm:pt>
    <dgm:pt modelId="{F81035BE-26A8-4B24-8DB1-8113A0FDA73F}" type="pres">
      <dgm:prSet presAssocID="{FF4BD027-8687-4CC5-A1C0-1824E44A3455}" presName="Name8" presStyleCnt="0"/>
      <dgm:spPr/>
    </dgm:pt>
    <dgm:pt modelId="{65AFED64-2BEB-4AEB-B342-31F82A493A93}" type="pres">
      <dgm:prSet presAssocID="{FF4BD027-8687-4CC5-A1C0-1824E44A3455}" presName="level" presStyleLbl="node1" presStyleIdx="5" presStyleCnt="7">
        <dgm:presLayoutVars>
          <dgm:chMax val="1"/>
          <dgm:bulletEnabled val="1"/>
        </dgm:presLayoutVars>
      </dgm:prSet>
      <dgm:spPr/>
      <dgm:t>
        <a:bodyPr/>
        <a:lstStyle/>
        <a:p>
          <a:endParaRPr lang="zh-CN" altLang="en-US"/>
        </a:p>
      </dgm:t>
    </dgm:pt>
    <dgm:pt modelId="{DA42A915-F3D6-4BA0-9805-5D597680962E}" type="pres">
      <dgm:prSet presAssocID="{FF4BD027-8687-4CC5-A1C0-1824E44A3455}" presName="levelTx" presStyleLbl="revTx" presStyleIdx="0" presStyleCnt="0">
        <dgm:presLayoutVars>
          <dgm:chMax val="1"/>
          <dgm:bulletEnabled val="1"/>
        </dgm:presLayoutVars>
      </dgm:prSet>
      <dgm:spPr/>
      <dgm:t>
        <a:bodyPr/>
        <a:lstStyle/>
        <a:p>
          <a:endParaRPr lang="zh-CN" altLang="en-US"/>
        </a:p>
      </dgm:t>
    </dgm:pt>
    <dgm:pt modelId="{BBDCC801-41D2-4C3D-9FB8-4963FC0614AA}" type="pres">
      <dgm:prSet presAssocID="{7D9943DA-9055-4433-962E-61BEAF25D659}" presName="Name8" presStyleCnt="0"/>
      <dgm:spPr/>
    </dgm:pt>
    <dgm:pt modelId="{D0C81BFA-D067-4140-8221-B82FD46BBE85}" type="pres">
      <dgm:prSet presAssocID="{7D9943DA-9055-4433-962E-61BEAF25D659}" presName="level" presStyleLbl="node1" presStyleIdx="6" presStyleCnt="7">
        <dgm:presLayoutVars>
          <dgm:chMax val="1"/>
          <dgm:bulletEnabled val="1"/>
        </dgm:presLayoutVars>
      </dgm:prSet>
      <dgm:spPr/>
      <dgm:t>
        <a:bodyPr/>
        <a:lstStyle/>
        <a:p>
          <a:endParaRPr lang="zh-CN" altLang="en-US"/>
        </a:p>
      </dgm:t>
    </dgm:pt>
    <dgm:pt modelId="{6B33C195-781F-434C-B534-4DF787AB0670}" type="pres">
      <dgm:prSet presAssocID="{7D9943DA-9055-4433-962E-61BEAF25D659}" presName="levelTx" presStyleLbl="revTx" presStyleIdx="0" presStyleCnt="0">
        <dgm:presLayoutVars>
          <dgm:chMax val="1"/>
          <dgm:bulletEnabled val="1"/>
        </dgm:presLayoutVars>
      </dgm:prSet>
      <dgm:spPr/>
      <dgm:t>
        <a:bodyPr/>
        <a:lstStyle/>
        <a:p>
          <a:endParaRPr lang="zh-CN" altLang="en-US"/>
        </a:p>
      </dgm:t>
    </dgm:pt>
  </dgm:ptLst>
  <dgm:cxnLst>
    <dgm:cxn modelId="{45081D14-C0F7-4190-A6E1-51FB0D133FDF}" type="presOf" srcId="{5A0BF243-80C3-493B-8990-2056661F4859}" destId="{8544FBEE-3287-4714-9117-6F31C770471D}" srcOrd="1" destOrd="0" presId="urn:microsoft.com/office/officeart/2005/8/layout/pyramid1#1"/>
    <dgm:cxn modelId="{D9A7D77B-161F-4FF1-A066-DAC5636E35AD}" srcId="{481C9F88-E16F-443E-9C69-B8896123394C}" destId="{A9AB0B44-2659-478C-9107-0EF4CE50D559}" srcOrd="2" destOrd="0" parTransId="{3489CF01-B10B-4A23-921F-2E05C2E91A26}" sibTransId="{C7E00C90-574A-49EE-A940-B67EE361FCED}"/>
    <dgm:cxn modelId="{A41F633A-EE1A-4843-902B-DF9F1E908628}" srcId="{481C9F88-E16F-443E-9C69-B8896123394C}" destId="{5A0BF243-80C3-493B-8990-2056661F4859}" srcOrd="3" destOrd="0" parTransId="{52B8C875-4CD2-4307-BBDE-897F1D89507E}" sibTransId="{71269420-BA18-4F68-B4FE-3BA1BCA13E77}"/>
    <dgm:cxn modelId="{E637E20F-9A25-4FAF-B75E-DBC7DEDD2665}" type="presOf" srcId="{FF4BD027-8687-4CC5-A1C0-1824E44A3455}" destId="{DA42A915-F3D6-4BA0-9805-5D597680962E}" srcOrd="1" destOrd="0" presId="urn:microsoft.com/office/officeart/2005/8/layout/pyramid1#1"/>
    <dgm:cxn modelId="{830946D6-5829-482C-BAAF-A6CA3FA59A3D}" type="presOf" srcId="{EF47B3FB-AF9E-41FB-B92C-10E892F40ED8}" destId="{FA8F6F28-3A4E-4C34-901D-15BD57AC45DB}" srcOrd="1" destOrd="0" presId="urn:microsoft.com/office/officeart/2005/8/layout/pyramid1#1"/>
    <dgm:cxn modelId="{BA38E206-74A1-4CD1-A29F-C8E0D809EF1E}" type="presOf" srcId="{F8439F5B-97F9-40CF-BAEE-DAF5E730345E}" destId="{6BDB7C34-A2A3-4E19-B907-33C439DA6142}" srcOrd="1" destOrd="0" presId="urn:microsoft.com/office/officeart/2005/8/layout/pyramid1#1"/>
    <dgm:cxn modelId="{8F2CEBF5-9077-4A9F-BC68-A9D13373103A}" type="presOf" srcId="{7D9943DA-9055-4433-962E-61BEAF25D659}" destId="{6B33C195-781F-434C-B534-4DF787AB0670}" srcOrd="1" destOrd="0" presId="urn:microsoft.com/office/officeart/2005/8/layout/pyramid1#1"/>
    <dgm:cxn modelId="{A9AED413-A1AF-43F0-BEA1-0B44FA650233}" srcId="{481C9F88-E16F-443E-9C69-B8896123394C}" destId="{EF47B3FB-AF9E-41FB-B92C-10E892F40ED8}" srcOrd="4" destOrd="0" parTransId="{06D6B00B-0181-461D-B705-0CE5C4831021}" sibTransId="{5667037D-C491-434B-9E8E-AE6BBB0D68BC}"/>
    <dgm:cxn modelId="{CEDEA6FC-2C9F-4326-9FFE-AD5821D4D9EB}" type="presOf" srcId="{7D9943DA-9055-4433-962E-61BEAF25D659}" destId="{D0C81BFA-D067-4140-8221-B82FD46BBE85}" srcOrd="0" destOrd="0" presId="urn:microsoft.com/office/officeart/2005/8/layout/pyramid1#1"/>
    <dgm:cxn modelId="{A1716A7C-6A91-4681-A985-F72588675E60}" type="presOf" srcId="{5A0BF243-80C3-493B-8990-2056661F4859}" destId="{A0AD5CC5-7701-4BE5-AB15-FC86D4152028}" srcOrd="0" destOrd="0" presId="urn:microsoft.com/office/officeart/2005/8/layout/pyramid1#1"/>
    <dgm:cxn modelId="{1E9712FD-7B95-402D-B172-B3BE4476AD5B}" type="presOf" srcId="{481C9F88-E16F-443E-9C69-B8896123394C}" destId="{1A4C2A77-DFD9-47AC-AE02-8C1543FE5542}" srcOrd="0" destOrd="0" presId="urn:microsoft.com/office/officeart/2005/8/layout/pyramid1#1"/>
    <dgm:cxn modelId="{8C9FA7C3-5812-4366-82CD-234A4EA118D8}" type="presOf" srcId="{65DE070B-3408-44F5-AE22-9D02225F4512}" destId="{3A6A6280-F070-47CB-91E2-2608EC9BFE7C}" srcOrd="0" destOrd="0" presId="urn:microsoft.com/office/officeart/2005/8/layout/pyramid1#1"/>
    <dgm:cxn modelId="{AAEAE9B5-F0DE-4AF7-97EC-A15509A06F7E}" srcId="{481C9F88-E16F-443E-9C69-B8896123394C}" destId="{F8439F5B-97F9-40CF-BAEE-DAF5E730345E}" srcOrd="1" destOrd="0" parTransId="{467FBAF1-A3F7-416E-8F51-459825E530B0}" sibTransId="{F80FB89E-DA5D-4892-B5EE-2D694E186DC2}"/>
    <dgm:cxn modelId="{D49A7687-AE5B-4959-9494-BE98EFFAAB20}" type="presOf" srcId="{65DE070B-3408-44F5-AE22-9D02225F4512}" destId="{66BA0AB6-158C-4965-9B05-207B18B2A291}" srcOrd="1" destOrd="0" presId="urn:microsoft.com/office/officeart/2005/8/layout/pyramid1#1"/>
    <dgm:cxn modelId="{04FF8347-53CB-4E03-8CF2-C4CE12978153}" type="presOf" srcId="{A9AB0B44-2659-478C-9107-0EF4CE50D559}" destId="{3658BADC-CF5F-490D-A724-DA7A60255CEF}" srcOrd="0" destOrd="0" presId="urn:microsoft.com/office/officeart/2005/8/layout/pyramid1#1"/>
    <dgm:cxn modelId="{FD2747BA-F5E6-4256-8059-5B1DD57F3BBD}" srcId="{481C9F88-E16F-443E-9C69-B8896123394C}" destId="{7D9943DA-9055-4433-962E-61BEAF25D659}" srcOrd="6" destOrd="0" parTransId="{41CB1EB3-10FD-40D4-A30A-F24E3DAB284F}" sibTransId="{87DEB380-9322-44D5-BC8A-41C222A803CF}"/>
    <dgm:cxn modelId="{E34BFC73-A394-4822-9365-C2EC19C31DA5}" type="presOf" srcId="{A9AB0B44-2659-478C-9107-0EF4CE50D559}" destId="{8A990FA5-159B-48A9-9F5D-3C02A9E6C104}" srcOrd="1" destOrd="0" presId="urn:microsoft.com/office/officeart/2005/8/layout/pyramid1#1"/>
    <dgm:cxn modelId="{6BFFB25E-A228-4499-B9BF-38D3482386FD}" type="presOf" srcId="{EF47B3FB-AF9E-41FB-B92C-10E892F40ED8}" destId="{568A9A4E-F0D1-40DC-9EF4-4DD9528AEFC7}" srcOrd="0" destOrd="0" presId="urn:microsoft.com/office/officeart/2005/8/layout/pyramid1#1"/>
    <dgm:cxn modelId="{0D5DA766-9035-456F-B75D-489E8DDF0089}" srcId="{481C9F88-E16F-443E-9C69-B8896123394C}" destId="{FF4BD027-8687-4CC5-A1C0-1824E44A3455}" srcOrd="5" destOrd="0" parTransId="{C0F906BE-F2E1-4970-952A-281556916415}" sibTransId="{743A7FA0-9D55-4BD9-A899-F3822A37CCD0}"/>
    <dgm:cxn modelId="{B2495761-8E74-4C1C-8129-42BA6E7752FD}" srcId="{481C9F88-E16F-443E-9C69-B8896123394C}" destId="{65DE070B-3408-44F5-AE22-9D02225F4512}" srcOrd="0" destOrd="0" parTransId="{1809F957-6F0F-4C2F-B53A-70DFAB7A09D7}" sibTransId="{2229B6AE-580A-4EAA-84A8-1E5A87191DDB}"/>
    <dgm:cxn modelId="{F6875ABA-6D22-4B8C-9950-D9645A8CA861}" type="presOf" srcId="{F8439F5B-97F9-40CF-BAEE-DAF5E730345E}" destId="{4B7FAD01-9F18-4066-A14A-C7DB5FE04025}" srcOrd="0" destOrd="0" presId="urn:microsoft.com/office/officeart/2005/8/layout/pyramid1#1"/>
    <dgm:cxn modelId="{0DD49442-73BB-43DC-9E0C-CEE6A93D5404}" type="presOf" srcId="{FF4BD027-8687-4CC5-A1C0-1824E44A3455}" destId="{65AFED64-2BEB-4AEB-B342-31F82A493A93}" srcOrd="0" destOrd="0" presId="urn:microsoft.com/office/officeart/2005/8/layout/pyramid1#1"/>
    <dgm:cxn modelId="{477E90B1-B177-44D9-8756-33207752FD71}" type="presParOf" srcId="{1A4C2A77-DFD9-47AC-AE02-8C1543FE5542}" destId="{D4EB006C-7AC0-439E-88AF-2FDC40A818E4}" srcOrd="0" destOrd="0" presId="urn:microsoft.com/office/officeart/2005/8/layout/pyramid1#1"/>
    <dgm:cxn modelId="{694EEF1C-FAAA-4807-AEE6-59E82465D8BF}" type="presParOf" srcId="{D4EB006C-7AC0-439E-88AF-2FDC40A818E4}" destId="{3A6A6280-F070-47CB-91E2-2608EC9BFE7C}" srcOrd="0" destOrd="0" presId="urn:microsoft.com/office/officeart/2005/8/layout/pyramid1#1"/>
    <dgm:cxn modelId="{DF359AFF-3D38-4882-9553-137293D3E2FA}" type="presParOf" srcId="{D4EB006C-7AC0-439E-88AF-2FDC40A818E4}" destId="{66BA0AB6-158C-4965-9B05-207B18B2A291}" srcOrd="1" destOrd="0" presId="urn:microsoft.com/office/officeart/2005/8/layout/pyramid1#1"/>
    <dgm:cxn modelId="{9E092A69-EA42-4E26-8C6A-514AE9DAA537}" type="presParOf" srcId="{1A4C2A77-DFD9-47AC-AE02-8C1543FE5542}" destId="{11E74713-15B4-40ED-A2C1-7E69CD5CC42E}" srcOrd="1" destOrd="0" presId="urn:microsoft.com/office/officeart/2005/8/layout/pyramid1#1"/>
    <dgm:cxn modelId="{76421A84-4007-486F-8FDE-94D4559D3D80}" type="presParOf" srcId="{11E74713-15B4-40ED-A2C1-7E69CD5CC42E}" destId="{4B7FAD01-9F18-4066-A14A-C7DB5FE04025}" srcOrd="0" destOrd="0" presId="urn:microsoft.com/office/officeart/2005/8/layout/pyramid1#1"/>
    <dgm:cxn modelId="{856FB6EC-B002-4911-9906-7C8D85D91839}" type="presParOf" srcId="{11E74713-15B4-40ED-A2C1-7E69CD5CC42E}" destId="{6BDB7C34-A2A3-4E19-B907-33C439DA6142}" srcOrd="1" destOrd="0" presId="urn:microsoft.com/office/officeart/2005/8/layout/pyramid1#1"/>
    <dgm:cxn modelId="{851DD23B-DFE2-4420-B02F-7AF36FBEFACA}" type="presParOf" srcId="{1A4C2A77-DFD9-47AC-AE02-8C1543FE5542}" destId="{E9C9C731-0777-4C87-B247-CDF49F3A9473}" srcOrd="2" destOrd="0" presId="urn:microsoft.com/office/officeart/2005/8/layout/pyramid1#1"/>
    <dgm:cxn modelId="{D1221A38-F861-4AA5-A179-B30A0D48320F}" type="presParOf" srcId="{E9C9C731-0777-4C87-B247-CDF49F3A9473}" destId="{3658BADC-CF5F-490D-A724-DA7A60255CEF}" srcOrd="0" destOrd="0" presId="urn:microsoft.com/office/officeart/2005/8/layout/pyramid1#1"/>
    <dgm:cxn modelId="{576C6D2C-CAE5-439A-888D-CF34EC43E2B2}" type="presParOf" srcId="{E9C9C731-0777-4C87-B247-CDF49F3A9473}" destId="{8A990FA5-159B-48A9-9F5D-3C02A9E6C104}" srcOrd="1" destOrd="0" presId="urn:microsoft.com/office/officeart/2005/8/layout/pyramid1#1"/>
    <dgm:cxn modelId="{CDFC62A3-59F1-487E-A25B-882D08CB6685}" type="presParOf" srcId="{1A4C2A77-DFD9-47AC-AE02-8C1543FE5542}" destId="{06F105F1-A735-47DA-B06F-F57A15E92B1D}" srcOrd="3" destOrd="0" presId="urn:microsoft.com/office/officeart/2005/8/layout/pyramid1#1"/>
    <dgm:cxn modelId="{7D878C2B-A219-453A-88A4-A63411CEAA8C}" type="presParOf" srcId="{06F105F1-A735-47DA-B06F-F57A15E92B1D}" destId="{A0AD5CC5-7701-4BE5-AB15-FC86D4152028}" srcOrd="0" destOrd="0" presId="urn:microsoft.com/office/officeart/2005/8/layout/pyramid1#1"/>
    <dgm:cxn modelId="{611F8E21-24E3-4E6F-9D53-0A26DAB0044D}" type="presParOf" srcId="{06F105F1-A735-47DA-B06F-F57A15E92B1D}" destId="{8544FBEE-3287-4714-9117-6F31C770471D}" srcOrd="1" destOrd="0" presId="urn:microsoft.com/office/officeart/2005/8/layout/pyramid1#1"/>
    <dgm:cxn modelId="{A71C2DB2-9E2D-4438-A630-804361E0C415}" type="presParOf" srcId="{1A4C2A77-DFD9-47AC-AE02-8C1543FE5542}" destId="{F8834919-75A4-4575-992C-AA24FBB1B3EE}" srcOrd="4" destOrd="0" presId="urn:microsoft.com/office/officeart/2005/8/layout/pyramid1#1"/>
    <dgm:cxn modelId="{428FD8AB-BEA4-4A0A-8249-D870909A238B}" type="presParOf" srcId="{F8834919-75A4-4575-992C-AA24FBB1B3EE}" destId="{568A9A4E-F0D1-40DC-9EF4-4DD9528AEFC7}" srcOrd="0" destOrd="0" presId="urn:microsoft.com/office/officeart/2005/8/layout/pyramid1#1"/>
    <dgm:cxn modelId="{0D4001F9-8F6F-4E7E-90A4-1DDDE5CE8D16}" type="presParOf" srcId="{F8834919-75A4-4575-992C-AA24FBB1B3EE}" destId="{FA8F6F28-3A4E-4C34-901D-15BD57AC45DB}" srcOrd="1" destOrd="0" presId="urn:microsoft.com/office/officeart/2005/8/layout/pyramid1#1"/>
    <dgm:cxn modelId="{767732E5-C0A2-4BE2-B1F0-FD6710B9FB3D}" type="presParOf" srcId="{1A4C2A77-DFD9-47AC-AE02-8C1543FE5542}" destId="{F81035BE-26A8-4B24-8DB1-8113A0FDA73F}" srcOrd="5" destOrd="0" presId="urn:microsoft.com/office/officeart/2005/8/layout/pyramid1#1"/>
    <dgm:cxn modelId="{2CE457FD-814D-4565-8D32-D0DE032BFD28}" type="presParOf" srcId="{F81035BE-26A8-4B24-8DB1-8113A0FDA73F}" destId="{65AFED64-2BEB-4AEB-B342-31F82A493A93}" srcOrd="0" destOrd="0" presId="urn:microsoft.com/office/officeart/2005/8/layout/pyramid1#1"/>
    <dgm:cxn modelId="{8FDC4618-99CD-4E00-B150-D932525A2E82}" type="presParOf" srcId="{F81035BE-26A8-4B24-8DB1-8113A0FDA73F}" destId="{DA42A915-F3D6-4BA0-9805-5D597680962E}" srcOrd="1" destOrd="0" presId="urn:microsoft.com/office/officeart/2005/8/layout/pyramid1#1"/>
    <dgm:cxn modelId="{52260F7B-1DE9-4310-9736-C4128AC228FE}" type="presParOf" srcId="{1A4C2A77-DFD9-47AC-AE02-8C1543FE5542}" destId="{BBDCC801-41D2-4C3D-9FB8-4963FC0614AA}" srcOrd="6" destOrd="0" presId="urn:microsoft.com/office/officeart/2005/8/layout/pyramid1#1"/>
    <dgm:cxn modelId="{9B3CCD35-84C6-4069-B717-E5240ADCC005}" type="presParOf" srcId="{BBDCC801-41D2-4C3D-9FB8-4963FC0614AA}" destId="{D0C81BFA-D067-4140-8221-B82FD46BBE85}" srcOrd="0" destOrd="0" presId="urn:microsoft.com/office/officeart/2005/8/layout/pyramid1#1"/>
    <dgm:cxn modelId="{9E334760-44C8-478B-AD3C-666B2E85EB68}" type="presParOf" srcId="{BBDCC801-41D2-4C3D-9FB8-4963FC0614AA}" destId="{6B33C195-781F-434C-B534-4DF787AB0670}" srcOrd="1" destOrd="0" presId="urn:microsoft.com/office/officeart/2005/8/layout/pyramid1#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31180" cy="3290570"/>
        <a:chOff x="0" y="0"/>
        <a:chExt cx="5631180" cy="3290570"/>
      </a:xfrm>
    </dsp:grpSpPr>
    <dsp:sp modelId="{62D80725-116E-422D-8356-8F2B0BC226D4}">
      <dsp:nvSpPr>
        <dsp:cNvPr id="3" name="圆角矩形 2"/>
        <dsp:cNvSpPr/>
      </dsp:nvSpPr>
      <dsp:spPr bwMode="white">
        <a:xfrm>
          <a:off x="280632" y="2032232"/>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股票流通市场</a:t>
          </a:r>
          <a:endParaRPr lang="zh-CN" altLang="en-US" dirty="0">
            <a:latin typeface="微软雅黑" panose="020B0503020204020204" pitchFamily="34" charset="-122"/>
            <a:ea typeface="微软雅黑" panose="020B0503020204020204" pitchFamily="34" charset="-122"/>
            <a:cs typeface="+mn-ea"/>
            <a:sym typeface="+mn-lt"/>
          </a:endParaRPr>
        </a:p>
      </dsp:txBody>
      <dsp:txXfrm>
        <a:off x="280632" y="2032232"/>
        <a:ext cx="974984" cy="487492"/>
      </dsp:txXfrm>
    </dsp:sp>
    <dsp:sp modelId="{9BC6FFEA-F9E3-408D-8ACD-4C4EAB1B2121}">
      <dsp:nvSpPr>
        <dsp:cNvPr id="4" name="任意多边形 3"/>
        <dsp:cNvSpPr/>
      </dsp:nvSpPr>
      <dsp:spPr bwMode="white">
        <a:xfrm>
          <a:off x="1018670" y="1877221"/>
          <a:ext cx="863886" cy="26667"/>
        </a:xfrm>
        <a:custGeom>
          <a:avLst/>
          <a:gdLst/>
          <a:ahLst/>
          <a:cxnLst/>
          <a:pathLst>
            <a:path w="1360" h="42">
              <a:moveTo>
                <a:pt x="373" y="628"/>
              </a:moveTo>
              <a:lnTo>
                <a:pt x="987" y="-58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018670" y="1877221"/>
        <a:ext cx="863886" cy="26667"/>
      </dsp:txXfrm>
    </dsp:sp>
    <dsp:sp modelId="{6E046B7F-7362-4D00-91E2-772F2F8ECE82}">
      <dsp:nvSpPr>
        <dsp:cNvPr id="5" name="圆角矩形 4"/>
        <dsp:cNvSpPr/>
      </dsp:nvSpPr>
      <dsp:spPr bwMode="white">
        <a:xfrm>
          <a:off x="1645610" y="1261385"/>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交易所市场</a:t>
          </a:r>
          <a:endParaRPr lang="zh-CN" altLang="en-US" dirty="0">
            <a:latin typeface="微软雅黑" panose="020B0503020204020204" pitchFamily="34" charset="-122"/>
            <a:ea typeface="微软雅黑" panose="020B0503020204020204" pitchFamily="34" charset="-122"/>
            <a:cs typeface="+mn-ea"/>
            <a:sym typeface="+mn-lt"/>
          </a:endParaRPr>
        </a:p>
      </dsp:txBody>
      <dsp:txXfrm>
        <a:off x="1645610" y="1261385"/>
        <a:ext cx="974984" cy="487492"/>
      </dsp:txXfrm>
    </dsp:sp>
    <dsp:sp modelId="{57C955D9-40A9-4853-98C3-45E30E8BCD97}">
      <dsp:nvSpPr>
        <dsp:cNvPr id="6" name="任意多边形 5"/>
        <dsp:cNvSpPr/>
      </dsp:nvSpPr>
      <dsp:spPr bwMode="white">
        <a:xfrm>
          <a:off x="2287715" y="1001259"/>
          <a:ext cx="1055750" cy="26667"/>
        </a:xfrm>
        <a:custGeom>
          <a:avLst/>
          <a:gdLst/>
          <a:ahLst/>
          <a:cxnLst/>
          <a:pathLst>
            <a:path w="1663" h="42">
              <a:moveTo>
                <a:pt x="524" y="793"/>
              </a:moveTo>
              <a:lnTo>
                <a:pt x="1138" y="-752"/>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287715" y="1001259"/>
        <a:ext cx="1055750" cy="26667"/>
      </dsp:txXfrm>
    </dsp:sp>
    <dsp:sp modelId="{B3505242-41AC-494F-A9A5-4D7C3EAA8192}">
      <dsp:nvSpPr>
        <dsp:cNvPr id="7" name="圆角矩形 6"/>
        <dsp:cNvSpPr/>
      </dsp:nvSpPr>
      <dsp:spPr bwMode="white">
        <a:xfrm>
          <a:off x="3010587" y="280308"/>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上交所</a:t>
          </a:r>
        </a:p>
      </dsp:txBody>
      <dsp:txXfrm>
        <a:off x="3010587" y="280308"/>
        <a:ext cx="974984" cy="487492"/>
      </dsp:txXfrm>
    </dsp:sp>
    <dsp:sp modelId="{20D056FD-B4FB-4FE6-8746-BEED20193FCA}">
      <dsp:nvSpPr>
        <dsp:cNvPr id="8" name="任意多边形 7"/>
        <dsp:cNvSpPr/>
      </dsp:nvSpPr>
      <dsp:spPr bwMode="white">
        <a:xfrm>
          <a:off x="3940807" y="370566"/>
          <a:ext cx="483586" cy="26667"/>
        </a:xfrm>
        <a:custGeom>
          <a:avLst/>
          <a:gdLst/>
          <a:ahLst/>
          <a:cxnLst/>
          <a:pathLst>
            <a:path w="762" h="42">
              <a:moveTo>
                <a:pt x="70" y="242"/>
              </a:moveTo>
              <a:lnTo>
                <a:pt x="691" y="-200"/>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940807" y="370566"/>
        <a:ext cx="483586" cy="26667"/>
      </dsp:txXfrm>
    </dsp:sp>
    <dsp:sp modelId="{B4B8767B-22F4-4E9C-AC08-0727B2BC18BE}">
      <dsp:nvSpPr>
        <dsp:cNvPr id="9" name="圆角矩形 8"/>
        <dsp:cNvSpPr/>
      </dsp:nvSpPr>
      <dsp:spPr bwMode="white">
        <a:xfrm>
          <a:off x="4379630" y="0"/>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 tIns="5715" rIns="5715" bIns="571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sz="900">
              <a:latin typeface="微软雅黑" panose="020B0503020204020204" pitchFamily="34" charset="-122"/>
              <a:ea typeface="微软雅黑" panose="020B0503020204020204" pitchFamily="34" charset="-122"/>
              <a:cs typeface="微软雅黑" panose="020B0503020204020204" pitchFamily="34" charset="-122"/>
            </a:rPr>
            <a:t>竞价撮合平台（MTP）</a:t>
          </a:r>
          <a:endParaRPr lang="en-US" sz="900">
            <a:latin typeface="微软雅黑" panose="020B0503020204020204" pitchFamily="34" charset="-122"/>
            <a:ea typeface="微软雅黑" panose="020B0503020204020204" pitchFamily="34" charset="-122"/>
            <a:cs typeface="微软雅黑" panose="020B0503020204020204" pitchFamily="34" charset="-122"/>
          </a:endParaRPr>
        </a:p>
      </dsp:txBody>
      <dsp:txXfrm>
        <a:off x="4379630" y="0"/>
        <a:ext cx="974984" cy="487492"/>
      </dsp:txXfrm>
    </dsp:sp>
    <dsp:sp modelId="{D38CE761-18FB-4A6E-8E20-18E2DEFC0A94}">
      <dsp:nvSpPr>
        <dsp:cNvPr id="10" name="任意多边形 9"/>
        <dsp:cNvSpPr/>
      </dsp:nvSpPr>
      <dsp:spPr bwMode="white">
        <a:xfrm>
          <a:off x="3940428" y="650874"/>
          <a:ext cx="480278" cy="26667"/>
        </a:xfrm>
        <a:custGeom>
          <a:avLst/>
          <a:gdLst/>
          <a:ahLst/>
          <a:cxnLst/>
          <a:pathLst>
            <a:path w="756" h="42">
              <a:moveTo>
                <a:pt x="71" y="-200"/>
              </a:moveTo>
              <a:lnTo>
                <a:pt x="685" y="242"/>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940428" y="650874"/>
        <a:ext cx="480278" cy="26667"/>
      </dsp:txXfrm>
    </dsp:sp>
    <dsp:sp modelId="{A232FBF6-165D-4621-9BE5-539D3BC68B3B}">
      <dsp:nvSpPr>
        <dsp:cNvPr id="11" name="圆角矩形 10"/>
        <dsp:cNvSpPr/>
      </dsp:nvSpPr>
      <dsp:spPr bwMode="white">
        <a:xfrm>
          <a:off x="4375564" y="560616"/>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 tIns="5715" rIns="5715" bIns="571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cs typeface="微软雅黑" panose="020B0503020204020204" pitchFamily="34" charset="-122"/>
            </a:rPr>
            <a:t>综合业务平台（ATP）</a:t>
          </a:r>
          <a:endParaRPr altLang="en-US" sz="900">
            <a:latin typeface="微软雅黑" panose="020B0503020204020204" pitchFamily="34" charset="-122"/>
            <a:ea typeface="微软雅黑" panose="020B0503020204020204" pitchFamily="34" charset="-122"/>
            <a:cs typeface="微软雅黑" panose="020B0503020204020204" pitchFamily="34" charset="-122"/>
          </a:endParaRPr>
        </a:p>
      </dsp:txBody>
      <dsp:txXfrm>
        <a:off x="4375564" y="560616"/>
        <a:ext cx="974984" cy="487492"/>
      </dsp:txXfrm>
    </dsp:sp>
    <dsp:sp modelId="{C4D29DA8-3C78-43BD-BF81-4315FDA476A4}">
      <dsp:nvSpPr>
        <dsp:cNvPr id="12" name="任意多边形 11"/>
        <dsp:cNvSpPr/>
      </dsp:nvSpPr>
      <dsp:spPr bwMode="white">
        <a:xfrm>
          <a:off x="2608384" y="1561875"/>
          <a:ext cx="414413" cy="26667"/>
        </a:xfrm>
        <a:custGeom>
          <a:avLst/>
          <a:gdLst/>
          <a:ahLst/>
          <a:cxnLst/>
          <a:pathLst>
            <a:path w="653" h="42">
              <a:moveTo>
                <a:pt x="19" y="-89"/>
              </a:moveTo>
              <a:lnTo>
                <a:pt x="633" y="131"/>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608384" y="1561875"/>
        <a:ext cx="414413" cy="26667"/>
      </dsp:txXfrm>
    </dsp:sp>
    <dsp:sp modelId="{4DD04679-4BF8-4715-8E77-14303A5E2FF5}">
      <dsp:nvSpPr>
        <dsp:cNvPr id="13" name="圆角矩形 12"/>
        <dsp:cNvSpPr/>
      </dsp:nvSpPr>
      <dsp:spPr bwMode="white">
        <a:xfrm>
          <a:off x="3010587" y="1401539"/>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深交所</a:t>
          </a:r>
        </a:p>
      </dsp:txBody>
      <dsp:txXfrm>
        <a:off x="3010587" y="1401539"/>
        <a:ext cx="974984" cy="487492"/>
      </dsp:txXfrm>
    </dsp:sp>
    <dsp:sp modelId="{F6F66CE5-2F1A-4453-AD85-CE80A4A89009}">
      <dsp:nvSpPr>
        <dsp:cNvPr id="14" name="任意多边形 13"/>
        <dsp:cNvSpPr/>
      </dsp:nvSpPr>
      <dsp:spPr bwMode="white">
        <a:xfrm>
          <a:off x="3940428" y="1491798"/>
          <a:ext cx="480278" cy="26667"/>
        </a:xfrm>
        <a:custGeom>
          <a:avLst/>
          <a:gdLst/>
          <a:ahLst/>
          <a:cxnLst/>
          <a:pathLst>
            <a:path w="756" h="42">
              <a:moveTo>
                <a:pt x="71" y="242"/>
              </a:moveTo>
              <a:lnTo>
                <a:pt x="685" y="-200"/>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940428" y="1491798"/>
        <a:ext cx="480278" cy="26667"/>
      </dsp:txXfrm>
    </dsp:sp>
    <dsp:sp modelId="{CF93642D-43A0-4F5A-85F2-B15832CFD29B}">
      <dsp:nvSpPr>
        <dsp:cNvPr id="15" name="圆角矩形 14"/>
        <dsp:cNvSpPr/>
      </dsp:nvSpPr>
      <dsp:spPr bwMode="white">
        <a:xfrm>
          <a:off x="4375564" y="1121231"/>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 tIns="5715" rIns="5715" bIns="571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rPr>
            <a:t>现货集中竞价平台</a:t>
          </a:r>
          <a:endParaRPr altLang="en-US" sz="900">
            <a:latin typeface="微软雅黑" panose="020B0503020204020204" pitchFamily="34" charset="-122"/>
            <a:ea typeface="微软雅黑" panose="020B0503020204020204" pitchFamily="34" charset="-122"/>
          </a:endParaRPr>
        </a:p>
      </dsp:txBody>
      <dsp:txXfrm>
        <a:off x="4375564" y="1121231"/>
        <a:ext cx="974984" cy="487492"/>
      </dsp:txXfrm>
    </dsp:sp>
    <dsp:sp modelId="{13511C1A-1696-47F9-8C66-348DA926439D}">
      <dsp:nvSpPr>
        <dsp:cNvPr id="16" name="任意多边形 15"/>
        <dsp:cNvSpPr/>
      </dsp:nvSpPr>
      <dsp:spPr bwMode="white">
        <a:xfrm>
          <a:off x="3940428" y="1772106"/>
          <a:ext cx="480278" cy="26667"/>
        </a:xfrm>
        <a:custGeom>
          <a:avLst/>
          <a:gdLst/>
          <a:ahLst/>
          <a:cxnLst/>
          <a:pathLst>
            <a:path w="756" h="42">
              <a:moveTo>
                <a:pt x="71" y="-200"/>
              </a:moveTo>
              <a:lnTo>
                <a:pt x="685" y="242"/>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940428" y="1772106"/>
        <a:ext cx="480278" cy="26667"/>
      </dsp:txXfrm>
    </dsp:sp>
    <dsp:sp modelId="{BED22970-C16F-4062-8035-78D141D9C91A}">
      <dsp:nvSpPr>
        <dsp:cNvPr id="17" name="圆角矩形 16"/>
        <dsp:cNvSpPr/>
      </dsp:nvSpPr>
      <dsp:spPr bwMode="white">
        <a:xfrm>
          <a:off x="4375564" y="1681847"/>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 tIns="5715" rIns="5715" bIns="571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ltLang="en-US" sz="900">
              <a:latin typeface="微软雅黑" panose="020B0503020204020204" pitchFamily="34" charset="-122"/>
              <a:ea typeface="微软雅黑" panose="020B0503020204020204" pitchFamily="34" charset="-122"/>
            </a:rPr>
            <a:t>综合金融服务平台</a:t>
          </a:r>
          <a:endParaRPr altLang="en-US" sz="900">
            <a:latin typeface="微软雅黑" panose="020B0503020204020204" pitchFamily="34" charset="-122"/>
            <a:ea typeface="微软雅黑" panose="020B0503020204020204" pitchFamily="34" charset="-122"/>
          </a:endParaRPr>
        </a:p>
      </dsp:txBody>
      <dsp:txXfrm>
        <a:off x="4375564" y="1681847"/>
        <a:ext cx="974984" cy="487492"/>
      </dsp:txXfrm>
    </dsp:sp>
    <dsp:sp modelId="{A8AF39A8-4C59-48C2-AB08-8C67694E6785}">
      <dsp:nvSpPr>
        <dsp:cNvPr id="18" name="任意多边形 17"/>
        <dsp:cNvSpPr/>
      </dsp:nvSpPr>
      <dsp:spPr bwMode="white">
        <a:xfrm>
          <a:off x="2287715" y="1982336"/>
          <a:ext cx="1055750" cy="26667"/>
        </a:xfrm>
        <a:custGeom>
          <a:avLst/>
          <a:gdLst/>
          <a:ahLst/>
          <a:cxnLst/>
          <a:pathLst>
            <a:path w="1663" h="42">
              <a:moveTo>
                <a:pt x="524" y="-752"/>
              </a:moveTo>
              <a:lnTo>
                <a:pt x="1138" y="793"/>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287715" y="1982336"/>
        <a:ext cx="1055750" cy="26667"/>
      </dsp:txXfrm>
    </dsp:sp>
    <dsp:sp modelId="{46FBE312-716B-47B9-8226-C19AE463965F}">
      <dsp:nvSpPr>
        <dsp:cNvPr id="19" name="圆角矩形 18"/>
        <dsp:cNvSpPr/>
      </dsp:nvSpPr>
      <dsp:spPr bwMode="white">
        <a:xfrm>
          <a:off x="3010587" y="2242463"/>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北交所</a:t>
          </a:r>
          <a:r>
            <a:rPr lang="en-US" altLang="zh-CN"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股转</a:t>
          </a:r>
          <a:endParaRPr lang="zh-CN" altLang="en-US" dirty="0" smtClean="0">
            <a:latin typeface="微软雅黑" panose="020B0503020204020204" pitchFamily="34" charset="-122"/>
            <a:ea typeface="微软雅黑" panose="020B0503020204020204" pitchFamily="34" charset="-122"/>
            <a:cs typeface="+mn-ea"/>
            <a:sym typeface="+mn-lt"/>
          </a:endParaRPr>
        </a:p>
      </dsp:txBody>
      <dsp:txXfrm>
        <a:off x="3010587" y="2242463"/>
        <a:ext cx="974984" cy="487492"/>
      </dsp:txXfrm>
    </dsp:sp>
    <dsp:sp modelId="{DF19BF87-49ED-441F-A92E-21A6A8529095}">
      <dsp:nvSpPr>
        <dsp:cNvPr id="20" name="任意多边形 19"/>
        <dsp:cNvSpPr/>
      </dsp:nvSpPr>
      <dsp:spPr bwMode="white">
        <a:xfrm>
          <a:off x="3985570" y="2472875"/>
          <a:ext cx="389993" cy="26667"/>
        </a:xfrm>
        <a:custGeom>
          <a:avLst/>
          <a:gdLst/>
          <a:ahLst/>
          <a:cxnLst/>
          <a:pathLst>
            <a:path w="614" h="42">
              <a:moveTo>
                <a:pt x="0" y="21"/>
              </a:moveTo>
              <a:lnTo>
                <a:pt x="614" y="21"/>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985570" y="2472875"/>
        <a:ext cx="389993" cy="26667"/>
      </dsp:txXfrm>
    </dsp:sp>
    <dsp:sp modelId="{5A57EAA6-8D18-4059-BFC8-CAD45668EEC2}">
      <dsp:nvSpPr>
        <dsp:cNvPr id="21" name="圆角矩形 20"/>
        <dsp:cNvSpPr/>
      </dsp:nvSpPr>
      <dsp:spPr bwMode="white">
        <a:xfrm>
          <a:off x="4375564" y="2242463"/>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 tIns="5715" rIns="5715" bIns="571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900">
              <a:latin typeface="微软雅黑" panose="020B0503020204020204" pitchFamily="34" charset="-122"/>
              <a:ea typeface="微软雅黑" panose="020B0503020204020204" pitchFamily="34" charset="-122"/>
            </a:rPr>
            <a:t>交易支持平台</a:t>
          </a:r>
          <a:endParaRPr lang="zh-CN" altLang="en-US" sz="900">
            <a:latin typeface="微软雅黑" panose="020B0503020204020204" pitchFamily="34" charset="-122"/>
            <a:ea typeface="微软雅黑" panose="020B0503020204020204" pitchFamily="34" charset="-122"/>
          </a:endParaRPr>
        </a:p>
      </dsp:txBody>
      <dsp:txXfrm>
        <a:off x="4375564" y="2242463"/>
        <a:ext cx="974984" cy="487492"/>
      </dsp:txXfrm>
    </dsp:sp>
    <dsp:sp modelId="{F644C316-B5ED-485B-AADC-21BE2CEB4511}">
      <dsp:nvSpPr>
        <dsp:cNvPr id="22" name="任意多边形 21"/>
        <dsp:cNvSpPr/>
      </dsp:nvSpPr>
      <dsp:spPr bwMode="white">
        <a:xfrm>
          <a:off x="1018670" y="2648067"/>
          <a:ext cx="863886" cy="26667"/>
        </a:xfrm>
        <a:custGeom>
          <a:avLst/>
          <a:gdLst/>
          <a:ahLst/>
          <a:cxnLst/>
          <a:pathLst>
            <a:path w="1360" h="42">
              <a:moveTo>
                <a:pt x="373" y="-586"/>
              </a:moveTo>
              <a:lnTo>
                <a:pt x="987" y="628"/>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018670" y="2648067"/>
        <a:ext cx="863886" cy="26667"/>
      </dsp:txXfrm>
    </dsp:sp>
    <dsp:sp modelId="{89E669D3-BA0F-48A5-9EE9-7B3F73685A0F}">
      <dsp:nvSpPr>
        <dsp:cNvPr id="23" name="圆角矩形 22"/>
        <dsp:cNvSpPr/>
      </dsp:nvSpPr>
      <dsp:spPr bwMode="white">
        <a:xfrm>
          <a:off x="1645610" y="2803078"/>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场外市场</a:t>
          </a:r>
          <a:endParaRPr lang="zh-CN" altLang="en-US" dirty="0">
            <a:latin typeface="微软雅黑" panose="020B0503020204020204" pitchFamily="34" charset="-122"/>
            <a:ea typeface="微软雅黑" panose="020B0503020204020204" pitchFamily="34" charset="-122"/>
            <a:cs typeface="+mn-ea"/>
            <a:sym typeface="+mn-lt"/>
          </a:endParaRPr>
        </a:p>
      </dsp:txBody>
      <dsp:txXfrm>
        <a:off x="1645610" y="2803078"/>
        <a:ext cx="974984" cy="487492"/>
      </dsp:txXfrm>
    </dsp:sp>
    <dsp:sp modelId="{39A93E37-23CD-45BB-942F-5E1940D7BC5D}">
      <dsp:nvSpPr>
        <dsp:cNvPr id="24" name="任意多边形 23"/>
        <dsp:cNvSpPr/>
      </dsp:nvSpPr>
      <dsp:spPr bwMode="white">
        <a:xfrm>
          <a:off x="2620593" y="3033491"/>
          <a:ext cx="389993" cy="26667"/>
        </a:xfrm>
        <a:custGeom>
          <a:avLst/>
          <a:gdLst/>
          <a:ahLst/>
          <a:cxnLst/>
          <a:pathLst>
            <a:path w="614" h="42">
              <a:moveTo>
                <a:pt x="0" y="21"/>
              </a:moveTo>
              <a:lnTo>
                <a:pt x="614" y="21"/>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620593" y="3033491"/>
        <a:ext cx="389993" cy="26667"/>
      </dsp:txXfrm>
    </dsp:sp>
    <dsp:sp modelId="{A9B6255C-34ED-456B-97F1-FA4E2820B7B3}">
      <dsp:nvSpPr>
        <dsp:cNvPr id="25" name="圆角矩形 24"/>
        <dsp:cNvSpPr/>
      </dsp:nvSpPr>
      <dsp:spPr bwMode="white">
        <a:xfrm>
          <a:off x="3010587" y="2803078"/>
          <a:ext cx="974984" cy="48749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cs typeface="+mn-ea"/>
              <a:sym typeface="+mn-lt"/>
            </a:rPr>
            <a:t>柜台交易</a:t>
          </a:r>
          <a:endParaRPr lang="zh-CN" altLang="en-US" dirty="0">
            <a:latin typeface="微软雅黑" panose="020B0503020204020204" pitchFamily="34" charset="-122"/>
            <a:ea typeface="微软雅黑" panose="020B0503020204020204" pitchFamily="34" charset="-122"/>
            <a:cs typeface="+mn-ea"/>
            <a:sym typeface="+mn-lt"/>
          </a:endParaRPr>
        </a:p>
      </dsp:txBody>
      <dsp:txXfrm>
        <a:off x="3010587" y="2803078"/>
        <a:ext cx="974984" cy="487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73570" cy="2364105"/>
        <a:chOff x="0" y="0"/>
        <a:chExt cx="6973570" cy="2364105"/>
      </a:xfrm>
    </dsp:grpSpPr>
    <dsp:sp modelId="{5D9704F8-5A95-419F-B794-1E2F82666BDB}">
      <dsp:nvSpPr>
        <dsp:cNvPr id="3" name="矩形 2"/>
        <dsp:cNvSpPr/>
      </dsp:nvSpPr>
      <dsp:spPr bwMode="white">
        <a:xfrm>
          <a:off x="0" y="345772"/>
          <a:ext cx="2126088" cy="6624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63576" tIns="93472" rIns="163576" bIns="93472"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承接业务</a:t>
          </a:r>
          <a:endParaRPr>
            <a:latin typeface="微软雅黑" panose="020B0503020204020204" pitchFamily="34" charset="-122"/>
            <a:ea typeface="微软雅黑" panose="020B0503020204020204" pitchFamily="34" charset="-122"/>
          </a:endParaRPr>
        </a:p>
      </dsp:txBody>
      <dsp:txXfrm>
        <a:off x="0" y="345772"/>
        <a:ext cx="2126088" cy="662400"/>
      </dsp:txXfrm>
    </dsp:sp>
    <dsp:sp modelId="{C0A6D3D8-DBC2-45B6-8DEF-789A72552BB4}">
      <dsp:nvSpPr>
        <dsp:cNvPr id="4" name="矩形 3"/>
        <dsp:cNvSpPr/>
      </dsp:nvSpPr>
      <dsp:spPr bwMode="white">
        <a:xfrm>
          <a:off x="0" y="1008173"/>
          <a:ext cx="2126088" cy="10101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74676" tIns="74676" rIns="99568" bIns="112014"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原两网公司股票转让</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沪深退市股票转让</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新挂牌公司股票转让</a:t>
          </a:r>
          <a:endParaRPr lang="zh-CN" altLang="en-US" sz="1400">
            <a:solidFill>
              <a:schemeClr val="dk1"/>
            </a:solidFill>
            <a:latin typeface="微软雅黑" panose="020B0503020204020204" pitchFamily="34" charset="-122"/>
            <a:ea typeface="微软雅黑" panose="020B0503020204020204" pitchFamily="34" charset="-122"/>
          </a:endParaRPr>
        </a:p>
      </dsp:txBody>
      <dsp:txXfrm>
        <a:off x="0" y="1008173"/>
        <a:ext cx="2126088" cy="1010160"/>
      </dsp:txXfrm>
    </dsp:sp>
    <dsp:sp modelId="{3E0BA246-3456-471B-AD87-1436FD251DD8}">
      <dsp:nvSpPr>
        <dsp:cNvPr id="5" name="矩形 4"/>
        <dsp:cNvSpPr/>
      </dsp:nvSpPr>
      <dsp:spPr bwMode="white">
        <a:xfrm>
          <a:off x="2423741" y="345772"/>
          <a:ext cx="2126088" cy="6624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63576" tIns="93472" rIns="163576" bIns="93472"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股票分层</a:t>
          </a:r>
          <a:endParaRPr>
            <a:latin typeface="微软雅黑" panose="020B0503020204020204" pitchFamily="34" charset="-122"/>
            <a:ea typeface="微软雅黑" panose="020B0503020204020204" pitchFamily="34" charset="-122"/>
          </a:endParaRPr>
        </a:p>
      </dsp:txBody>
      <dsp:txXfrm>
        <a:off x="2423741" y="345772"/>
        <a:ext cx="2126088" cy="662400"/>
      </dsp:txXfrm>
    </dsp:sp>
    <dsp:sp modelId="{33CF15AD-8A19-4E9A-9BED-239A79CAF737}">
      <dsp:nvSpPr>
        <dsp:cNvPr id="6" name="矩形 5"/>
        <dsp:cNvSpPr/>
      </dsp:nvSpPr>
      <dsp:spPr bwMode="white">
        <a:xfrm>
          <a:off x="2423741" y="1008173"/>
          <a:ext cx="2126088" cy="10101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74676" tIns="74676" rIns="99568" bIns="112014"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创新层</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基础层</a:t>
          </a:r>
          <a:endParaRPr lang="zh-CN" altLang="en-US" sz="1400">
            <a:solidFill>
              <a:schemeClr val="dk1"/>
            </a:solidFill>
            <a:latin typeface="微软雅黑" panose="020B0503020204020204" pitchFamily="34" charset="-122"/>
            <a:ea typeface="微软雅黑" panose="020B0503020204020204" pitchFamily="34" charset="-122"/>
          </a:endParaRPr>
        </a:p>
      </dsp:txBody>
      <dsp:txXfrm>
        <a:off x="2423741" y="1008173"/>
        <a:ext cx="2126088" cy="1010160"/>
      </dsp:txXfrm>
    </dsp:sp>
    <dsp:sp modelId="{FC453BFD-315B-4968-86FA-B7D3125F3320}">
      <dsp:nvSpPr>
        <dsp:cNvPr id="7" name="矩形 6"/>
        <dsp:cNvSpPr/>
      </dsp:nvSpPr>
      <dsp:spPr bwMode="white">
        <a:xfrm>
          <a:off x="4847482" y="345772"/>
          <a:ext cx="2126088" cy="6624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63576" tIns="93472" rIns="163576" bIns="93472"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股票转让方式</a:t>
          </a:r>
          <a:endParaRPr>
            <a:latin typeface="微软雅黑" panose="020B0503020204020204" pitchFamily="34" charset="-122"/>
            <a:ea typeface="微软雅黑" panose="020B0503020204020204" pitchFamily="34" charset="-122"/>
          </a:endParaRPr>
        </a:p>
      </dsp:txBody>
      <dsp:txXfrm>
        <a:off x="4847482" y="345772"/>
        <a:ext cx="2126088" cy="662400"/>
      </dsp:txXfrm>
    </dsp:sp>
    <dsp:sp modelId="{B357C82A-FE93-416B-AFBF-A74F9E99C4E4}">
      <dsp:nvSpPr>
        <dsp:cNvPr id="8" name="矩形 7"/>
        <dsp:cNvSpPr/>
      </dsp:nvSpPr>
      <dsp:spPr bwMode="white">
        <a:xfrm>
          <a:off x="4847482" y="1008173"/>
          <a:ext cx="2126088" cy="10101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74676" tIns="74676" rIns="99568" bIns="112014"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协议转让</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竞价转让</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做市转让</a:t>
          </a:r>
          <a:endParaRPr lang="zh-CN" altLang="en-US" sz="1400">
            <a:solidFill>
              <a:schemeClr val="dk1"/>
            </a:solidFill>
            <a:latin typeface="微软雅黑" panose="020B0503020204020204" pitchFamily="34" charset="-122"/>
            <a:ea typeface="微软雅黑" panose="020B0503020204020204" pitchFamily="34" charset="-122"/>
          </a:endParaRPr>
        </a:p>
      </dsp:txBody>
      <dsp:txXfrm>
        <a:off x="4847482" y="1008173"/>
        <a:ext cx="2126088" cy="101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07601" cy="3684580"/>
        <a:chOff x="0" y="0"/>
        <a:chExt cx="3807601" cy="3684580"/>
      </a:xfrm>
    </dsp:grpSpPr>
    <dsp:sp modelId="{3A6A6280-F070-47CB-91E2-2608EC9BFE7C}">
      <dsp:nvSpPr>
        <dsp:cNvPr id="3" name="梯形 2"/>
        <dsp:cNvSpPr/>
      </dsp:nvSpPr>
      <dsp:spPr bwMode="white">
        <a:xfrm>
          <a:off x="1631829" y="0"/>
          <a:ext cx="543943" cy="526369"/>
        </a:xfrm>
        <a:prstGeom prst="trapezoid">
          <a:avLst>
            <a:gd name="adj" fmla="val 51669"/>
          </a:avLst>
        </a:prstGeom>
      </dsp:spPr>
      <dsp:style>
        <a:lnRef idx="0">
          <a:schemeClr val="lt1"/>
        </a:lnRef>
        <a:fillRef idx="3">
          <a:schemeClr val="accent2">
            <a:shade val="80000"/>
            <a:hueOff val="0"/>
            <a:satOff val="0"/>
            <a:lumOff val="0"/>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主板</a:t>
          </a:r>
          <a:endParaRPr>
            <a:solidFill>
              <a:schemeClr val="tx1"/>
            </a:solidFill>
          </a:endParaRPr>
        </a:p>
      </dsp:txBody>
      <dsp:txXfrm>
        <a:off x="1631829" y="0"/>
        <a:ext cx="543943" cy="526369"/>
      </dsp:txXfrm>
    </dsp:sp>
    <dsp:sp modelId="{4B7FAD01-9F18-4066-A14A-C7DB5FE04025}">
      <dsp:nvSpPr>
        <dsp:cNvPr id="4" name="梯形 3"/>
        <dsp:cNvSpPr/>
      </dsp:nvSpPr>
      <dsp:spPr bwMode="white">
        <a:xfrm>
          <a:off x="1359857" y="526369"/>
          <a:ext cx="1087886" cy="526369"/>
        </a:xfrm>
        <a:prstGeom prst="trapezoid">
          <a:avLst>
            <a:gd name="adj" fmla="val 51669"/>
          </a:avLst>
        </a:prstGeom>
      </dsp:spPr>
      <dsp:style>
        <a:lnRef idx="0">
          <a:schemeClr val="lt1"/>
        </a:lnRef>
        <a:fillRef idx="3">
          <a:schemeClr val="accent2">
            <a:shade val="80000"/>
            <a:hueOff val="0"/>
            <a:satOff val="-587"/>
            <a:lumOff val="4314"/>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中小板</a:t>
          </a:r>
          <a:endParaRPr>
            <a:solidFill>
              <a:schemeClr val="tx1"/>
            </a:solidFill>
          </a:endParaRPr>
        </a:p>
      </dsp:txBody>
      <dsp:txXfrm>
        <a:off x="1359857" y="526369"/>
        <a:ext cx="1087886" cy="526369"/>
      </dsp:txXfrm>
    </dsp:sp>
    <dsp:sp modelId="{3658BADC-CF5F-490D-A724-DA7A60255CEF}">
      <dsp:nvSpPr>
        <dsp:cNvPr id="5" name="梯形 4"/>
        <dsp:cNvSpPr/>
      </dsp:nvSpPr>
      <dsp:spPr bwMode="white">
        <a:xfrm>
          <a:off x="1087886" y="1052737"/>
          <a:ext cx="1631829" cy="526369"/>
        </a:xfrm>
        <a:prstGeom prst="trapezoid">
          <a:avLst>
            <a:gd name="adj" fmla="val 51669"/>
          </a:avLst>
        </a:prstGeom>
      </dsp:spPr>
      <dsp:style>
        <a:lnRef idx="0">
          <a:schemeClr val="lt1"/>
        </a:lnRef>
        <a:fillRef idx="3">
          <a:schemeClr val="accent2">
            <a:shade val="80000"/>
            <a:hueOff val="0"/>
            <a:satOff val="-1175"/>
            <a:lumOff val="8627"/>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创业板</a:t>
          </a:r>
          <a:endParaRPr lang="en-US" altLang="zh-CN" sz="1200" b="1" dirty="0">
            <a:solidFill>
              <a:schemeClr val="tx1"/>
            </a:solidFill>
            <a:latin typeface="微软雅黑" panose="020B0503020204020204" pitchFamily="34" charset="-122"/>
            <a:ea typeface="微软雅黑" panose="020B0503020204020204" pitchFamily="34" charset="-122"/>
          </a:endParaRPr>
        </a:p>
      </dsp:txBody>
      <dsp:txXfrm>
        <a:off x="1087886" y="1052737"/>
        <a:ext cx="1631829" cy="526369"/>
      </dsp:txXfrm>
    </dsp:sp>
    <dsp:sp modelId="{A0AD5CC5-7701-4BE5-AB15-FC86D4152028}">
      <dsp:nvSpPr>
        <dsp:cNvPr id="6" name="梯形 5"/>
        <dsp:cNvSpPr/>
      </dsp:nvSpPr>
      <dsp:spPr bwMode="white">
        <a:xfrm>
          <a:off x="815914" y="1579106"/>
          <a:ext cx="2175772" cy="526369"/>
        </a:xfrm>
        <a:prstGeom prst="trapezoid">
          <a:avLst>
            <a:gd name="adj" fmla="val 51669"/>
          </a:avLst>
        </a:prstGeom>
      </dsp:spPr>
      <dsp:style>
        <a:lnRef idx="0">
          <a:schemeClr val="lt1"/>
        </a:lnRef>
        <a:fillRef idx="3">
          <a:schemeClr val="accent2">
            <a:shade val="80000"/>
            <a:hueOff val="0"/>
            <a:satOff val="-1764"/>
            <a:lumOff val="12941"/>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科创板</a:t>
          </a:r>
          <a:endParaRPr lang="en-US" altLang="zh-CN" sz="1200" b="1" dirty="0">
            <a:solidFill>
              <a:schemeClr val="tx1"/>
            </a:solidFill>
            <a:latin typeface="微软雅黑" panose="020B0503020204020204" pitchFamily="34" charset="-122"/>
            <a:ea typeface="微软雅黑" panose="020B0503020204020204" pitchFamily="34" charset="-122"/>
          </a:endParaRPr>
        </a:p>
      </dsp:txBody>
      <dsp:txXfrm>
        <a:off x="815914" y="1579106"/>
        <a:ext cx="2175772" cy="526369"/>
      </dsp:txXfrm>
    </dsp:sp>
    <dsp:sp modelId="{568A9A4E-F0D1-40DC-9EF4-4DD9528AEFC7}">
      <dsp:nvSpPr>
        <dsp:cNvPr id="7" name="梯形 6"/>
        <dsp:cNvSpPr/>
      </dsp:nvSpPr>
      <dsp:spPr bwMode="white">
        <a:xfrm>
          <a:off x="543943" y="2105474"/>
          <a:ext cx="2719715" cy="526369"/>
        </a:xfrm>
        <a:prstGeom prst="trapezoid">
          <a:avLst>
            <a:gd name="adj" fmla="val 51669"/>
          </a:avLst>
        </a:prstGeom>
      </dsp:spPr>
      <dsp:style>
        <a:lnRef idx="0">
          <a:schemeClr val="lt1"/>
        </a:lnRef>
        <a:fillRef idx="3">
          <a:schemeClr val="accent2">
            <a:shade val="80000"/>
            <a:hueOff val="0"/>
            <a:satOff val="-2352"/>
            <a:lumOff val="17255"/>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新三板</a:t>
          </a:r>
          <a:endParaRPr>
            <a:solidFill>
              <a:schemeClr val="tx1"/>
            </a:solidFill>
          </a:endParaRPr>
        </a:p>
      </dsp:txBody>
      <dsp:txXfrm>
        <a:off x="543943" y="2105474"/>
        <a:ext cx="2719715" cy="526369"/>
      </dsp:txXfrm>
    </dsp:sp>
    <dsp:sp modelId="{65AFED64-2BEB-4AEB-B342-31F82A493A93}">
      <dsp:nvSpPr>
        <dsp:cNvPr id="8" name="梯形 7"/>
        <dsp:cNvSpPr/>
      </dsp:nvSpPr>
      <dsp:spPr bwMode="white">
        <a:xfrm>
          <a:off x="271971" y="2631843"/>
          <a:ext cx="3263658" cy="526369"/>
        </a:xfrm>
        <a:prstGeom prst="trapezoid">
          <a:avLst>
            <a:gd name="adj" fmla="val 51669"/>
          </a:avLst>
        </a:prstGeom>
      </dsp:spPr>
      <dsp:style>
        <a:lnRef idx="0">
          <a:schemeClr val="lt1"/>
        </a:lnRef>
        <a:fillRef idx="3">
          <a:schemeClr val="accent2">
            <a:shade val="80000"/>
            <a:hueOff val="0"/>
            <a:satOff val="-2940"/>
            <a:lumOff val="21569"/>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券商柜台交易（</a:t>
          </a:r>
          <a:r>
            <a:rPr lang="en-US" altLang="zh-CN" sz="1200" b="1" dirty="0">
              <a:solidFill>
                <a:schemeClr val="tx1"/>
              </a:solidFill>
              <a:latin typeface="微软雅黑" panose="020B0503020204020204" pitchFamily="34" charset="-122"/>
              <a:ea typeface="微软雅黑" panose="020B0503020204020204" pitchFamily="34" charset="-122"/>
            </a:rPr>
            <a:t>OTC</a:t>
          </a:r>
          <a:r>
            <a:rPr lang="zh-CN" altLang="en-US" sz="1200" b="1" dirty="0">
              <a:solidFill>
                <a:schemeClr val="tx1"/>
              </a:solidFill>
              <a:latin typeface="微软雅黑" panose="020B0503020204020204" pitchFamily="34" charset="-122"/>
              <a:ea typeface="微软雅黑" panose="020B0503020204020204" pitchFamily="34" charset="-122"/>
            </a:rPr>
            <a:t>）</a:t>
          </a:r>
          <a:endParaRPr>
            <a:solidFill>
              <a:schemeClr val="tx1"/>
            </a:solidFill>
          </a:endParaRPr>
        </a:p>
      </dsp:txBody>
      <dsp:txXfrm>
        <a:off x="271971" y="2631843"/>
        <a:ext cx="3263658" cy="526369"/>
      </dsp:txXfrm>
    </dsp:sp>
    <dsp:sp modelId="{D0C81BFA-D067-4140-8221-B82FD46BBE85}">
      <dsp:nvSpPr>
        <dsp:cNvPr id="9" name="梯形 8"/>
        <dsp:cNvSpPr/>
      </dsp:nvSpPr>
      <dsp:spPr bwMode="white">
        <a:xfrm>
          <a:off x="0" y="3158211"/>
          <a:ext cx="3807601" cy="526369"/>
        </a:xfrm>
        <a:prstGeom prst="trapezoid">
          <a:avLst>
            <a:gd name="adj" fmla="val 51669"/>
          </a:avLst>
        </a:prstGeom>
      </dsp:spPr>
      <dsp:style>
        <a:lnRef idx="0">
          <a:schemeClr val="lt1"/>
        </a:lnRef>
        <a:fillRef idx="3">
          <a:schemeClr val="accent2">
            <a:shade val="80000"/>
            <a:hueOff val="0"/>
            <a:satOff val="-3528"/>
            <a:lumOff val="25882"/>
            <a:alpha val="100000"/>
          </a:schemeClr>
        </a:fillRef>
        <a:effectRef idx="3">
          <a:scrgbClr r="0" g="0" b="0"/>
        </a:effectRef>
        <a:fontRef idx="minor">
          <a:schemeClr val="lt1"/>
        </a:fontRef>
      </dsp:style>
      <dsp:txBody>
        <a:bodyPr lIns="15240" tIns="15240" rIns="15240" bIns="1524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solidFill>
                <a:schemeClr val="tx1"/>
              </a:solidFill>
              <a:latin typeface="微软雅黑" panose="020B0503020204020204" pitchFamily="34" charset="-122"/>
              <a:ea typeface="微软雅黑" panose="020B0503020204020204" pitchFamily="34" charset="-122"/>
            </a:rPr>
            <a:t>产权交易所</a:t>
          </a:r>
          <a:endParaRPr>
            <a:solidFill>
              <a:schemeClr val="tx1"/>
            </a:solidFill>
          </a:endParaRPr>
        </a:p>
      </dsp:txBody>
      <dsp:txXfrm>
        <a:off x="0" y="3158211"/>
        <a:ext cx="3807601" cy="5263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68BB5-7A29-452A-B3CC-64403C8320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6367D-8BCC-4E7C-A347-ABEDA546BB8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AAAC1-B233-4B85-822D-9B0B2A1B9A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512F2-B00E-4900-B8F4-C8F10FD3E0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7" Type="http://schemas.openxmlformats.org/officeDocument/2006/relationships/hyperlink" Target="https://baike.baidu.com/item/%E7%AC%AC%E5%9B%9B%E5%B8%82%E5%9C%BA" TargetMode="External"/><Relationship Id="rId6" Type="http://schemas.openxmlformats.org/officeDocument/2006/relationships/hyperlink" Target="https://baike.baidu.com/item/%E7%AC%AC%E4%B8%89%E5%B8%82%E5%9C%BA" TargetMode="External"/><Relationship Id="rId5" Type="http://schemas.openxmlformats.org/officeDocument/2006/relationships/hyperlink" Target="https://baike.baidu.com/item/%E8%AF%81%E5%88%B8%E4%BA%A4%E6%98%93%E6%89%80/254828" TargetMode="External"/><Relationship Id="rId4" Type="http://schemas.openxmlformats.org/officeDocument/2006/relationships/hyperlink" Target="https://baike.baidu.com/item/%E5%9C%BA%E5%A4%96%E4%BA%A4%E6%98%93%E5%B8%82%E5%9C%BA" TargetMode="External"/><Relationship Id="rId3" Type="http://schemas.openxmlformats.org/officeDocument/2006/relationships/hyperlink" Target="https://baike.baidu.com/item/%E5%9C%BA%E5%A4%96%E5%B8%82%E5%9C%BA" TargetMode="Externa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lang="zh-CN" altLang="en-US" dirty="0">
                <a:cs typeface="+mn-ea"/>
                <a:sym typeface="+mn-lt"/>
              </a:rPr>
              <a:t>印花税（投资者交税务机关由交易所代收</a:t>
            </a:r>
            <a:r>
              <a:rPr lang="zh-CN" altLang="en-US" dirty="0" smtClean="0">
                <a:cs typeface="+mn-ea"/>
                <a:sym typeface="+mn-lt"/>
              </a:rPr>
              <a:t>）</a:t>
            </a:r>
            <a:endParaRPr lang="en-US" altLang="zh-CN" dirty="0" smtClean="0">
              <a:cs typeface="+mn-ea"/>
              <a:sym typeface="+mn-lt"/>
            </a:endParaRPr>
          </a:p>
          <a:p>
            <a:pPr>
              <a:lnSpc>
                <a:spcPct val="150000"/>
              </a:lnSpc>
            </a:pPr>
            <a:r>
              <a:rPr lang="zh-CN" altLang="en-US" dirty="0" smtClean="0">
                <a:cs typeface="+mn-ea"/>
                <a:sym typeface="+mn-lt"/>
              </a:rPr>
              <a:t>证</a:t>
            </a:r>
            <a:r>
              <a:rPr lang="zh-CN" altLang="en-US" dirty="0">
                <a:cs typeface="+mn-ea"/>
                <a:sym typeface="+mn-lt"/>
              </a:rPr>
              <a:t>管费（交中国证监会，交易所代收</a:t>
            </a:r>
            <a:r>
              <a:rPr lang="zh-CN" altLang="en-US" dirty="0" smtClean="0">
                <a:cs typeface="+mn-ea"/>
                <a:sym typeface="+mn-lt"/>
              </a:rPr>
              <a:t>）</a:t>
            </a:r>
            <a:endParaRPr lang="en-US" altLang="zh-CN" dirty="0" smtClean="0">
              <a:cs typeface="+mn-ea"/>
              <a:sym typeface="+mn-lt"/>
            </a:endParaRPr>
          </a:p>
          <a:p>
            <a:pPr>
              <a:lnSpc>
                <a:spcPct val="150000"/>
              </a:lnSpc>
            </a:pPr>
            <a:r>
              <a:rPr lang="zh-CN" altLang="en-US" dirty="0" smtClean="0">
                <a:cs typeface="+mn-ea"/>
                <a:sym typeface="+mn-lt"/>
              </a:rPr>
              <a:t>经手费</a:t>
            </a:r>
            <a:r>
              <a:rPr lang="zh-CN" altLang="en-US" dirty="0">
                <a:cs typeface="+mn-ea"/>
                <a:sym typeface="+mn-lt"/>
              </a:rPr>
              <a:t>（交交易所</a:t>
            </a:r>
            <a:r>
              <a:rPr lang="zh-CN" altLang="en-US" dirty="0" smtClean="0">
                <a:cs typeface="+mn-ea"/>
                <a:sym typeface="+mn-lt"/>
              </a:rPr>
              <a:t>）</a:t>
            </a:r>
            <a:endParaRPr lang="en-US" altLang="zh-CN" dirty="0" smtClean="0">
              <a:cs typeface="+mn-ea"/>
              <a:sym typeface="+mn-lt"/>
            </a:endParaRPr>
          </a:p>
          <a:p>
            <a:pPr>
              <a:lnSpc>
                <a:spcPct val="150000"/>
              </a:lnSpc>
            </a:pPr>
            <a:r>
              <a:rPr lang="zh-CN" altLang="en-US" dirty="0" smtClean="0">
                <a:cs typeface="+mn-ea"/>
                <a:sym typeface="+mn-lt"/>
              </a:rPr>
              <a:t>过户</a:t>
            </a:r>
            <a:r>
              <a:rPr lang="zh-CN" altLang="en-US" dirty="0">
                <a:cs typeface="+mn-ea"/>
                <a:sym typeface="+mn-lt"/>
              </a:rPr>
              <a:t>费（交登记结算公司）</a:t>
            </a:r>
            <a:endParaRPr lang="zh-CN" altLang="en-US" dirty="0">
              <a:cs typeface="+mn-ea"/>
              <a:sym typeface="+mn-lt"/>
            </a:endParaRPr>
          </a:p>
          <a:p>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1929</a:t>
            </a:r>
            <a:r>
              <a:rPr lang="zh-CN" altLang="en-US"/>
              <a:t>年经济危机</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lang="zh-CN" altLang="en-US" b="1" dirty="0" smtClean="0">
                <a:sym typeface="+mn-ea"/>
              </a:rPr>
              <a:t>股票流通市场的结构和交易活动较发行市场（一级市场）更为复杂，其作用和影响也更大。（一级市场放在第三章权益类业务内容里介绍）</a:t>
            </a:r>
            <a:endParaRPr lang="zh-CN" altLang="en-US" dirty="0" smtClean="0"/>
          </a:p>
          <a:p>
            <a:pPr marL="0" marR="0" lvl="0" indent="0" algn="l" defTabSz="914400" rtl="0" eaLnBrk="0" fontAlgn="base" latinLnBrk="0" hangingPunct="0">
              <a:lnSpc>
                <a:spcPct val="100000"/>
              </a:lnSpc>
              <a:spcBef>
                <a:spcPct val="30000"/>
              </a:spcBef>
              <a:spcAft>
                <a:spcPct val="0"/>
              </a:spcAft>
              <a:buClrTx/>
              <a:buSzTx/>
              <a:buFontTx/>
              <a:buNone/>
            </a:pPr>
            <a:r>
              <a:rPr lang="zh-CN" altLang="en-US" b="1" dirty="0" smtClean="0">
                <a:effectLst/>
                <a:latin typeface="Arial" panose="020B0604020202020204" pitchFamily="34" charset="0"/>
                <a:ea typeface="宋体" panose="02010600030101010101" pitchFamily="2" charset="-122"/>
                <a:sym typeface="+mn-ea"/>
                <a:hlinkClick r:id="rId3"/>
              </a:rPr>
              <a:t>场外市场</a:t>
            </a:r>
            <a:r>
              <a:rPr lang="zh-CN" altLang="en-US" dirty="0" smtClean="0">
                <a:effectLst/>
                <a:latin typeface="Arial" panose="020B0604020202020204" pitchFamily="34" charset="0"/>
                <a:ea typeface="宋体" panose="02010600030101010101" pitchFamily="2" charset="-122"/>
                <a:sym typeface="+mn-ea"/>
              </a:rPr>
              <a:t>是相对于证券交易所而言的</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广义而言</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凡是在证券交易所以外进行的证券交易都可称为场外交易</a:t>
            </a:r>
            <a:r>
              <a:rPr lang="en-US" altLang="zh-CN" dirty="0" smtClean="0">
                <a:effectLst/>
                <a:latin typeface="Arial" panose="020B0604020202020204" pitchFamily="34" charset="0"/>
                <a:ea typeface="宋体" panose="02010600030101010101" pitchFamily="2" charset="-122"/>
                <a:sym typeface="+mn-ea"/>
              </a:rPr>
              <a:t>.</a:t>
            </a:r>
            <a:endParaRPr lang="en-US" altLang="zh-CN" b="0" i="0" kern="1200" dirty="0" smtClean="0">
              <a:solidFill>
                <a:schemeClr val="tx1"/>
              </a:solidFill>
              <a:effectLst/>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pPr>
            <a:r>
              <a:rPr lang="zh-CN" altLang="en-US" dirty="0" smtClean="0">
                <a:effectLst/>
                <a:latin typeface="Arial" panose="020B0604020202020204" pitchFamily="34" charset="0"/>
                <a:ea typeface="宋体" panose="02010600030101010101" pitchFamily="2" charset="-122"/>
                <a:sym typeface="+mn-ea"/>
                <a:hlinkClick r:id="rId4"/>
              </a:rPr>
              <a:t>场外交易市场</a:t>
            </a:r>
            <a:r>
              <a:rPr lang="zh-CN" altLang="en-US" dirty="0" smtClean="0">
                <a:effectLst/>
                <a:latin typeface="Arial" panose="020B0604020202020204" pitchFamily="34" charset="0"/>
                <a:ea typeface="宋体" panose="02010600030101010101" pitchFamily="2" charset="-122"/>
                <a:sym typeface="+mn-ea"/>
              </a:rPr>
              <a:t>不像</a:t>
            </a:r>
            <a:r>
              <a:rPr lang="zh-CN" altLang="en-US" dirty="0" smtClean="0">
                <a:effectLst/>
                <a:latin typeface="Arial" panose="020B0604020202020204" pitchFamily="34" charset="0"/>
                <a:ea typeface="宋体" panose="02010600030101010101" pitchFamily="2" charset="-122"/>
                <a:sym typeface="+mn-ea"/>
                <a:hlinkClick r:id="rId5"/>
              </a:rPr>
              <a:t>证券交易所</a:t>
            </a:r>
            <a:r>
              <a:rPr lang="zh-CN" altLang="en-US" dirty="0" smtClean="0">
                <a:effectLst/>
                <a:latin typeface="Arial" panose="020B0604020202020204" pitchFamily="34" charset="0"/>
                <a:ea typeface="宋体" panose="02010600030101010101" pitchFamily="2" charset="-122"/>
                <a:sym typeface="+mn-ea"/>
              </a:rPr>
              <a:t>有较高的上市条件</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而且管制少</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灵活方便</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因而成为中小企业和具有发展潜质的公司证券流通的主要场所</a:t>
            </a:r>
            <a:r>
              <a:rPr lang="en-US" altLang="zh-CN" dirty="0" smtClean="0">
                <a:effectLst/>
                <a:latin typeface="Arial" panose="020B0604020202020204" pitchFamily="34" charset="0"/>
                <a:ea typeface="宋体" panose="02010600030101010101" pitchFamily="2" charset="-122"/>
                <a:sym typeface="+mn-ea"/>
              </a:rPr>
              <a:t>.</a:t>
            </a:r>
            <a:endParaRPr lang="zh-CN" altLang="en-US" dirty="0" smtClean="0"/>
          </a:p>
          <a:p>
            <a:r>
              <a:rPr lang="zh-CN" altLang="en-US" b="1" dirty="0" smtClean="0">
                <a:effectLst/>
                <a:latin typeface="Arial" panose="020B0604020202020204" pitchFamily="34" charset="0"/>
                <a:ea typeface="宋体" panose="02010600030101010101" pitchFamily="2" charset="-122"/>
                <a:sym typeface="+mn-ea"/>
                <a:hlinkClick r:id="rId6"/>
              </a:rPr>
              <a:t>第三市场</a:t>
            </a:r>
            <a:r>
              <a:rPr lang="zh-CN" altLang="en-US" dirty="0" smtClean="0">
                <a:effectLst/>
                <a:latin typeface="Arial" panose="020B0604020202020204" pitchFamily="34" charset="0"/>
                <a:ea typeface="宋体" panose="02010600030101010101" pitchFamily="2" charset="-122"/>
                <a:sym typeface="+mn-ea"/>
              </a:rPr>
              <a:t>是指原来在证券交易所上市的证券在场外交易所形成的市场</a:t>
            </a:r>
            <a:r>
              <a:rPr lang="en-US" altLang="zh-CN" dirty="0" smtClean="0">
                <a:effectLst/>
                <a:latin typeface="Arial" panose="020B0604020202020204" pitchFamily="34" charset="0"/>
                <a:ea typeface="宋体" panose="02010600030101010101" pitchFamily="2" charset="-122"/>
                <a:sym typeface="+mn-ea"/>
              </a:rPr>
              <a:t>.</a:t>
            </a:r>
            <a:endParaRPr lang="en-US" altLang="zh-CN" b="0" i="0" kern="1200" dirty="0" smtClean="0">
              <a:solidFill>
                <a:schemeClr val="tx1"/>
              </a:solidFill>
              <a:effectLst/>
              <a:latin typeface="Arial" panose="020B0604020202020204" pitchFamily="34" charset="0"/>
              <a:ea typeface="宋体" panose="02010600030101010101" pitchFamily="2" charset="-122"/>
              <a:cs typeface="+mn-cs"/>
            </a:endParaRPr>
          </a:p>
          <a:p>
            <a:r>
              <a:rPr lang="zh-CN" altLang="en-US" b="1" dirty="0" smtClean="0">
                <a:effectLst/>
                <a:latin typeface="Arial" panose="020B0604020202020204" pitchFamily="34" charset="0"/>
                <a:ea typeface="宋体" panose="02010600030101010101" pitchFamily="2" charset="-122"/>
                <a:sym typeface="+mn-ea"/>
                <a:hlinkClick r:id="rId7"/>
              </a:rPr>
              <a:t>第四市场</a:t>
            </a:r>
            <a:r>
              <a:rPr lang="zh-CN" altLang="en-US" dirty="0" smtClean="0">
                <a:effectLst/>
                <a:latin typeface="Arial" panose="020B0604020202020204" pitchFamily="34" charset="0"/>
                <a:ea typeface="宋体" panose="02010600030101010101" pitchFamily="2" charset="-122"/>
                <a:sym typeface="+mn-ea"/>
              </a:rPr>
              <a:t>是指的大机构投资者不经过经纪人或自营商</a:t>
            </a:r>
            <a:r>
              <a:rPr lang="en-US" altLang="zh-CN" dirty="0" smtClean="0">
                <a:effectLst/>
                <a:latin typeface="Arial" panose="020B0604020202020204" pitchFamily="34" charset="0"/>
                <a:ea typeface="宋体" panose="02010600030101010101" pitchFamily="2" charset="-122"/>
                <a:sym typeface="+mn-ea"/>
              </a:rPr>
              <a:t>,</a:t>
            </a:r>
            <a:r>
              <a:rPr lang="zh-CN" altLang="en-US" dirty="0" smtClean="0">
                <a:effectLst/>
                <a:latin typeface="Arial" panose="020B0604020202020204" pitchFamily="34" charset="0"/>
                <a:ea typeface="宋体" panose="02010600030101010101" pitchFamily="2" charset="-122"/>
                <a:sym typeface="+mn-ea"/>
              </a:rPr>
              <a:t>彼此之间利用电脑网络直接进行的大宗证券交易所形成的市场</a:t>
            </a:r>
            <a:r>
              <a:rPr lang="en-US" altLang="zh-CN" dirty="0" smtClean="0">
                <a:effectLst/>
                <a:latin typeface="Arial" panose="020B0604020202020204" pitchFamily="34" charset="0"/>
                <a:ea typeface="宋体" panose="02010600030101010101" pitchFamily="2" charset="-122"/>
                <a:sym typeface="+mn-ea"/>
              </a:rPr>
              <a:t>.</a:t>
            </a:r>
            <a:endParaRPr lang="zh-CN" altLang="en-US" dirty="0"/>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8.jpeg"/><Relationship Id="rId4" Type="http://schemas.openxmlformats.org/officeDocument/2006/relationships/tags" Target="../tags/tag6.xml"/><Relationship Id="rId3" Type="http://schemas.openxmlformats.org/officeDocument/2006/relationships/image" Target="../media/image7.jpe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标题占位符 1"/>
          <p:cNvSpPr>
            <a:spLocks noGrp="1"/>
          </p:cNvSpPr>
          <p:nvPr>
            <p:ph type="title"/>
          </p:nvPr>
        </p:nvSpPr>
        <p:spPr>
          <a:xfrm>
            <a:off x="1326468" y="1924496"/>
            <a:ext cx="6491064" cy="643793"/>
          </a:xfrm>
          <a:prstGeom prst="rect">
            <a:avLst/>
          </a:prstGeom>
        </p:spPr>
        <p:txBody>
          <a:bodyPr vert="horz" lIns="91440" tIns="45720" rIns="91440" bIns="45720" rtlCol="0" anchor="ctr">
            <a:noAutofit/>
          </a:bodyPr>
          <a:lstStyle>
            <a:lvl1pPr algn="ctr">
              <a:defRPr sz="3200" b="1">
                <a:solidFill>
                  <a:srgbClr val="08409C"/>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5" name="内容占位符 14"/>
          <p:cNvSpPr>
            <a:spLocks noGrp="1"/>
          </p:cNvSpPr>
          <p:nvPr>
            <p:ph sz="quarter" idx="10"/>
          </p:nvPr>
        </p:nvSpPr>
        <p:spPr>
          <a:xfrm>
            <a:off x="1944006" y="2572568"/>
            <a:ext cx="5255988" cy="503238"/>
          </a:xfrm>
          <a:prstGeom prst="rect">
            <a:avLst/>
          </a:prstGeom>
        </p:spPr>
        <p:txBody>
          <a:bodyPr anchor="ctr"/>
          <a:lstStyle>
            <a:lvl1pPr algn="ctr">
              <a:defRPr sz="2400" b="1">
                <a:solidFill>
                  <a:srgbClr val="08409C"/>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5"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rPr>
              <a:t>密级：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图片 5" descr="ppt首页0100_看图王"/>
          <p:cNvPicPr>
            <a:picLocks noChangeAspect="1"/>
          </p:cNvPicPr>
          <p:nvPr userDrawn="1">
            <p:custDataLst>
              <p:tags r:id="rId2"/>
            </p:custDataLst>
          </p:nvPr>
        </p:nvPicPr>
        <p:blipFill>
          <a:blip r:embed="rId3"/>
          <a:stretch>
            <a:fillRect/>
          </a:stretch>
        </p:blipFill>
        <p:spPr>
          <a:xfrm>
            <a:off x="0" y="0"/>
            <a:ext cx="9144000" cy="5143500"/>
          </a:xfrm>
          <a:prstGeom prst="rect">
            <a:avLst/>
          </a:prstGeom>
        </p:spPr>
      </p:pic>
      <p:pic>
        <p:nvPicPr>
          <p:cNvPr id="7" name="图片 6" descr="图层 30_看图王"/>
          <p:cNvPicPr>
            <a:picLocks noChangeAspect="1"/>
          </p:cNvPicPr>
          <p:nvPr userDrawn="1">
            <p:custDataLst>
              <p:tags r:id="rId4"/>
            </p:custDataLst>
          </p:nvPr>
        </p:nvPicPr>
        <p:blipFill>
          <a:blip r:embed="rId5"/>
          <a:stretch>
            <a:fillRect/>
          </a:stretch>
        </p:blipFill>
        <p:spPr>
          <a:xfrm>
            <a:off x="0" y="1708150"/>
            <a:ext cx="9144000" cy="160464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a:xfrm>
            <a:off x="628650" y="4767263"/>
            <a:ext cx="2057400" cy="273844"/>
          </a:xfrm>
        </p:spPr>
        <p:txBody>
          <a:bodyPr/>
          <a:lstStyle/>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a:xfrm>
            <a:off x="3028950" y="4767263"/>
            <a:ext cx="3086100" cy="273844"/>
          </a:xfrm>
        </p:spPr>
        <p:txBody>
          <a:bodyPr/>
          <a:lstStyle/>
          <a:p>
            <a:endParaRPr lang="zh-CN" altLang="en-US"/>
          </a:p>
        </p:txBody>
      </p:sp>
      <p:sp>
        <p:nvSpPr>
          <p:cNvPr id="1048583" name="灯片编号占位符 3"/>
          <p:cNvSpPr>
            <a:spLocks noGrp="1"/>
          </p:cNvSpPr>
          <p:nvPr>
            <p:ph type="sldNum" sz="quarter" idx="12"/>
          </p:nvPr>
        </p:nvSpPr>
        <p:spPr>
          <a:xfrm>
            <a:off x="6457950" y="4767263"/>
            <a:ext cx="2057400" cy="273844"/>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rPr>
              <a:t>密级：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标题占位符 1"/>
          <p:cNvSpPr>
            <a:spLocks noGrp="1"/>
          </p:cNvSpPr>
          <p:nvPr>
            <p:ph type="title"/>
          </p:nvPr>
        </p:nvSpPr>
        <p:spPr>
          <a:xfrm>
            <a:off x="1326468" y="1924496"/>
            <a:ext cx="6491064" cy="643793"/>
          </a:xfrm>
          <a:prstGeom prst="rect">
            <a:avLst/>
          </a:prstGeom>
        </p:spPr>
        <p:txBody>
          <a:bodyPr vert="horz" lIns="91440" tIns="45720" rIns="91440" bIns="45720" rtlCol="0" anchor="ctr">
            <a:noAutofit/>
          </a:bodyPr>
          <a:lstStyle>
            <a:lvl1pPr algn="ctr">
              <a:defRPr sz="3200" b="1">
                <a:solidFill>
                  <a:srgbClr val="08409C"/>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14"/>
          <p:cNvSpPr>
            <a:spLocks noGrp="1"/>
          </p:cNvSpPr>
          <p:nvPr>
            <p:ph sz="quarter" idx="10"/>
          </p:nvPr>
        </p:nvSpPr>
        <p:spPr>
          <a:xfrm>
            <a:off x="1944006" y="2572568"/>
            <a:ext cx="5255988" cy="503238"/>
          </a:xfrm>
          <a:prstGeom prst="rect">
            <a:avLst/>
          </a:prstGeom>
        </p:spPr>
        <p:txBody>
          <a:bodyPr anchor="ctr"/>
          <a:lstStyle>
            <a:lvl1pPr algn="ctr">
              <a:defRPr sz="2400" b="0">
                <a:solidFill>
                  <a:srgbClr val="08409C"/>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rPr>
              <a:t>密级：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userDrawn="1">
            <p:custDataLst>
              <p:tags r:id="rId3"/>
            </p:custDataLst>
          </p:nvPr>
        </p:nvSpPr>
        <p:spPr>
          <a:xfrm>
            <a:off x="1059406" y="452013"/>
            <a:ext cx="1597367" cy="1543674"/>
          </a:xfrm>
          <a:prstGeom prst="roundRect">
            <a:avLst>
              <a:gd name="adj" fmla="val 0"/>
            </a:avLst>
          </a:prstGeom>
          <a:solidFill>
            <a:srgbClr val="FFFF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7"/>
          <p:cNvSpPr txBox="1"/>
          <p:nvPr userDrawn="1">
            <p:custDataLst>
              <p:tags r:id="rId4"/>
            </p:custDataLst>
          </p:nvPr>
        </p:nvSpPr>
        <p:spPr>
          <a:xfrm>
            <a:off x="1187624" y="1252612"/>
            <a:ext cx="2388870" cy="527050"/>
          </a:xfrm>
          <a:prstGeom prst="rect">
            <a:avLst/>
          </a:prstGeom>
        </p:spPr>
        <p:txBody>
          <a:bodyPr>
            <a:noAutofit/>
          </a:bodyPr>
          <a:lstStyle/>
          <a:p>
            <a:pPr algn="l"/>
            <a:r>
              <a:rPr lang="en-US" altLang="zh-CN" sz="2000" kern="0" dirty="0">
                <a:solidFill>
                  <a:srgbClr val="08409C"/>
                </a:solidFill>
                <a:latin typeface="微软雅黑" panose="020B0503020204020204" pitchFamily="34" charset="-122"/>
                <a:ea typeface="微软雅黑" panose="020B0503020204020204" pitchFamily="34" charset="-122"/>
                <a:cs typeface="微软雅黑" panose="020B0503020204020204" pitchFamily="34" charset="-122"/>
              </a:rPr>
              <a:t>CONTENTS</a:t>
            </a:r>
            <a:endParaRPr lang="en-US" altLang="zh-CN" sz="2000" kern="0" dirty="0">
              <a:solidFill>
                <a:srgbClr val="0840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userDrawn="1"/>
        </p:nvSpPr>
        <p:spPr>
          <a:xfrm flipV="1">
            <a:off x="1312337" y="1687469"/>
            <a:ext cx="1656184" cy="67029"/>
          </a:xfrm>
          <a:prstGeom prst="rect">
            <a:avLst/>
          </a:prstGeom>
          <a:gradFill>
            <a:gsLst>
              <a:gs pos="0">
                <a:srgbClr val="00B7FF"/>
              </a:gs>
              <a:gs pos="100000">
                <a:srgbClr val="FF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7"/>
          <p:cNvSpPr>
            <a:spLocks noGrp="1"/>
          </p:cNvSpPr>
          <p:nvPr userDrawn="1">
            <p:custDataLst>
              <p:tags r:id="rId5"/>
            </p:custDataLst>
          </p:nvPr>
        </p:nvSpPr>
        <p:spPr>
          <a:xfrm>
            <a:off x="755551" y="483900"/>
            <a:ext cx="1726565" cy="9220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2800" b="1" dirty="0">
                <a:solidFill>
                  <a:srgbClr val="08409C"/>
                </a:solidFill>
                <a:latin typeface="微软雅黑" panose="020B0503020204020204" pitchFamily="34" charset="-122"/>
                <a:ea typeface="微软雅黑" panose="020B0503020204020204" pitchFamily="34" charset="-122"/>
                <a:cs typeface="微软雅黑" panose="020B0503020204020204" pitchFamily="34" charset="-122"/>
              </a:rPr>
              <a:t>目录</a:t>
            </a:r>
            <a:endParaRPr lang="zh-CN" altLang="en-US" sz="2800" b="1" dirty="0">
              <a:solidFill>
                <a:srgbClr val="08409C"/>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rPr>
              <a:t>密级：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内容占位符 6"/>
          <p:cNvSpPr>
            <a:spLocks noGrp="1"/>
          </p:cNvSpPr>
          <p:nvPr>
            <p:ph sz="quarter" idx="10" hasCustomPrompt="1"/>
          </p:nvPr>
        </p:nvSpPr>
        <p:spPr>
          <a:xfrm>
            <a:off x="4095074" y="1319785"/>
            <a:ext cx="953852" cy="720105"/>
          </a:xfrm>
          <a:prstGeom prst="rect">
            <a:avLst/>
          </a:prstGeom>
        </p:spPr>
        <p:txBody>
          <a:bodyPr anchor="ctr"/>
          <a:lstStyle>
            <a:lvl1pPr algn="ctr">
              <a:defRPr sz="3200" b="1" i="0">
                <a:solidFill>
                  <a:srgbClr val="08409C"/>
                </a:solidFill>
                <a:latin typeface="微软雅黑" panose="020B0503020204020204" pitchFamily="34" charset="-122"/>
                <a:ea typeface="微软雅黑" panose="020B0503020204020204" pitchFamily="34" charset="-122"/>
              </a:defRPr>
            </a:lvl1pPr>
            <a:lvl2pPr marL="0" algn="l" defTabSz="914400" rtl="0" eaLnBrk="1" latinLnBrk="0" hangingPunct="1">
              <a:defRPr lang="zh-CN" altLang="en-US" sz="4400" kern="1200" dirty="0" smtClean="0">
                <a:solidFill>
                  <a:srgbClr val="0059E9"/>
                </a:solidFill>
                <a:latin typeface="Impact" panose="020B0806030902050204" pitchFamily="34" charset="0"/>
                <a:ea typeface="Arial" panose="020B0604020202020204"/>
                <a:cs typeface="Arial" panose="020B0604020202020204"/>
                <a:sym typeface="Arial" panose="020B0604020202020204"/>
              </a:defRPr>
            </a:lvl2pPr>
            <a:lvl3pPr marL="0" algn="l" defTabSz="914400" rtl="0" eaLnBrk="1" latinLnBrk="0" hangingPunct="1">
              <a:defRPr lang="zh-CN" altLang="en-US" sz="4400" kern="1200" dirty="0" smtClean="0">
                <a:solidFill>
                  <a:srgbClr val="0059E9"/>
                </a:solidFill>
                <a:latin typeface="Impact" panose="020B0806030902050204" pitchFamily="34" charset="0"/>
                <a:ea typeface="Arial" panose="020B0604020202020204"/>
                <a:cs typeface="Arial" panose="020B0604020202020204"/>
                <a:sym typeface="Arial" panose="020B0604020202020204"/>
              </a:defRPr>
            </a:lvl3pPr>
            <a:lvl4pPr marL="0" algn="l" defTabSz="914400" rtl="0" eaLnBrk="1" latinLnBrk="0" hangingPunct="1">
              <a:defRPr lang="zh-CN" altLang="en-US" sz="4400" kern="1200" dirty="0" smtClean="0">
                <a:solidFill>
                  <a:srgbClr val="0059E9"/>
                </a:solidFill>
                <a:latin typeface="Impact" panose="020B0806030902050204" pitchFamily="34" charset="0"/>
                <a:ea typeface="Arial" panose="020B0604020202020204"/>
                <a:cs typeface="Arial" panose="020B0604020202020204"/>
                <a:sym typeface="Arial" panose="020B0604020202020204"/>
              </a:defRPr>
            </a:lvl4pPr>
            <a:lvl5pPr marL="0" algn="l" defTabSz="914400" rtl="0" eaLnBrk="1" latinLnBrk="0" hangingPunct="1">
              <a:defRPr lang="zh-CN" altLang="en-US" sz="4400" kern="1200" dirty="0">
                <a:solidFill>
                  <a:srgbClr val="0059E9"/>
                </a:solidFill>
                <a:latin typeface="Impact" panose="020B0806030902050204" pitchFamily="34" charset="0"/>
                <a:ea typeface="Arial" panose="020B0604020202020204"/>
                <a:cs typeface="Arial" panose="020B0604020202020204"/>
                <a:sym typeface="Arial" panose="020B0604020202020204"/>
              </a:defRPr>
            </a:lvl5pPr>
          </a:lstStyle>
          <a:p>
            <a:pPr lvl="0"/>
            <a:r>
              <a:rPr lang="en-US" altLang="zh-CN" dirty="0"/>
              <a:t>01</a:t>
            </a:r>
            <a:endParaRPr lang="zh-CN" altLang="en-US" dirty="0"/>
          </a:p>
        </p:txBody>
      </p:sp>
      <p:sp>
        <p:nvSpPr>
          <p:cNvPr id="11" name="内容占位符 9"/>
          <p:cNvSpPr>
            <a:spLocks noGrp="1"/>
          </p:cNvSpPr>
          <p:nvPr>
            <p:ph sz="quarter" idx="11" hasCustomPrompt="1"/>
          </p:nvPr>
        </p:nvSpPr>
        <p:spPr>
          <a:xfrm>
            <a:off x="1439652" y="2427734"/>
            <a:ext cx="6264696" cy="504056"/>
          </a:xfrm>
          <a:prstGeom prst="rect">
            <a:avLst/>
          </a:prstGeom>
        </p:spPr>
        <p:txBody>
          <a:bodyPr anchor="ctr"/>
          <a:lstStyle>
            <a:lvl1pPr algn="ctr">
              <a:defRPr sz="2800" b="1">
                <a:solidFill>
                  <a:srgbClr val="08409C"/>
                </a:solidFill>
                <a:latin typeface="微软雅黑" panose="020B0503020204020204" pitchFamily="34" charset="-122"/>
                <a:ea typeface="微软雅黑" panose="020B0503020204020204" pitchFamily="34" charset="-122"/>
              </a:defRPr>
            </a:lvl1pPr>
            <a:lvl2pPr marL="457200" indent="0">
              <a:buFontTx/>
              <a:buNone/>
              <a:defRPr sz="2800" b="1">
                <a:solidFill>
                  <a:schemeClr val="tx1">
                    <a:lumMod val="75000"/>
                    <a:lumOff val="25000"/>
                  </a:schemeClr>
                </a:solidFill>
                <a:latin typeface="+mn-ea"/>
                <a:ea typeface="+mn-ea"/>
              </a:defRPr>
            </a:lvl2pPr>
            <a:lvl3pPr marL="914400" indent="0">
              <a:buFontTx/>
              <a:buNone/>
              <a:defRPr sz="2800">
                <a:latin typeface="+mn-ea"/>
                <a:ea typeface="+mn-ea"/>
              </a:defRPr>
            </a:lvl3pPr>
            <a:lvl4pPr marL="1371600" indent="0">
              <a:buFontTx/>
              <a:buNone/>
              <a:defRPr sz="2800">
                <a:latin typeface="+mn-ea"/>
                <a:ea typeface="+mn-ea"/>
              </a:defRPr>
            </a:lvl4pPr>
            <a:lvl5pPr marL="1828800" indent="0">
              <a:buFontTx/>
              <a:buNone/>
              <a:defRPr sz="2800">
                <a:latin typeface="+mn-ea"/>
                <a:ea typeface="+mn-ea"/>
              </a:defRPr>
            </a:lvl5pPr>
          </a:lstStyle>
          <a:p>
            <a:pPr lvl="0"/>
            <a:r>
              <a:rPr lang="zh-CN" altLang="en-US" dirty="0"/>
              <a:t>此处是大纲标题样式</a:t>
            </a:r>
            <a:endParaRPr lang="zh-CN" altLang="en-US" dirty="0"/>
          </a:p>
        </p:txBody>
      </p:sp>
      <p:sp>
        <p:nvSpPr>
          <p:cNvPr id="14"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密级：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C:\Users\Administrator\Desktop\cccccccc.pngcccccccc"/>
          <p:cNvPicPr>
            <a:picLocks noChangeAspect="1"/>
          </p:cNvPicPr>
          <p:nvPr userDrawn="1">
            <p:custDataLst>
              <p:tags r:id="rId3"/>
            </p:custDataLst>
          </p:nvPr>
        </p:nvPicPr>
        <p:blipFill>
          <a:blip r:embed="rId4"/>
          <a:srcRect/>
          <a:stretch>
            <a:fillRect/>
          </a:stretch>
        </p:blipFill>
        <p:spPr>
          <a:xfrm>
            <a:off x="3635896" y="1435998"/>
            <a:ext cx="514350" cy="4876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6" name="内容占位符 8"/>
          <p:cNvSpPr>
            <a:spLocks noGrp="1"/>
          </p:cNvSpPr>
          <p:nvPr>
            <p:ph sz="quarter" idx="11" hasCustomPrompt="1"/>
          </p:nvPr>
        </p:nvSpPr>
        <p:spPr>
          <a:xfrm>
            <a:off x="683568" y="1131590"/>
            <a:ext cx="7783538" cy="2881312"/>
          </a:xfrm>
          <a:prstGeom prst="rect">
            <a:avLst/>
          </a:prstGeom>
        </p:spPr>
        <p:txBody>
          <a:bodyPr/>
          <a:lstStyle>
            <a:lvl1pPr>
              <a:defRPr sz="14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dirty="0"/>
              <a:t>单击此处编辑文本</a:t>
            </a:r>
            <a:endParaRPr lang="zh-CN" altLang="en-US" dirty="0"/>
          </a:p>
        </p:txBody>
      </p:sp>
      <p:sp>
        <p:nvSpPr>
          <p:cNvPr id="12"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密级：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内容占位符 4"/>
          <p:cNvSpPr>
            <a:spLocks noGrp="1"/>
          </p:cNvSpPr>
          <p:nvPr>
            <p:ph sz="quarter" idx="10" hasCustomPrompt="1"/>
          </p:nvPr>
        </p:nvSpPr>
        <p:spPr>
          <a:xfrm>
            <a:off x="899592" y="239611"/>
            <a:ext cx="5544616" cy="504056"/>
          </a:xfrm>
          <a:prstGeom prst="rect">
            <a:avLst/>
          </a:prstGeom>
        </p:spPr>
        <p:txBody>
          <a:bodyPr anchor="ctr"/>
          <a:lstStyle>
            <a:lvl1pPr>
              <a:defRPr sz="2400" b="1">
                <a:solidFill>
                  <a:srgbClr val="08409C"/>
                </a:solidFill>
                <a:latin typeface="微软雅黑" panose="020B0503020204020204" pitchFamily="34" charset="-122"/>
                <a:ea typeface="微软雅黑" panose="020B0503020204020204" pitchFamily="34" charset="-122"/>
              </a:defRPr>
            </a:lvl1pPr>
          </a:lstStyle>
          <a:p>
            <a:pPr lvl="0"/>
            <a:r>
              <a:rPr lang="zh-CN" altLang="en-US" dirty="0"/>
              <a:t>单击此处编辑小标题</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6589"/>
            <a:ext cx="844642" cy="4233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3"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密级：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内容占位符 8"/>
          <p:cNvSpPr>
            <a:spLocks noGrp="1"/>
          </p:cNvSpPr>
          <p:nvPr>
            <p:ph sz="quarter" idx="11" hasCustomPrompt="1"/>
          </p:nvPr>
        </p:nvSpPr>
        <p:spPr>
          <a:xfrm>
            <a:off x="683568" y="1131590"/>
            <a:ext cx="7783538" cy="2881312"/>
          </a:xfrm>
          <a:prstGeom prst="rect">
            <a:avLst/>
          </a:prstGeom>
        </p:spPr>
        <p:txBody>
          <a:bodyPr/>
          <a:lstStyle>
            <a:lvl1pPr>
              <a:defRPr sz="14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dirty="0"/>
              <a:t>单击此处编辑文本</a:t>
            </a:r>
            <a:endParaRPr lang="zh-CN" altLang="en-US" dirty="0"/>
          </a:p>
        </p:txBody>
      </p:sp>
      <p:sp>
        <p:nvSpPr>
          <p:cNvPr id="12" name="内容占位符 4"/>
          <p:cNvSpPr>
            <a:spLocks noGrp="1"/>
          </p:cNvSpPr>
          <p:nvPr>
            <p:ph sz="quarter" idx="10" hasCustomPrompt="1"/>
          </p:nvPr>
        </p:nvSpPr>
        <p:spPr>
          <a:xfrm>
            <a:off x="899592" y="239611"/>
            <a:ext cx="5544616" cy="504056"/>
          </a:xfrm>
          <a:prstGeom prst="rect">
            <a:avLst/>
          </a:prstGeom>
        </p:spPr>
        <p:txBody>
          <a:bodyPr anchor="ctr"/>
          <a:lstStyle>
            <a:lvl1pPr>
              <a:defRPr sz="2400" b="1">
                <a:solidFill>
                  <a:srgbClr val="08409C"/>
                </a:solidFill>
                <a:latin typeface="微软雅黑" panose="020B0503020204020204" pitchFamily="34" charset="-122"/>
                <a:ea typeface="微软雅黑" panose="020B0503020204020204" pitchFamily="34" charset="-122"/>
              </a:defRPr>
            </a:lvl1pPr>
          </a:lstStyle>
          <a:p>
            <a:pPr lvl="0"/>
            <a:r>
              <a:rPr lang="zh-CN" altLang="en-US" dirty="0"/>
              <a:t>单击此处编辑小标题</a:t>
            </a:r>
            <a:endParaRPr lang="zh-CN" altLang="en-US"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6589"/>
            <a:ext cx="844642" cy="4233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3" name="文本框 3"/>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密级：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内容占位符 8"/>
          <p:cNvSpPr>
            <a:spLocks noGrp="1"/>
          </p:cNvSpPr>
          <p:nvPr>
            <p:ph sz="quarter" idx="11" hasCustomPrompt="1"/>
          </p:nvPr>
        </p:nvSpPr>
        <p:spPr>
          <a:xfrm>
            <a:off x="683568" y="1131590"/>
            <a:ext cx="7783538" cy="2881312"/>
          </a:xfrm>
          <a:prstGeom prst="rect">
            <a:avLst/>
          </a:prstGeom>
        </p:spPr>
        <p:txBody>
          <a:bodyPr/>
          <a:lstStyle>
            <a:lvl1pPr>
              <a:defRPr sz="14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stStyle>
          <a:p>
            <a:pPr lvl="0"/>
            <a:r>
              <a:rPr lang="zh-CN" altLang="en-US" dirty="0"/>
              <a:t>单击此处编辑文本</a:t>
            </a:r>
            <a:endParaRPr lang="zh-CN" altLang="en-US" dirty="0"/>
          </a:p>
        </p:txBody>
      </p:sp>
      <p:sp>
        <p:nvSpPr>
          <p:cNvPr id="12" name="内容占位符 4"/>
          <p:cNvSpPr>
            <a:spLocks noGrp="1"/>
          </p:cNvSpPr>
          <p:nvPr>
            <p:ph sz="quarter" idx="10" hasCustomPrompt="1"/>
          </p:nvPr>
        </p:nvSpPr>
        <p:spPr>
          <a:xfrm>
            <a:off x="899592" y="239611"/>
            <a:ext cx="5544616" cy="504056"/>
          </a:xfrm>
          <a:prstGeom prst="rect">
            <a:avLst/>
          </a:prstGeom>
        </p:spPr>
        <p:txBody>
          <a:bodyPr anchor="ctr"/>
          <a:lstStyle>
            <a:lvl1pPr>
              <a:defRPr sz="2400" b="1">
                <a:solidFill>
                  <a:srgbClr val="08409C"/>
                </a:solidFill>
                <a:latin typeface="微软雅黑" panose="020B0503020204020204" pitchFamily="34" charset="-122"/>
                <a:ea typeface="微软雅黑" panose="020B0503020204020204" pitchFamily="34" charset="-122"/>
              </a:defRPr>
            </a:lvl1pPr>
          </a:lstStyle>
          <a:p>
            <a:pPr lvl="0"/>
            <a:r>
              <a:rPr lang="zh-CN" altLang="en-US" dirty="0"/>
              <a:t>单击此处编辑小标题</a:t>
            </a:r>
            <a:endParaRPr lang="zh-CN" altLang="en-US"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6589"/>
            <a:ext cx="844642" cy="4233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userDrawn="1"/>
        </p:nvSpPr>
        <p:spPr>
          <a:xfrm>
            <a:off x="323528" y="4636239"/>
            <a:ext cx="835806" cy="284693"/>
          </a:xfrm>
          <a:prstGeom prst="rect">
            <a:avLst/>
          </a:prstGeom>
          <a:noFill/>
        </p:spPr>
        <p:txBody>
          <a:bodyPr wrap="non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rPr>
              <a:t>密级：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6" Type="http://schemas.openxmlformats.org/officeDocument/2006/relationships/slideLayout" Target="../slideLayouts/slideLayout6.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3" Type="http://schemas.openxmlformats.org/officeDocument/2006/relationships/slideLayout" Target="../slideLayouts/slideLayout6.xml"/><Relationship Id="rId32" Type="http://schemas.openxmlformats.org/officeDocument/2006/relationships/tags" Target="../tags/tag63.xml"/><Relationship Id="rId31" Type="http://schemas.openxmlformats.org/officeDocument/2006/relationships/tags" Target="../tags/tag62.xml"/><Relationship Id="rId30" Type="http://schemas.openxmlformats.org/officeDocument/2006/relationships/tags" Target="../tags/tag61.xml"/><Relationship Id="rId3" Type="http://schemas.openxmlformats.org/officeDocument/2006/relationships/tags" Target="../tags/tag39.xml"/><Relationship Id="rId29" Type="http://schemas.openxmlformats.org/officeDocument/2006/relationships/tags" Target="../tags/tag60.xml"/><Relationship Id="rId28" Type="http://schemas.openxmlformats.org/officeDocument/2006/relationships/tags" Target="../tags/tag59.xml"/><Relationship Id="rId27" Type="http://schemas.openxmlformats.org/officeDocument/2006/relationships/tags" Target="../tags/tag58.xml"/><Relationship Id="rId26" Type="http://schemas.openxmlformats.org/officeDocument/2006/relationships/tags" Target="../tags/tag57.xml"/><Relationship Id="rId25" Type="http://schemas.openxmlformats.org/officeDocument/2006/relationships/tags" Target="../tags/tag56.xml"/><Relationship Id="rId24" Type="http://schemas.openxmlformats.org/officeDocument/2006/relationships/tags" Target="../tags/tag55.xml"/><Relationship Id="rId23" Type="http://schemas.microsoft.com/office/2007/relationships/diagramDrawing" Target="../diagrams/drawing3.xml"/><Relationship Id="rId22" Type="http://schemas.openxmlformats.org/officeDocument/2006/relationships/diagramColors" Target="../diagrams/colors3.xml"/><Relationship Id="rId21" Type="http://schemas.openxmlformats.org/officeDocument/2006/relationships/diagramQuickStyle" Target="../diagrams/quickStyle3.xml"/><Relationship Id="rId20" Type="http://schemas.openxmlformats.org/officeDocument/2006/relationships/diagramLayout" Target="../diagrams/layout3.xml"/><Relationship Id="rId2" Type="http://schemas.openxmlformats.org/officeDocument/2006/relationships/image" Target="../media/image17.png"/><Relationship Id="rId19" Type="http://schemas.openxmlformats.org/officeDocument/2006/relationships/diagramData" Target="../diagrams/data3.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s>
</file>

<file path=ppt/slides/_rels/slide3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9" Type="http://schemas.openxmlformats.org/officeDocument/2006/relationships/slideLayout" Target="../slideLayouts/slideLayout6.xml"/><Relationship Id="rId38" Type="http://schemas.openxmlformats.org/officeDocument/2006/relationships/tags" Target="../tags/tag102.xml"/><Relationship Id="rId37" Type="http://schemas.openxmlformats.org/officeDocument/2006/relationships/tags" Target="../tags/tag101.xml"/><Relationship Id="rId36" Type="http://schemas.openxmlformats.org/officeDocument/2006/relationships/tags" Target="../tags/tag100.xml"/><Relationship Id="rId35" Type="http://schemas.openxmlformats.org/officeDocument/2006/relationships/tags" Target="../tags/tag99.xml"/><Relationship Id="rId34" Type="http://schemas.openxmlformats.org/officeDocument/2006/relationships/tags" Target="../tags/tag98.xml"/><Relationship Id="rId33" Type="http://schemas.openxmlformats.org/officeDocument/2006/relationships/tags" Target="../tags/tag97.xml"/><Relationship Id="rId32" Type="http://schemas.openxmlformats.org/officeDocument/2006/relationships/tags" Target="../tags/tag96.xml"/><Relationship Id="rId31" Type="http://schemas.openxmlformats.org/officeDocument/2006/relationships/tags" Target="../tags/tag95.xml"/><Relationship Id="rId30" Type="http://schemas.openxmlformats.org/officeDocument/2006/relationships/tags" Target="../tags/tag94.xml"/><Relationship Id="rId3" Type="http://schemas.openxmlformats.org/officeDocument/2006/relationships/tags" Target="../tags/tag67.xml"/><Relationship Id="rId29" Type="http://schemas.openxmlformats.org/officeDocument/2006/relationships/tags" Target="../tags/tag93.xml"/><Relationship Id="rId28" Type="http://schemas.openxmlformats.org/officeDocument/2006/relationships/tags" Target="../tags/tag92.xml"/><Relationship Id="rId27" Type="http://schemas.openxmlformats.org/officeDocument/2006/relationships/tags" Target="../tags/tag91.xml"/><Relationship Id="rId26" Type="http://schemas.openxmlformats.org/officeDocument/2006/relationships/tags" Target="../tags/tag90.xml"/><Relationship Id="rId25" Type="http://schemas.openxmlformats.org/officeDocument/2006/relationships/tags" Target="../tags/tag89.xml"/><Relationship Id="rId24" Type="http://schemas.openxmlformats.org/officeDocument/2006/relationships/tags" Target="../tags/tag88.xml"/><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image" Target="../media/image17.png"/><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17.png"/><Relationship Id="rId1" Type="http://schemas.openxmlformats.org/officeDocument/2006/relationships/tags" Target="../tags/tag10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07.xml"/><Relationship Id="rId2" Type="http://schemas.openxmlformats.org/officeDocument/2006/relationships/image" Target="../media/image17.png"/><Relationship Id="rId1" Type="http://schemas.openxmlformats.org/officeDocument/2006/relationships/tags" Target="../tags/tag10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05018" y="1901540"/>
            <a:ext cx="7133964" cy="643793"/>
          </a:xfrm>
          <a:prstGeom prst="rect">
            <a:avLst/>
          </a:prstGeom>
        </p:spPr>
        <p:txBody>
          <a:bodyPr/>
          <a:lstStyle/>
          <a:p>
            <a:pPr algn="ctr"/>
            <a:r>
              <a:rPr lang="zh-CN" dirty="0">
                <a:solidFill>
                  <a:schemeClr val="accent1">
                    <a:lumMod val="75000"/>
                  </a:schemeClr>
                </a:solidFill>
                <a:latin typeface="Arial" panose="020B0604020202020204" pitchFamily="34" charset="0"/>
                <a:ea typeface="汉仪君黑-75简" panose="00020600040101010101" charset="-122"/>
                <a:cs typeface="经典综艺体简" panose="02010609000101010101" pitchFamily="49" charset="-122"/>
                <a:sym typeface="+mn-ea"/>
              </a:rPr>
              <a:t>证券市场分享</a:t>
            </a:r>
            <a:r>
              <a:rPr lang="en-US" altLang="zh-CN" dirty="0">
                <a:solidFill>
                  <a:schemeClr val="accent1">
                    <a:lumMod val="75000"/>
                  </a:schemeClr>
                </a:solidFill>
                <a:latin typeface="Arial" panose="020B0604020202020204" pitchFamily="34" charset="0"/>
                <a:ea typeface="汉仪君黑-75简" panose="00020600040101010101" charset="-122"/>
                <a:cs typeface="经典综艺体简" panose="02010609000101010101" pitchFamily="49" charset="-122"/>
                <a:sym typeface="+mn-ea"/>
              </a:rPr>
              <a:t>——</a:t>
            </a:r>
            <a:r>
              <a:rPr lang="zh-CN" altLang="en-US" dirty="0">
                <a:solidFill>
                  <a:schemeClr val="accent1">
                    <a:lumMod val="75000"/>
                  </a:schemeClr>
                </a:solidFill>
                <a:latin typeface="Arial" panose="020B0604020202020204" pitchFamily="34" charset="0"/>
                <a:ea typeface="汉仪君黑-75简" panose="00020600040101010101" charset="-122"/>
                <a:cs typeface="经典综艺体简" panose="02010609000101010101" pitchFamily="49" charset="-122"/>
                <a:sym typeface="+mn-ea"/>
              </a:rPr>
              <a:t>股票市场</a:t>
            </a:r>
            <a:endParaRPr lang="zh-CN" altLang="en-US" sz="3200" dirty="0">
              <a:solidFill>
                <a:srgbClr val="08409C"/>
              </a:solidFill>
            </a:endParaRPr>
          </a:p>
        </p:txBody>
      </p:sp>
      <p:sp>
        <p:nvSpPr>
          <p:cNvPr id="3" name="内容占位符 2"/>
          <p:cNvSpPr>
            <a:spLocks noGrp="1"/>
          </p:cNvSpPr>
          <p:nvPr>
            <p:ph sz="quarter" idx="10"/>
          </p:nvPr>
        </p:nvSpPr>
        <p:spPr>
          <a:xfrm>
            <a:off x="1944006" y="2572568"/>
            <a:ext cx="5255988" cy="503238"/>
          </a:xfrm>
          <a:prstGeom prst="rect">
            <a:avLst/>
          </a:prstGeom>
        </p:spPr>
        <p:txBody>
          <a:bodyPr/>
          <a:lstStyle/>
          <a:p>
            <a:r>
              <a:rPr lang="zh-CN" altLang="en-US" b="0" dirty="0"/>
              <a:t>恒生云毅</a:t>
            </a:r>
            <a:r>
              <a:rPr lang="en-US" altLang="zh-CN" b="0" dirty="0"/>
              <a:t>  </a:t>
            </a:r>
            <a:r>
              <a:rPr lang="zh-CN" altLang="en-US" b="0" dirty="0"/>
              <a:t>黄善康</a:t>
            </a:r>
            <a:endParaRPr lang="zh-CN" altLang="en-US" sz="2400" b="0" dirty="0">
              <a:solidFill>
                <a:srgbClr val="08409C"/>
              </a:solidFill>
            </a:endParaRPr>
          </a:p>
        </p:txBody>
      </p:sp>
      <p:sp>
        <p:nvSpPr>
          <p:cNvPr id="9" name="内容占位符 2"/>
          <p:cNvSpPr txBox="1"/>
          <p:nvPr/>
        </p:nvSpPr>
        <p:spPr>
          <a:xfrm>
            <a:off x="1944006" y="3795886"/>
            <a:ext cx="5255988" cy="503238"/>
          </a:xfrm>
          <a:prstGeom prst="rect">
            <a:avLst/>
          </a:prstGeom>
        </p:spPr>
        <p:txBody>
          <a:bodyPr anchor="ctr"/>
          <a:lstStyle>
            <a:lvl1pPr algn="ctr">
              <a:defRPr sz="2400" b="1">
                <a:solidFill>
                  <a:srgbClr val="08409C"/>
                </a:solidFill>
                <a:latin typeface="微软雅黑" panose="020B0503020204020204" pitchFamily="34" charset="-122"/>
                <a:ea typeface="微软雅黑" panose="020B0503020204020204" pitchFamily="34" charset="-122"/>
              </a:defRPr>
            </a:lvl1pPr>
          </a:lstStyle>
          <a:p>
            <a:endParaRPr lang="zh-CN" altLang="en-US" sz="1400" b="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1800" dirty="0"/>
              <a:t>      15</a:t>
            </a:r>
            <a:r>
              <a:rPr lang="zh-CN" altLang="en-US" sz="1800" dirty="0"/>
              <a:t>世纪的</a:t>
            </a:r>
            <a:r>
              <a:rPr lang="en-US" altLang="zh-CN" sz="1800" dirty="0"/>
              <a:t>欧洲是大航海时代，印度的胡椒，中国的茶、瓷器</a:t>
            </a:r>
            <a:r>
              <a:rPr lang="zh-CN" altLang="en-US" sz="1800" dirty="0"/>
              <a:t>等</a:t>
            </a:r>
            <a:r>
              <a:rPr lang="en-US" altLang="zh-CN" sz="1800" dirty="0"/>
              <a:t>都是十分受欢迎，并且很暴利。</a:t>
            </a:r>
            <a:endParaRPr lang="en-US" altLang="zh-CN" sz="1800" dirty="0"/>
          </a:p>
          <a:p>
            <a:r>
              <a:rPr lang="en-US" altLang="zh-CN" sz="1800" dirty="0"/>
              <a:t>      1597年，荷兰人第一次来到亚洲，带回的商品就给当时的投资人带来了4倍的利益。同时，英国也盯上了这块蛋糕，并率先建立了英国东印度公司，快速抢占了市场。</a:t>
            </a:r>
            <a:endParaRPr lang="en-US" altLang="zh-CN" sz="1800" dirty="0"/>
          </a:p>
          <a:p>
            <a:r>
              <a:rPr lang="en-US" altLang="zh-CN" sz="1800" dirty="0"/>
              <a:t>       为了守住市场，荷兰人也想要建立自己的舰队，但是，荷兰政府并没有这么庞大的资金去建立这么一个有话语权的公司，该国任何几个大公司也没有足够的资金。唯一的办法，就是向民众集资了。</a:t>
            </a:r>
            <a:endParaRPr lang="en-US" altLang="zh-CN" sz="1800" dirty="0"/>
          </a:p>
          <a:p>
            <a:r>
              <a:rPr lang="en-US" altLang="zh-CN" sz="1800" dirty="0"/>
              <a:t>       他们将公司的股分划分得非常小，以票面形式发放，使得普通民众也有能力购买。约定三年后如果公司赚了钱，持有股票的人可以获得分红。这就是股票的雏形了。</a:t>
            </a:r>
            <a:endParaRPr lang="en-US" altLang="zh-CN" sz="1800" dirty="0"/>
          </a:p>
          <a:p>
            <a:r>
              <a:rPr lang="en-US" altLang="zh-CN" sz="1800" dirty="0"/>
              <a:t>       </a:t>
            </a:r>
            <a:r>
              <a:rPr lang="zh-CN" altLang="en-US" sz="1800" dirty="0"/>
              <a:t>如果急需用钱，那么就可以将所持有的股份进行交易，在1602年，全世界第一个股票交易所便在市场的需求下，在荷兰首都阿姆斯特丹诞生。</a:t>
            </a:r>
            <a:endParaRPr lang="zh-CN" altLang="en-US" sz="1800" dirty="0"/>
          </a:p>
        </p:txBody>
      </p:sp>
      <p:sp>
        <p:nvSpPr>
          <p:cNvPr id="4" name="内容占位符 3"/>
          <p:cNvSpPr>
            <a:spLocks noGrp="1"/>
          </p:cNvSpPr>
          <p:nvPr>
            <p:ph sz="quarter" idx="10"/>
          </p:nvPr>
        </p:nvSpPr>
        <p:spPr/>
        <p:txBody>
          <a:bodyPr/>
          <a:lstStyle/>
          <a:p>
            <a:r>
              <a:rPr lang="zh-CN" dirty="0"/>
              <a:t>股票市场的起源</a:t>
            </a:r>
            <a:endParaRPr lang="zh-CN"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1600" dirty="0"/>
              <a:t> </a:t>
            </a:r>
            <a:endParaRPr lang="en-US" altLang="zh-CN" sz="1600" dirty="0"/>
          </a:p>
        </p:txBody>
      </p:sp>
      <p:sp>
        <p:nvSpPr>
          <p:cNvPr id="4" name="内容占位符 3"/>
          <p:cNvSpPr>
            <a:spLocks noGrp="1"/>
          </p:cNvSpPr>
          <p:nvPr>
            <p:ph sz="quarter" idx="10"/>
          </p:nvPr>
        </p:nvSpPr>
        <p:spPr/>
        <p:txBody>
          <a:bodyPr/>
          <a:lstStyle/>
          <a:p>
            <a:r>
              <a:rPr lang="zh-CN" dirty="0"/>
              <a:t>股票市场的发展</a:t>
            </a:r>
            <a:r>
              <a:rPr lang="en-US" altLang="zh-CN" dirty="0"/>
              <a:t>——</a:t>
            </a:r>
            <a:r>
              <a:rPr lang="zh-CN" altLang="en-US" dirty="0"/>
              <a:t>萌芽阶段</a:t>
            </a:r>
            <a:endParaRPr lang="zh-CN" altLang="en-US" dirty="0"/>
          </a:p>
        </p:txBody>
      </p:sp>
      <p:sp>
        <p:nvSpPr>
          <p:cNvPr id="1048647" name="矩形 6"/>
          <p:cNvSpPr/>
          <p:nvPr>
            <p:custDataLst>
              <p:tags r:id="rId1"/>
            </p:custDataLst>
          </p:nvPr>
        </p:nvSpPr>
        <p:spPr>
          <a:xfrm>
            <a:off x="671036" y="638175"/>
            <a:ext cx="6118860" cy="402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这一阶段，证券市场的结构相当简单和原始。其主要特征如下：</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p:txBody>
      </p:sp>
      <p:sp>
        <p:nvSpPr>
          <p:cNvPr id="1048644" name="文本框 3"/>
          <p:cNvSpPr txBox="1"/>
          <p:nvPr>
            <p:custDataLst>
              <p:tags r:id="rId2"/>
            </p:custDataLst>
          </p:nvPr>
        </p:nvSpPr>
        <p:spPr>
          <a:xfrm>
            <a:off x="671101" y="1431077"/>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0 1</a:t>
            </a:r>
            <a:endParaRPr lang="en-US" altLang="zh-CN" sz="3300" dirty="0">
              <a:solidFill>
                <a:schemeClr val="dk1"/>
              </a:solidFill>
              <a:latin typeface="+mn-ea"/>
            </a:endParaRPr>
          </a:p>
        </p:txBody>
      </p:sp>
      <p:sp>
        <p:nvSpPr>
          <p:cNvPr id="1048645" name="文本框 4"/>
          <p:cNvSpPr txBox="1"/>
          <p:nvPr>
            <p:custDataLst>
              <p:tags r:id="rId3"/>
            </p:custDataLst>
          </p:nvPr>
        </p:nvSpPr>
        <p:spPr>
          <a:xfrm>
            <a:off x="671101" y="2624635"/>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0 2</a:t>
            </a:r>
            <a:endParaRPr lang="en-US" altLang="zh-CN" sz="3300" dirty="0">
              <a:solidFill>
                <a:schemeClr val="dk1"/>
              </a:solidFill>
              <a:latin typeface="+mn-ea"/>
            </a:endParaRPr>
          </a:p>
        </p:txBody>
      </p:sp>
      <p:sp>
        <p:nvSpPr>
          <p:cNvPr id="1048646" name="文本框 5"/>
          <p:cNvSpPr txBox="1"/>
          <p:nvPr>
            <p:custDataLst>
              <p:tags r:id="rId4"/>
            </p:custDataLst>
          </p:nvPr>
        </p:nvSpPr>
        <p:spPr>
          <a:xfrm>
            <a:off x="671101" y="3893441"/>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0 3</a:t>
            </a:r>
            <a:endParaRPr lang="en-US" altLang="zh-CN" sz="3300" dirty="0">
              <a:solidFill>
                <a:schemeClr val="dk1"/>
              </a:solidFill>
              <a:latin typeface="+mn-ea"/>
            </a:endParaRPr>
          </a:p>
        </p:txBody>
      </p:sp>
      <p:sp>
        <p:nvSpPr>
          <p:cNvPr id="1048648" name="文本框 49"/>
          <p:cNvSpPr txBox="1"/>
          <p:nvPr>
            <p:custDataLst>
              <p:tags r:id="rId5"/>
            </p:custDataLst>
          </p:nvPr>
        </p:nvSpPr>
        <p:spPr>
          <a:xfrm>
            <a:off x="1819751" y="1497806"/>
            <a:ext cx="6340316" cy="443389"/>
          </a:xfrm>
          <a:prstGeom prst="rect">
            <a:avLst/>
          </a:prstGeom>
          <a:noFill/>
        </p:spPr>
        <p:txBody>
          <a:bodyPr wrap="square" lIns="67500" tIns="0" rIns="67500" bIns="0" rtlCol="0">
            <a:noAutofit/>
          </a:bodyPr>
          <a:lstStyle>
            <a:defPPr>
              <a:defRPr lang="zh-CN"/>
            </a:defPPr>
            <a:lvl1pPr lvl="0">
              <a:lnSpc>
                <a:spcPct val="130000"/>
              </a:lnSpc>
              <a:defRPr sz="1200">
                <a:solidFill>
                  <a:schemeClr val="tx1">
                    <a:lumMod val="50000"/>
                    <a:lumOff val="50000"/>
                  </a:schemeClr>
                </a:solidFill>
              </a:defRPr>
            </a:lvl1pPr>
          </a:lstStyle>
          <a:p>
            <a:pPr>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（1） 有价证券发行量不断扩大，已初具规模，但是市场严重缺乏层次性。</a:t>
            </a:r>
            <a:endParaRPr lang="zh-CN" altLang="en-US" sz="1350" dirty="0">
              <a:solidFill>
                <a:schemeClr val="dk1"/>
              </a:solidFill>
              <a:latin typeface="Arial" panose="020B0604020202020204" pitchFamily="34" charset="0"/>
              <a:ea typeface="汉仪君黑-55W" panose="00020600040101010101" charset="-122"/>
              <a:sym typeface="+mn-ea"/>
            </a:endParaRPr>
          </a:p>
          <a:p>
            <a:pPr>
              <a:lnSpc>
                <a:spcPct val="150000"/>
              </a:lnSpc>
            </a:pPr>
            <a:endParaRPr lang="zh-CN" altLang="en-US" sz="1350" dirty="0">
              <a:solidFill>
                <a:schemeClr val="dk1"/>
              </a:solidFill>
              <a:latin typeface="Arial" panose="020B0604020202020204" pitchFamily="34" charset="0"/>
              <a:ea typeface="汉仪君黑-55W" panose="00020600040101010101" charset="-122"/>
              <a:sym typeface="+mn-ea"/>
            </a:endParaRPr>
          </a:p>
        </p:txBody>
      </p:sp>
      <p:sp>
        <p:nvSpPr>
          <p:cNvPr id="2" name="文本框 1"/>
          <p:cNvSpPr txBox="1"/>
          <p:nvPr>
            <p:custDataLst>
              <p:tags r:id="rId6"/>
            </p:custDataLst>
          </p:nvPr>
        </p:nvSpPr>
        <p:spPr>
          <a:xfrm>
            <a:off x="1819751" y="2411730"/>
            <a:ext cx="6341269" cy="1026160"/>
          </a:xfrm>
          <a:prstGeom prst="rect">
            <a:avLst/>
          </a:prstGeom>
          <a:noFill/>
        </p:spPr>
        <p:txBody>
          <a:bodyPr wrap="square" rtlCol="0">
            <a:spAutoFit/>
          </a:bodyPr>
          <a:p>
            <a:pPr indent="0" fontAlgn="auto">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（2） 证券交易市场应运而生，全球各主要证券交易所纷纷成立（如苏黎世证券交易所创建于 1873 年，日本东京证券交易市场形成于1878年），但是往往只发挥着区域性交易中心的功能。</a:t>
            </a:r>
            <a:endParaRPr lang="zh-CN" altLang="en-US" sz="1350" dirty="0">
              <a:solidFill>
                <a:schemeClr val="dk1"/>
              </a:solidFill>
              <a:latin typeface="Arial" panose="020B0604020202020204" pitchFamily="34" charset="0"/>
              <a:ea typeface="汉仪君黑-55W" panose="00020600040101010101" charset="-122"/>
              <a:sym typeface="+mn-ea"/>
            </a:endParaRPr>
          </a:p>
        </p:txBody>
      </p:sp>
      <p:sp>
        <p:nvSpPr>
          <p:cNvPr id="3" name="文本框 2"/>
          <p:cNvSpPr txBox="1"/>
          <p:nvPr>
            <p:custDataLst>
              <p:tags r:id="rId7"/>
            </p:custDataLst>
          </p:nvPr>
        </p:nvSpPr>
        <p:spPr>
          <a:xfrm>
            <a:off x="1865471" y="3836194"/>
            <a:ext cx="6337459" cy="714375"/>
          </a:xfrm>
          <a:prstGeom prst="rect">
            <a:avLst/>
          </a:prstGeom>
          <a:noFill/>
        </p:spPr>
        <p:txBody>
          <a:bodyPr wrap="square" rtlCol="0">
            <a:spAutoFit/>
          </a:bodyPr>
          <a:p>
            <a:pPr indent="0" fontAlgn="auto">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（3） 一些国家开始对证券立法（如美国的“蓝天法”等）并进行监管，但是其形式还很简单，作用也极为有限。</a:t>
            </a:r>
            <a:endParaRPr lang="zh-CN" altLang="en-US" sz="1350" dirty="0">
              <a:solidFill>
                <a:schemeClr val="dk1"/>
              </a:solidFill>
              <a:latin typeface="Arial" panose="020B0604020202020204" pitchFamily="34" charset="0"/>
              <a:ea typeface="汉仪君黑-55W" panose="00020600040101010101" charset="-122"/>
              <a:sym typeface="+mn-ea"/>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a:t>
            </a:r>
            <a:endParaRPr lang="en-US" altLang="zh-CN" sz="2400" dirty="0"/>
          </a:p>
        </p:txBody>
      </p:sp>
      <p:sp>
        <p:nvSpPr>
          <p:cNvPr id="4" name="内容占位符 3"/>
          <p:cNvSpPr>
            <a:spLocks noGrp="1"/>
          </p:cNvSpPr>
          <p:nvPr>
            <p:ph sz="quarter" idx="10"/>
          </p:nvPr>
        </p:nvSpPr>
        <p:spPr/>
        <p:txBody>
          <a:bodyPr/>
          <a:lstStyle/>
          <a:p>
            <a:r>
              <a:rPr lang="zh-CN" dirty="0">
                <a:sym typeface="+mn-ea"/>
              </a:rPr>
              <a:t>股票市场的发展</a:t>
            </a:r>
            <a:r>
              <a:rPr lang="en-US" altLang="zh-CN" dirty="0">
                <a:sym typeface="+mn-ea"/>
              </a:rPr>
              <a:t>——</a:t>
            </a:r>
            <a:r>
              <a:rPr lang="zh-CN" altLang="en-US" dirty="0">
                <a:sym typeface="+mn-ea"/>
              </a:rPr>
              <a:t>完善阶段</a:t>
            </a:r>
            <a:endParaRPr lang="zh-CN" dirty="0"/>
          </a:p>
        </p:txBody>
      </p:sp>
      <p:sp>
        <p:nvSpPr>
          <p:cNvPr id="1048647" name="矩形 6"/>
          <p:cNvSpPr/>
          <p:nvPr>
            <p:custDataLst>
              <p:tags r:id="rId1"/>
            </p:custDataLst>
          </p:nvPr>
        </p:nvSpPr>
        <p:spPr>
          <a:xfrm>
            <a:off x="894715" y="850900"/>
            <a:ext cx="8158480" cy="402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这一阶段证券市场的市场结构不断深化。其主要特征如下：</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p:txBody>
      </p:sp>
      <p:sp>
        <p:nvSpPr>
          <p:cNvPr id="6" name="文本框 3"/>
          <p:cNvSpPr txBox="1"/>
          <p:nvPr>
            <p:custDataLst>
              <p:tags r:id="rId2"/>
            </p:custDataLst>
          </p:nvPr>
        </p:nvSpPr>
        <p:spPr>
          <a:xfrm>
            <a:off x="671101" y="1431077"/>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0 1</a:t>
            </a:r>
            <a:endParaRPr lang="en-US" altLang="zh-CN" sz="3300" dirty="0">
              <a:solidFill>
                <a:schemeClr val="dk1"/>
              </a:solidFill>
              <a:latin typeface="+mn-ea"/>
            </a:endParaRPr>
          </a:p>
        </p:txBody>
      </p:sp>
      <p:sp>
        <p:nvSpPr>
          <p:cNvPr id="7" name="文本框 4"/>
          <p:cNvSpPr txBox="1"/>
          <p:nvPr>
            <p:custDataLst>
              <p:tags r:id="rId3"/>
            </p:custDataLst>
          </p:nvPr>
        </p:nvSpPr>
        <p:spPr>
          <a:xfrm>
            <a:off x="671101" y="2624635"/>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0 2</a:t>
            </a:r>
            <a:endParaRPr lang="en-US" altLang="zh-CN" sz="3300" dirty="0">
              <a:solidFill>
                <a:schemeClr val="dk1"/>
              </a:solidFill>
              <a:latin typeface="+mn-ea"/>
            </a:endParaRPr>
          </a:p>
        </p:txBody>
      </p:sp>
      <p:sp>
        <p:nvSpPr>
          <p:cNvPr id="8" name="文本框 5"/>
          <p:cNvSpPr txBox="1"/>
          <p:nvPr>
            <p:custDataLst>
              <p:tags r:id="rId4"/>
            </p:custDataLst>
          </p:nvPr>
        </p:nvSpPr>
        <p:spPr>
          <a:xfrm>
            <a:off x="671101" y="3893441"/>
            <a:ext cx="1063648" cy="598805"/>
          </a:xfrm>
          <a:prstGeom prst="rect">
            <a:avLst/>
          </a:prstGeom>
          <a:noFill/>
          <a:effectLst>
            <a:outerShdw blurRad="50800" dist="25400" dir="5400000" algn="ctr" rotWithShape="0">
              <a:srgbClr val="000000">
                <a:alpha val="43137"/>
              </a:srgb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300" dirty="0">
                <a:solidFill>
                  <a:schemeClr val="dk1"/>
                </a:solidFill>
                <a:latin typeface="+mn-ea"/>
              </a:rPr>
              <a:t>0 3</a:t>
            </a:r>
            <a:endParaRPr lang="en-US" altLang="zh-CN" sz="3300" dirty="0">
              <a:solidFill>
                <a:schemeClr val="dk1"/>
              </a:solidFill>
              <a:latin typeface="+mn-ea"/>
            </a:endParaRPr>
          </a:p>
        </p:txBody>
      </p:sp>
      <p:sp>
        <p:nvSpPr>
          <p:cNvPr id="9" name="文本框 49"/>
          <p:cNvSpPr txBox="1"/>
          <p:nvPr>
            <p:custDataLst>
              <p:tags r:id="rId5"/>
            </p:custDataLst>
          </p:nvPr>
        </p:nvSpPr>
        <p:spPr>
          <a:xfrm>
            <a:off x="1819751" y="1497806"/>
            <a:ext cx="6340316" cy="443389"/>
          </a:xfrm>
          <a:prstGeom prst="rect">
            <a:avLst/>
          </a:prstGeom>
          <a:noFill/>
        </p:spPr>
        <p:txBody>
          <a:bodyPr wrap="square" lIns="67500" tIns="0" rIns="67500" bIns="0" rtlCol="0">
            <a:noAutofit/>
          </a:bodyPr>
          <a:lstStyle>
            <a:defPPr>
              <a:defRPr lang="zh-CN"/>
            </a:defPPr>
            <a:lvl1pPr lvl="0">
              <a:lnSpc>
                <a:spcPct val="130000"/>
              </a:lnSpc>
              <a:defRPr sz="1200">
                <a:solidFill>
                  <a:schemeClr val="tx1">
                    <a:lumMod val="50000"/>
                    <a:lumOff val="50000"/>
                  </a:schemeClr>
                </a:solidFill>
              </a:defRPr>
            </a:lvl1pPr>
          </a:lstStyle>
          <a:p>
            <a:pPr>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（（1） 在危机和繁荣的交替中，证券市场结构开始出现分化，一个国家内往往开始出现多个交易所或区域性市场，场外交易日益制度化和常规化。</a:t>
            </a:r>
            <a:endParaRPr lang="zh-CN" altLang="en-US" sz="1350" dirty="0">
              <a:solidFill>
                <a:schemeClr val="dk1"/>
              </a:solidFill>
              <a:latin typeface="Arial" panose="020B0604020202020204" pitchFamily="34" charset="0"/>
              <a:ea typeface="汉仪君黑-55W" panose="00020600040101010101" charset="-122"/>
              <a:sym typeface="+mn-ea"/>
            </a:endParaRPr>
          </a:p>
          <a:p>
            <a:pPr>
              <a:lnSpc>
                <a:spcPct val="150000"/>
              </a:lnSpc>
            </a:pPr>
            <a:endParaRPr lang="zh-CN" altLang="en-US" sz="1350" dirty="0">
              <a:solidFill>
                <a:schemeClr val="dk1"/>
              </a:solidFill>
              <a:latin typeface="Arial" panose="020B0604020202020204" pitchFamily="34" charset="0"/>
              <a:ea typeface="汉仪君黑-55W" panose="00020600040101010101" charset="-122"/>
              <a:sym typeface="+mn-ea"/>
            </a:endParaRPr>
          </a:p>
        </p:txBody>
      </p:sp>
      <p:sp>
        <p:nvSpPr>
          <p:cNvPr id="10" name="文本框 9"/>
          <p:cNvSpPr txBox="1"/>
          <p:nvPr>
            <p:custDataLst>
              <p:tags r:id="rId6"/>
            </p:custDataLst>
          </p:nvPr>
        </p:nvSpPr>
        <p:spPr>
          <a:xfrm>
            <a:off x="1819751" y="2531745"/>
            <a:ext cx="6341269" cy="714375"/>
          </a:xfrm>
          <a:prstGeom prst="rect">
            <a:avLst/>
          </a:prstGeom>
          <a:noFill/>
        </p:spPr>
        <p:txBody>
          <a:bodyPr wrap="square" rtlCol="0">
            <a:spAutoFit/>
          </a:bodyPr>
          <a:p>
            <a:pPr indent="0" fontAlgn="auto">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（2） 在市场竞争的压力下，各证券交易所不断完善自身的组织结构和治理结构，并改进交易机制和交易手段，证券交易成本逐步下降。</a:t>
            </a:r>
            <a:endParaRPr lang="zh-CN" altLang="en-US" sz="1350" dirty="0">
              <a:solidFill>
                <a:schemeClr val="dk1"/>
              </a:solidFill>
              <a:latin typeface="Arial" panose="020B0604020202020204" pitchFamily="34" charset="0"/>
              <a:ea typeface="汉仪君黑-55W" panose="00020600040101010101" charset="-122"/>
              <a:sym typeface="+mn-ea"/>
            </a:endParaRPr>
          </a:p>
        </p:txBody>
      </p:sp>
      <p:sp>
        <p:nvSpPr>
          <p:cNvPr id="11" name="文本框 10"/>
          <p:cNvSpPr txBox="1"/>
          <p:nvPr>
            <p:custDataLst>
              <p:tags r:id="rId7"/>
            </p:custDataLst>
          </p:nvPr>
        </p:nvSpPr>
        <p:spPr>
          <a:xfrm>
            <a:off x="1865471" y="3836194"/>
            <a:ext cx="6337459" cy="714375"/>
          </a:xfrm>
          <a:prstGeom prst="rect">
            <a:avLst/>
          </a:prstGeom>
          <a:noFill/>
        </p:spPr>
        <p:txBody>
          <a:bodyPr wrap="square" rtlCol="0">
            <a:spAutoFit/>
          </a:bodyPr>
          <a:p>
            <a:pPr indent="0" fontAlgn="auto">
              <a:lnSpc>
                <a:spcPct val="150000"/>
              </a:lnSpc>
            </a:pPr>
            <a:r>
              <a:rPr lang="zh-CN" altLang="en-US" sz="1350" dirty="0">
                <a:solidFill>
                  <a:schemeClr val="dk1"/>
                </a:solidFill>
                <a:latin typeface="Arial" panose="020B0604020202020204" pitchFamily="34" charset="0"/>
                <a:ea typeface="汉仪君黑-55W" panose="00020600040101010101" charset="-122"/>
                <a:sym typeface="+mn-ea"/>
              </a:rPr>
              <a:t>（3） 各国政府普遍完成了对证券领域的立法并建立了完整的监管体系，制度结构开始对证券市场的演进发挥更加重要的作用。</a:t>
            </a:r>
            <a:endParaRPr lang="zh-CN" altLang="en-US" sz="1350" dirty="0">
              <a:solidFill>
                <a:schemeClr val="dk1"/>
              </a:solidFill>
              <a:latin typeface="Arial" panose="020B0604020202020204" pitchFamily="34" charset="0"/>
              <a:ea typeface="汉仪君黑-55W" panose="00020600040101010101" charset="-122"/>
              <a:sym typeface="+mn-e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a:t>
            </a:r>
            <a:endParaRPr lang="en-US" altLang="zh-CN" sz="2400" dirty="0"/>
          </a:p>
        </p:txBody>
      </p:sp>
      <p:sp>
        <p:nvSpPr>
          <p:cNvPr id="4" name="内容占位符 3"/>
          <p:cNvSpPr>
            <a:spLocks noGrp="1"/>
          </p:cNvSpPr>
          <p:nvPr>
            <p:ph sz="quarter" idx="10"/>
          </p:nvPr>
        </p:nvSpPr>
        <p:spPr/>
        <p:txBody>
          <a:bodyPr/>
          <a:lstStyle/>
          <a:p>
            <a:r>
              <a:rPr lang="zh-CN" dirty="0">
                <a:sym typeface="+mn-ea"/>
              </a:rPr>
              <a:t>股票市场的发展</a:t>
            </a:r>
            <a:r>
              <a:rPr lang="en-US" altLang="zh-CN" dirty="0">
                <a:sym typeface="+mn-ea"/>
              </a:rPr>
              <a:t>——</a:t>
            </a:r>
            <a:r>
              <a:rPr lang="zh-CN" altLang="en-US" dirty="0">
                <a:sym typeface="+mn-ea"/>
              </a:rPr>
              <a:t>成熟</a:t>
            </a:r>
            <a:r>
              <a:rPr lang="zh-CN" altLang="en-US" dirty="0">
                <a:sym typeface="+mn-ea"/>
              </a:rPr>
              <a:t>阶段</a:t>
            </a:r>
            <a:endParaRPr lang="zh-CN" dirty="0"/>
          </a:p>
        </p:txBody>
      </p:sp>
      <p:sp>
        <p:nvSpPr>
          <p:cNvPr id="1048647" name="矩形 6"/>
          <p:cNvSpPr/>
          <p:nvPr>
            <p:custDataLst>
              <p:tags r:id="rId1"/>
            </p:custDataLst>
          </p:nvPr>
        </p:nvSpPr>
        <p:spPr>
          <a:xfrm>
            <a:off x="894715" y="850900"/>
            <a:ext cx="8158480" cy="2272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这一阶段股票市场的市场结构不断深化。其主要特征如下：</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r>
              <a:rPr lang="en-US" altLang="zh-CN" sz="1350" dirty="0">
                <a:solidFill>
                  <a:schemeClr val="accent1">
                    <a:lumMod val="75000"/>
                  </a:schemeClr>
                </a:solidFill>
                <a:latin typeface="Arial" panose="020B0604020202020204" pitchFamily="34" charset="0"/>
                <a:ea typeface="汉仪君黑-75简" panose="00020600040101010101" charset="-122"/>
                <a:sym typeface="+mn-ea"/>
              </a:rPr>
              <a:t>1</a:t>
            </a: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、股票市场多样化与层次化；</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r>
              <a:rPr lang="en-US" altLang="zh-CN" sz="1350" dirty="0">
                <a:solidFill>
                  <a:schemeClr val="accent1">
                    <a:lumMod val="75000"/>
                  </a:schemeClr>
                </a:solidFill>
                <a:latin typeface="Arial" panose="020B0604020202020204" pitchFamily="34" charset="0"/>
                <a:ea typeface="汉仪君黑-75简" panose="00020600040101010101" charset="-122"/>
                <a:sym typeface="+mn-ea"/>
              </a:rPr>
              <a:t>2</a:t>
            </a: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、参与主体机构化；</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3、</a:t>
            </a: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市场法治化；</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r>
              <a:rPr lang="en-US" altLang="zh-CN" sz="1350" dirty="0">
                <a:solidFill>
                  <a:schemeClr val="accent1">
                    <a:lumMod val="75000"/>
                  </a:schemeClr>
                </a:solidFill>
                <a:latin typeface="Arial" panose="020B0604020202020204" pitchFamily="34" charset="0"/>
                <a:ea typeface="汉仪君黑-75简" panose="00020600040101010101" charset="-122"/>
                <a:sym typeface="+mn-ea"/>
              </a:rPr>
              <a:t>4</a:t>
            </a:r>
            <a:r>
              <a:rPr lang="zh-CN" altLang="en-US" sz="1350" dirty="0">
                <a:solidFill>
                  <a:schemeClr val="accent1">
                    <a:lumMod val="75000"/>
                  </a:schemeClr>
                </a:solidFill>
                <a:latin typeface="Arial" panose="020B0604020202020204" pitchFamily="34" charset="0"/>
                <a:ea typeface="汉仪君黑-75简" panose="00020600040101010101" charset="-122"/>
                <a:sym typeface="+mn-ea"/>
              </a:rPr>
              <a:t>、国际化。</a:t>
            </a: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a:p>
            <a:pPr>
              <a:lnSpc>
                <a:spcPct val="150000"/>
              </a:lnSpc>
            </a:pPr>
            <a:endParaRPr lang="zh-CN" altLang="en-US" sz="1350" dirty="0">
              <a:solidFill>
                <a:schemeClr val="accent1">
                  <a:lumMod val="75000"/>
                </a:schemeClr>
              </a:solidFill>
              <a:latin typeface="Arial" panose="020B0604020202020204" pitchFamily="34" charset="0"/>
              <a:ea typeface="汉仪君黑-75简" panose="00020600040101010101" charset="-122"/>
              <a:sym typeface="+mn-e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03</a:t>
            </a:r>
            <a:endParaRPr lang="zh-CN" altLang="en-US" dirty="0"/>
          </a:p>
        </p:txBody>
      </p:sp>
      <p:sp>
        <p:nvSpPr>
          <p:cNvPr id="3" name="内容占位符 2"/>
          <p:cNvSpPr>
            <a:spLocks noGrp="1"/>
          </p:cNvSpPr>
          <p:nvPr>
            <p:ph sz="quarter" idx="11"/>
          </p:nvPr>
        </p:nvSpPr>
        <p:spPr>
          <a:xfrm>
            <a:off x="1439652" y="2427734"/>
            <a:ext cx="6264696" cy="504056"/>
          </a:xfrm>
        </p:spPr>
        <p:txBody>
          <a:bodyPr/>
          <a:lstStyle/>
          <a:p>
            <a:r>
              <a:rPr lang="en-US" altLang="zh-CN" dirty="0">
                <a:sym typeface="+mn-ea"/>
              </a:rPr>
              <a:t>A</a:t>
            </a:r>
            <a:r>
              <a:rPr lang="zh-CN" altLang="en-US" dirty="0">
                <a:sym typeface="+mn-ea"/>
              </a:rPr>
              <a:t>股市场大事记</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a:t>
            </a:r>
            <a:endParaRPr lang="en-US" altLang="zh-CN" sz="2400" dirty="0"/>
          </a:p>
        </p:txBody>
      </p:sp>
      <p:sp>
        <p:nvSpPr>
          <p:cNvPr id="4" name="内容占位符 3"/>
          <p:cNvSpPr>
            <a:spLocks noGrp="1"/>
          </p:cNvSpPr>
          <p:nvPr>
            <p:ph sz="quarter" idx="10"/>
          </p:nvPr>
        </p:nvSpPr>
        <p:spPr/>
        <p:txBody>
          <a:bodyPr/>
          <a:lstStyle/>
          <a:p>
            <a:r>
              <a:rPr lang="zh-CN" dirty="0"/>
              <a:t>新中国前</a:t>
            </a:r>
            <a:endParaRPr lang="zh-CN" dirty="0"/>
          </a:p>
        </p:txBody>
      </p:sp>
      <p:sp>
        <p:nvSpPr>
          <p:cNvPr id="2" name="文本框 1"/>
          <p:cNvSpPr txBox="1"/>
          <p:nvPr/>
        </p:nvSpPr>
        <p:spPr>
          <a:xfrm>
            <a:off x="739140" y="970280"/>
            <a:ext cx="7937500" cy="922020"/>
          </a:xfrm>
          <a:prstGeom prst="rect">
            <a:avLst/>
          </a:prstGeom>
          <a:noFill/>
        </p:spPr>
        <p:txBody>
          <a:bodyPr wrap="square" rtlCol="0">
            <a:spAutoFit/>
          </a:bodyPr>
          <a:p>
            <a:r>
              <a:rPr lang="zh-CN" altLang="en-US"/>
              <a:t>中国的第一个股票交易所诞生在上海，名为"上海证券交易所"，始建于1866年。然而，中国当时的政局不稳定，股市活动在一段时间内受到阻碍。不过，在民国时期，上海证券交易所得以重启，并在20世纪初迅速发展。</a:t>
            </a:r>
            <a:endParaRPr lang="zh-CN" altLang="en-US"/>
          </a:p>
        </p:txBody>
      </p:sp>
      <p:pic>
        <p:nvPicPr>
          <p:cNvPr id="6" name="图片 5"/>
          <p:cNvPicPr>
            <a:picLocks noChangeAspect="1"/>
          </p:cNvPicPr>
          <p:nvPr/>
        </p:nvPicPr>
        <p:blipFill>
          <a:blip r:embed="rId1"/>
          <a:stretch>
            <a:fillRect/>
          </a:stretch>
        </p:blipFill>
        <p:spPr>
          <a:xfrm>
            <a:off x="1204595" y="323850"/>
            <a:ext cx="6734175" cy="4495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a:t>
            </a:r>
            <a:endParaRPr lang="en-US" altLang="zh-CN" sz="2400" dirty="0"/>
          </a:p>
        </p:txBody>
      </p:sp>
      <p:sp>
        <p:nvSpPr>
          <p:cNvPr id="4" name="内容占位符 3"/>
          <p:cNvSpPr>
            <a:spLocks noGrp="1"/>
          </p:cNvSpPr>
          <p:nvPr>
            <p:ph sz="quarter" idx="10"/>
          </p:nvPr>
        </p:nvSpPr>
        <p:spPr/>
        <p:txBody>
          <a:bodyPr/>
          <a:lstStyle/>
          <a:p>
            <a:r>
              <a:rPr lang="zh-CN" dirty="0">
                <a:sym typeface="+mn-ea"/>
              </a:rPr>
              <a:t>第一支股票</a:t>
            </a:r>
            <a:r>
              <a:rPr lang="en-US" altLang="zh-CN" dirty="0">
                <a:sym typeface="+mn-ea"/>
              </a:rPr>
              <a:t>——</a:t>
            </a:r>
            <a:r>
              <a:rPr lang="zh-CN" altLang="en-US" dirty="0">
                <a:sym typeface="+mn-ea"/>
              </a:rPr>
              <a:t>飞乐音响</a:t>
            </a:r>
            <a:endParaRPr lang="zh-CN" altLang="en-US" dirty="0">
              <a:sym typeface="+mn-ea"/>
            </a:endParaRPr>
          </a:p>
        </p:txBody>
      </p:sp>
      <p:sp>
        <p:nvSpPr>
          <p:cNvPr id="2" name="文本框 1"/>
          <p:cNvSpPr txBox="1"/>
          <p:nvPr/>
        </p:nvSpPr>
        <p:spPr>
          <a:xfrm>
            <a:off x="834390" y="1028700"/>
            <a:ext cx="7553960" cy="645160"/>
          </a:xfrm>
          <a:prstGeom prst="rect">
            <a:avLst/>
          </a:prstGeom>
          <a:noFill/>
        </p:spPr>
        <p:txBody>
          <a:bodyPr wrap="square" rtlCol="0">
            <a:spAutoFit/>
          </a:bodyPr>
          <a:p>
            <a:r>
              <a:rPr lang="zh-CN" altLang="en-US"/>
              <a:t>上海飞乐音响股份有限公司(FEILO ACOUSTICS CO.,LTD.SHANGHAI SH:600651)创立于1984年11月18日，是新中国第一家股份制上市公司。</a:t>
            </a:r>
            <a:endParaRPr lang="zh-CN" altLang="en-US"/>
          </a:p>
        </p:txBody>
      </p:sp>
      <p:pic>
        <p:nvPicPr>
          <p:cNvPr id="100" name="图片 99"/>
          <p:cNvPicPr/>
          <p:nvPr/>
        </p:nvPicPr>
        <p:blipFill>
          <a:blip r:embed="rId1"/>
          <a:stretch>
            <a:fillRect/>
          </a:stretch>
        </p:blipFill>
        <p:spPr>
          <a:xfrm>
            <a:off x="1259840" y="699135"/>
            <a:ext cx="6350000" cy="4292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1990.11.26，上海证券交易所正式成立，时任上海市市长朱镕基出席了开业典礼。</a:t>
            </a:r>
            <a:endParaRPr lang="en-US" altLang="zh-CN" sz="2400" dirty="0"/>
          </a:p>
          <a:p>
            <a:endParaRPr lang="en-US" altLang="zh-CN" sz="2400" dirty="0"/>
          </a:p>
          <a:p>
            <a:r>
              <a:rPr lang="en-US" altLang="zh-CN" sz="2400" dirty="0"/>
              <a:t>1990年12月19日，第一家证券交易所上海证券交易所鸣锣开业。</a:t>
            </a:r>
            <a:endParaRPr lang="en-US" altLang="zh-CN" sz="2400" dirty="0"/>
          </a:p>
        </p:txBody>
      </p:sp>
      <p:sp>
        <p:nvSpPr>
          <p:cNvPr id="4" name="内容占位符 3"/>
          <p:cNvSpPr>
            <a:spLocks noGrp="1"/>
          </p:cNvSpPr>
          <p:nvPr>
            <p:ph sz="quarter" idx="10"/>
          </p:nvPr>
        </p:nvSpPr>
        <p:spPr/>
        <p:txBody>
          <a:bodyPr/>
          <a:lstStyle/>
          <a:p>
            <a:r>
              <a:rPr lang="zh-CN" altLang="en-US" dirty="0">
                <a:sym typeface="+mn-ea"/>
              </a:rPr>
              <a:t>上交所成立</a:t>
            </a:r>
            <a:endParaRPr lang="zh-CN" altLang="en-US" dirty="0">
              <a:sym typeface="+mn-ea"/>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1992年10月12日，中国证券监督管理委员会成立，中国的股票交易走上了正规化和法制化的轨道。</a:t>
            </a:r>
            <a:endParaRPr lang="en-US" altLang="zh-CN" sz="2400" dirty="0"/>
          </a:p>
          <a:p>
            <a:endParaRPr lang="en-US" altLang="zh-CN" sz="2400" dirty="0"/>
          </a:p>
          <a:p>
            <a:r>
              <a:rPr lang="en-US" altLang="zh-CN" sz="2400" dirty="0"/>
              <a:t>       1999年7月1日，《证券法》正式实施，这标志着证券市场集中统一的监管体制建立。</a:t>
            </a:r>
            <a:endParaRPr lang="en-US" altLang="zh-CN" sz="2400" dirty="0"/>
          </a:p>
          <a:p>
            <a:endParaRPr lang="en-US" altLang="zh-CN" sz="2400" dirty="0"/>
          </a:p>
        </p:txBody>
      </p:sp>
      <p:sp>
        <p:nvSpPr>
          <p:cNvPr id="4" name="内容占位符 3"/>
          <p:cNvSpPr>
            <a:spLocks noGrp="1"/>
          </p:cNvSpPr>
          <p:nvPr>
            <p:ph sz="quarter" idx="10"/>
          </p:nvPr>
        </p:nvSpPr>
        <p:spPr/>
        <p:txBody>
          <a:bodyPr/>
          <a:lstStyle/>
          <a:p>
            <a:r>
              <a:rPr lang="zh-CN" altLang="en-US" dirty="0">
                <a:sym typeface="+mn-ea"/>
              </a:rPr>
              <a:t>监管启动</a:t>
            </a:r>
            <a:endParaRPr lang="zh-CN" altLang="en-US" dirty="0">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2007</a:t>
            </a:r>
            <a:r>
              <a:rPr lang="zh-CN" altLang="en-US" sz="2400" dirty="0"/>
              <a:t>年，苹果推出第一款</a:t>
            </a:r>
            <a:r>
              <a:rPr lang="en-US" altLang="zh-CN" sz="2400" dirty="0"/>
              <a:t>iphone</a:t>
            </a:r>
            <a:r>
              <a:rPr lang="zh-CN" altLang="en-US" sz="2400" dirty="0"/>
              <a:t>，炒股正式进入移动互联网时代；</a:t>
            </a:r>
            <a:endParaRPr lang="zh-CN" altLang="en-US" sz="2400" dirty="0"/>
          </a:p>
          <a:p>
            <a:endParaRPr lang="zh-CN" altLang="en-US" sz="2400" dirty="0"/>
          </a:p>
          <a:p>
            <a:r>
              <a:rPr lang="en-US" altLang="zh-CN" sz="2400" dirty="0"/>
              <a:t>       2009</a:t>
            </a:r>
            <a:r>
              <a:rPr lang="zh-CN" altLang="en-US" sz="2400" dirty="0"/>
              <a:t>年同花顺上市，该公司为最早布局手机炒股的互联网公司。</a:t>
            </a:r>
            <a:endParaRPr lang="zh-CN" altLang="en-US" sz="2400" dirty="0"/>
          </a:p>
        </p:txBody>
      </p:sp>
      <p:sp>
        <p:nvSpPr>
          <p:cNvPr id="4" name="内容占位符 3"/>
          <p:cNvSpPr>
            <a:spLocks noGrp="1"/>
          </p:cNvSpPr>
          <p:nvPr>
            <p:ph sz="quarter" idx="10"/>
          </p:nvPr>
        </p:nvSpPr>
        <p:spPr/>
        <p:txBody>
          <a:bodyPr/>
          <a:lstStyle/>
          <a:p>
            <a:r>
              <a:rPr lang="zh-CN" dirty="0">
                <a:sym typeface="+mn-ea"/>
              </a:rPr>
              <a:t>手机炒股时代</a:t>
            </a:r>
            <a:endParaRPr lang="zh-CN" dirty="0">
              <a:sym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smtClean="0"/>
              <a:t>01</a:t>
            </a:r>
            <a:endParaRPr lang="zh-CN" altLang="en-US" dirty="0"/>
          </a:p>
        </p:txBody>
      </p:sp>
      <p:sp>
        <p:nvSpPr>
          <p:cNvPr id="3" name="内容占位符 2"/>
          <p:cNvSpPr>
            <a:spLocks noGrp="1"/>
          </p:cNvSpPr>
          <p:nvPr>
            <p:ph sz="quarter" idx="11"/>
          </p:nvPr>
        </p:nvSpPr>
        <p:spPr>
          <a:xfrm>
            <a:off x="1439652" y="2427734"/>
            <a:ext cx="6264696" cy="504056"/>
          </a:xfrm>
        </p:spPr>
        <p:txBody>
          <a:bodyPr/>
          <a:lstStyle/>
          <a:p>
            <a:r>
              <a:rPr lang="zh-CN" altLang="en-US" dirty="0"/>
              <a:t>现代金融起源与发展</a:t>
            </a:r>
            <a:endParaRPr lang="zh-CN" altLang="en-US" dirty="0"/>
          </a:p>
        </p:txBody>
      </p:sp>
      <p:sp>
        <p:nvSpPr>
          <p:cNvPr id="4" name="矩形 3"/>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5" name="矩形 4"/>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6" name="矩形 5"/>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7" name="矩形 6"/>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8" name="矩形 7"/>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       2018</a:t>
            </a:r>
            <a:r>
              <a:rPr lang="zh-CN" altLang="en-US" sz="2400" dirty="0"/>
              <a:t>年</a:t>
            </a:r>
            <a:r>
              <a:rPr lang="en-US" altLang="zh-CN" sz="2400" dirty="0"/>
              <a:t>11</a:t>
            </a:r>
            <a:r>
              <a:rPr lang="zh-CN" altLang="en-US" sz="2400" dirty="0"/>
              <a:t>月</a:t>
            </a:r>
            <a:r>
              <a:rPr lang="en-US" altLang="zh-CN" sz="2400" dirty="0"/>
              <a:t>5</a:t>
            </a:r>
            <a:r>
              <a:rPr lang="zh-CN" altLang="en-US" sz="2400" dirty="0"/>
              <a:t>日，国家主席习近平于中国国际进口博览会开幕式上宣布设立科创板，并进行注册制试点。</a:t>
            </a:r>
            <a:endParaRPr lang="zh-CN" altLang="en-US" sz="2400" dirty="0"/>
          </a:p>
          <a:p>
            <a:endParaRPr lang="zh-CN" altLang="en-US" sz="2400" dirty="0"/>
          </a:p>
          <a:p>
            <a:r>
              <a:rPr lang="zh-CN" altLang="en-US" sz="2400" dirty="0"/>
              <a:t> </a:t>
            </a:r>
            <a:r>
              <a:rPr lang="en-US" altLang="zh-CN" sz="2400" dirty="0"/>
              <a:t>      2019年6月13日，科创板正式开板；7月22日，科创板首批公司上市；</a:t>
            </a:r>
            <a:endParaRPr lang="en-US" altLang="zh-CN" sz="2400" dirty="0"/>
          </a:p>
          <a:p>
            <a:r>
              <a:rPr lang="en-US" altLang="zh-CN" sz="2400" dirty="0"/>
              <a:t>       </a:t>
            </a:r>
            <a:endParaRPr lang="en-US" altLang="zh-CN" sz="2400" dirty="0"/>
          </a:p>
          <a:p>
            <a:r>
              <a:rPr lang="en-US" altLang="zh-CN" sz="2400" dirty="0"/>
              <a:t>     </a:t>
            </a:r>
            <a:endParaRPr lang="en-US" altLang="zh-CN" sz="2400" dirty="0"/>
          </a:p>
          <a:p>
            <a:endParaRPr lang="zh-CN" altLang="en-US" sz="2400" dirty="0"/>
          </a:p>
        </p:txBody>
      </p:sp>
      <p:sp>
        <p:nvSpPr>
          <p:cNvPr id="4" name="内容占位符 3"/>
          <p:cNvSpPr>
            <a:spLocks noGrp="1"/>
          </p:cNvSpPr>
          <p:nvPr>
            <p:ph sz="quarter" idx="10"/>
          </p:nvPr>
        </p:nvSpPr>
        <p:spPr/>
        <p:txBody>
          <a:bodyPr/>
          <a:lstStyle/>
          <a:p>
            <a:r>
              <a:rPr lang="zh-CN" dirty="0">
                <a:sym typeface="+mn-ea"/>
              </a:rPr>
              <a:t>科创板诞生</a:t>
            </a:r>
            <a:endParaRPr lang="zh-CN" dirty="0">
              <a:sym typeface="+mn-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3260" y="915670"/>
            <a:ext cx="7783830" cy="588010"/>
          </a:xfrm>
        </p:spPr>
        <p:txBody>
          <a:bodyPr/>
          <a:lstStyle/>
          <a:p>
            <a:r>
              <a:rPr lang="en-US" altLang="zh-CN" sz="2400" dirty="0"/>
              <a:t>201</a:t>
            </a:r>
            <a:r>
              <a:rPr lang="en-US" sz="2400" dirty="0"/>
              <a:t>2</a:t>
            </a:r>
            <a:r>
              <a:rPr lang="zh-CN" altLang="en-US" sz="2400" dirty="0"/>
              <a:t>年被华夏幸福借壳；</a:t>
            </a:r>
            <a:endParaRPr lang="zh-CN" altLang="en-US" sz="2400" dirty="0"/>
          </a:p>
          <a:p>
            <a:r>
              <a:rPr lang="en-US" altLang="zh-CN" sz="2400" dirty="0"/>
              <a:t>2017</a:t>
            </a:r>
            <a:r>
              <a:rPr lang="zh-CN" altLang="en-US" sz="2400" dirty="0"/>
              <a:t>年递交</a:t>
            </a:r>
            <a:r>
              <a:rPr lang="en-US" altLang="zh-CN" sz="2400" dirty="0"/>
              <a:t>ipo</a:t>
            </a:r>
            <a:r>
              <a:rPr lang="zh-CN" altLang="en-US" sz="2400" dirty="0"/>
              <a:t>申请</a:t>
            </a:r>
            <a:r>
              <a:rPr lang="zh-CN" altLang="en-US" sz="2400" dirty="0"/>
              <a:t>，打算上市上交所；</a:t>
            </a:r>
            <a:endParaRPr lang="zh-CN" altLang="en-US" sz="2400" dirty="0"/>
          </a:p>
          <a:p>
            <a:r>
              <a:rPr lang="en-US" altLang="zh-CN" sz="2400" dirty="0"/>
              <a:t>2020</a:t>
            </a:r>
            <a:r>
              <a:rPr lang="zh-CN" altLang="en-US" sz="2400" dirty="0"/>
              <a:t>年改为申报科创板；</a:t>
            </a:r>
            <a:endParaRPr lang="zh-CN" altLang="en-US" sz="2400" dirty="0"/>
          </a:p>
          <a:p>
            <a:r>
              <a:rPr lang="en-US" altLang="zh-CN" sz="2400" dirty="0"/>
              <a:t>2023</a:t>
            </a:r>
            <a:r>
              <a:rPr lang="zh-CN" altLang="en-US" sz="2400" dirty="0"/>
              <a:t>年</a:t>
            </a:r>
            <a:r>
              <a:rPr lang="en-US" altLang="zh-CN" sz="2400" dirty="0"/>
              <a:t>6</a:t>
            </a:r>
            <a:r>
              <a:rPr lang="zh-CN" altLang="en-US" sz="2400" dirty="0"/>
              <a:t>月再次申请主办并顺利过会，首发市盈率高达</a:t>
            </a:r>
            <a:r>
              <a:rPr lang="en-US" altLang="zh-CN" sz="2400" dirty="0"/>
              <a:t>51</a:t>
            </a:r>
            <a:r>
              <a:rPr lang="zh-CN" altLang="en-US" sz="2400" dirty="0"/>
              <a:t>倍，同行业格力电器为</a:t>
            </a:r>
            <a:r>
              <a:rPr lang="en-US" altLang="zh-CN" sz="2400" dirty="0"/>
              <a:t>8</a:t>
            </a:r>
            <a:r>
              <a:rPr lang="zh-CN" altLang="en-US" sz="2400" dirty="0"/>
              <a:t>倍。</a:t>
            </a:r>
            <a:r>
              <a:rPr lang="en-US" altLang="zh-CN" sz="2400" dirty="0"/>
              <a:t>   </a:t>
            </a:r>
            <a:endParaRPr lang="en-US" altLang="zh-CN" sz="2400" dirty="0"/>
          </a:p>
          <a:p>
            <a:endParaRPr lang="en-US" altLang="zh-CN" sz="2400" dirty="0"/>
          </a:p>
          <a:p>
            <a:r>
              <a:rPr lang="zh-CN" altLang="en-US" sz="2400" dirty="0"/>
              <a:t>实际控制人为退市前董秘，</a:t>
            </a:r>
            <a:r>
              <a:rPr lang="en-US" altLang="zh-CN" sz="2400" dirty="0"/>
              <a:t>8000</a:t>
            </a:r>
            <a:r>
              <a:rPr lang="zh-CN" altLang="en-US" sz="2400" dirty="0"/>
              <a:t>万成为公司实控人。</a:t>
            </a:r>
            <a:r>
              <a:rPr lang="en-US" altLang="zh-CN" sz="2400" dirty="0"/>
              <a:t>     </a:t>
            </a:r>
            <a:endParaRPr lang="en-US" altLang="zh-CN" sz="2400" dirty="0"/>
          </a:p>
          <a:p>
            <a:r>
              <a:rPr lang="en-US" altLang="zh-CN" sz="2400" dirty="0"/>
              <a:t>     </a:t>
            </a:r>
            <a:endParaRPr lang="en-US" altLang="zh-CN" sz="2400" dirty="0"/>
          </a:p>
          <a:p>
            <a:endParaRPr lang="zh-CN" altLang="en-US" sz="2400" dirty="0"/>
          </a:p>
        </p:txBody>
      </p:sp>
      <p:sp>
        <p:nvSpPr>
          <p:cNvPr id="4" name="内容占位符 3"/>
          <p:cNvSpPr>
            <a:spLocks noGrp="1"/>
          </p:cNvSpPr>
          <p:nvPr>
            <p:ph sz="quarter" idx="10"/>
          </p:nvPr>
        </p:nvSpPr>
        <p:spPr/>
        <p:txBody>
          <a:bodyPr/>
          <a:lstStyle/>
          <a:p>
            <a:r>
              <a:rPr lang="zh-CN" dirty="0">
                <a:sym typeface="+mn-ea"/>
              </a:rPr>
              <a:t>浙江国祥事件</a:t>
            </a:r>
            <a:endParaRPr lang="zh-CN" altLang="en-US" dirty="0">
              <a:sym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04</a:t>
            </a:r>
            <a:endParaRPr lang="zh-CN" altLang="en-US" dirty="0"/>
          </a:p>
        </p:txBody>
      </p:sp>
      <p:sp>
        <p:nvSpPr>
          <p:cNvPr id="3" name="内容占位符 2"/>
          <p:cNvSpPr>
            <a:spLocks noGrp="1"/>
          </p:cNvSpPr>
          <p:nvPr>
            <p:ph sz="quarter" idx="11"/>
          </p:nvPr>
        </p:nvSpPr>
        <p:spPr>
          <a:xfrm>
            <a:off x="1439652" y="2427734"/>
            <a:ext cx="6264696" cy="504056"/>
          </a:xfrm>
        </p:spPr>
        <p:txBody>
          <a:bodyPr/>
          <a:lstStyle/>
          <a:p>
            <a:r>
              <a:rPr lang="zh-CN" altLang="en-US" dirty="0">
                <a:sym typeface="+mn-ea"/>
              </a:rPr>
              <a:t>交易市场</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常见股票分类</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p:txBody>
          <a:bodyPr/>
          <a:lstStyle/>
          <a:p>
            <a:pPr algn="l" eaLnBrk="1" fontAlgn="auto" latinLnBrk="0" hangingPunct="1">
              <a:lnSpc>
                <a:spcPct val="150000"/>
              </a:lnSpc>
              <a:buClrTx/>
              <a:buSzTx/>
              <a:buFontTx/>
            </a:pPr>
            <a:r>
              <a:rPr lang="en-US" altLang="zh-CN" b="1" kern="1200" spc="68" dirty="0">
                <a:solidFill>
                  <a:srgbClr val="53585F"/>
                </a:solidFill>
                <a:cs typeface="Arial" panose="020B0604020202020204"/>
              </a:rPr>
              <a:t>1</a:t>
            </a:r>
            <a:r>
              <a:rPr lang="zh-CN" altLang="en-US" b="1" kern="1200" spc="68" dirty="0">
                <a:solidFill>
                  <a:srgbClr val="53585F"/>
                </a:solidFill>
                <a:cs typeface="Arial" panose="020B0604020202020204"/>
              </a:rPr>
              <a:t>、按股东权利划分</a:t>
            </a:r>
            <a:endParaRPr lang="zh-CN" altLang="en-US" b="1"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普通股：</a:t>
            </a:r>
            <a:r>
              <a:rPr lang="zh-CN" altLang="en-US" kern="1200" spc="68" dirty="0">
                <a:solidFill>
                  <a:schemeClr val="tx1">
                    <a:lumMod val="65000"/>
                    <a:lumOff val="35000"/>
                  </a:schemeClr>
                </a:solidFill>
                <a:cs typeface="Arial" panose="020B0604020202020204"/>
              </a:rPr>
              <a:t>指在公司的</a:t>
            </a:r>
            <a:r>
              <a:rPr lang="zh-CN" altLang="en-US" kern="1200" spc="68" dirty="0">
                <a:solidFill>
                  <a:srgbClr val="53585F"/>
                </a:solidFill>
                <a:cs typeface="Arial" panose="020B0604020202020204"/>
              </a:rPr>
              <a:t>经营</a:t>
            </a:r>
            <a:r>
              <a:rPr lang="zh-CN" altLang="en-US" kern="1200" spc="68" dirty="0">
                <a:solidFill>
                  <a:schemeClr val="tx1">
                    <a:lumMod val="65000"/>
                    <a:lumOff val="35000"/>
                  </a:schemeClr>
                </a:solidFill>
                <a:cs typeface="Arial" panose="020B0604020202020204"/>
              </a:rPr>
              <a:t>管理和盈利及</a:t>
            </a:r>
            <a:r>
              <a:rPr lang="zh-CN" altLang="en-US" kern="1200" spc="68" dirty="0">
                <a:solidFill>
                  <a:srgbClr val="53585F"/>
                </a:solidFill>
                <a:cs typeface="Arial" panose="020B0604020202020204"/>
              </a:rPr>
              <a:t>财产的分配上享有普通权利的股份，代表满足所有债权偿付要求及优先股东的收益权与求偿权要求后对</a:t>
            </a:r>
            <a:r>
              <a:rPr lang="zh-CN" altLang="en-US" kern="1200" spc="68" dirty="0">
                <a:solidFill>
                  <a:srgbClr val="47566C"/>
                </a:solidFill>
                <a:cs typeface="Arial" panose="020B0604020202020204"/>
              </a:rPr>
              <a:t>企业</a:t>
            </a:r>
            <a:r>
              <a:rPr lang="zh-CN" altLang="en-US" kern="1200" spc="68" dirty="0">
                <a:solidFill>
                  <a:srgbClr val="53585F"/>
                </a:solidFill>
                <a:cs typeface="Arial" panose="020B0604020202020204"/>
              </a:rPr>
              <a:t>盈利和剩余财产的索取权。</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优先股：股息率固定，在利润分红及剩余财产分配的权利方面优先于普通股，一般没有表决权。</a:t>
            </a:r>
            <a:endParaRPr lang="zh-CN" altLang="en-US" kern="1200" spc="68" dirty="0">
              <a:solidFill>
                <a:srgbClr val="53585F"/>
              </a:solidFill>
              <a:cs typeface="Arial" panose="020B0604020202020204"/>
            </a:endParaRPr>
          </a:p>
          <a:p>
            <a:pPr marL="0" algn="l" eaLnBrk="1" fontAlgn="auto" latinLnBrk="0" hangingPunct="1">
              <a:lnSpc>
                <a:spcPct val="150000"/>
              </a:lnSpc>
              <a:buClrTx/>
              <a:buSzTx/>
              <a:buFontTx/>
              <a:buNone/>
            </a:pPr>
            <a:r>
              <a:rPr lang="en-US" altLang="zh-CN" b="1" kern="1200" spc="68" dirty="0">
                <a:solidFill>
                  <a:srgbClr val="53585F"/>
                </a:solidFill>
                <a:cs typeface="Arial" panose="020B0604020202020204"/>
              </a:rPr>
              <a:t>2、按持股主体划分</a:t>
            </a:r>
            <a:endParaRPr lang="en-US" altLang="zh-CN" b="1"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国家股：有权代表国家投资的部门或机构以国有资产向公司投资形成的股份。</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法人股：企业法人或具有法人资格的事业单位和社会团体以其依法可支配的资产投入公司形成的股份。</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社会公众股：社会公众依法以其拥有的财产投入公司形成的可上市流通的股份。</a:t>
            </a:r>
            <a:endParaRPr lang="zh-CN" altLang="en-US"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783263" y="987445"/>
            <a:ext cx="7783538" cy="2881312"/>
          </a:xfrm>
        </p:spPr>
        <p:txBody>
          <a:bodyPr/>
          <a:lstStyle/>
          <a:p>
            <a:pPr algn="l" eaLnBrk="1" fontAlgn="auto" latinLnBrk="0" hangingPunct="1">
              <a:lnSpc>
                <a:spcPct val="150000"/>
              </a:lnSpc>
              <a:buClrTx/>
              <a:buSzTx/>
              <a:buFontTx/>
            </a:pPr>
            <a:r>
              <a:rPr lang="en-US" altLang="zh-CN" b="1" kern="1200" spc="68" dirty="0">
                <a:solidFill>
                  <a:srgbClr val="53585F"/>
                </a:solidFill>
                <a:cs typeface="Arial" panose="020B0604020202020204"/>
                <a:sym typeface="+mn-ea"/>
              </a:rPr>
              <a:t>3</a:t>
            </a:r>
            <a:r>
              <a:rPr lang="zh-CN" altLang="en-US" b="1" kern="1200" spc="68" dirty="0">
                <a:solidFill>
                  <a:srgbClr val="53585F"/>
                </a:solidFill>
                <a:cs typeface="Arial" panose="020B0604020202020204"/>
                <a:sym typeface="+mn-ea"/>
              </a:rPr>
              <a:t>、按上市地点和面对的投资者划分</a:t>
            </a:r>
            <a:endParaRPr lang="en-US" altLang="zh-CN" dirty="0">
              <a:solidFill>
                <a:schemeClr val="tx1"/>
              </a:solidFill>
            </a:endParaRPr>
          </a:p>
        </p:txBody>
      </p:sp>
      <p:sp>
        <p:nvSpPr>
          <p:cNvPr id="4" name="内容占位符 3"/>
          <p:cNvSpPr>
            <a:spLocks noGrp="1"/>
          </p:cNvSpPr>
          <p:nvPr>
            <p:ph sz="quarter" idx="10"/>
          </p:nvPr>
        </p:nvSpPr>
        <p:spPr/>
        <p:txBody>
          <a:bodyPr/>
          <a:lstStyle/>
          <a:p>
            <a:r>
              <a:rPr lang="zh-CN" altLang="en-US" dirty="0">
                <a:sym typeface="+mn-ea"/>
              </a:rPr>
              <a:t>常见股票分类</a:t>
            </a:r>
            <a:endParaRPr lang="zh-CN" altLang="en-US" dirty="0">
              <a:sym typeface="+mn-ea"/>
            </a:endParaRPr>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grpSp>
        <p:nvGrpSpPr>
          <p:cNvPr id="2" name="组合 1"/>
          <p:cNvGrpSpPr/>
          <p:nvPr/>
        </p:nvGrpSpPr>
        <p:grpSpPr>
          <a:xfrm>
            <a:off x="1259632" y="1616239"/>
            <a:ext cx="6629076" cy="1009083"/>
            <a:chOff x="1259632" y="1696455"/>
            <a:chExt cx="6629076" cy="1009083"/>
          </a:xfrm>
        </p:grpSpPr>
        <p:grpSp>
          <p:nvGrpSpPr>
            <p:cNvPr id="15" name="组合 14"/>
            <p:cNvGrpSpPr/>
            <p:nvPr/>
          </p:nvGrpSpPr>
          <p:grpSpPr>
            <a:xfrm>
              <a:off x="2664551" y="1707654"/>
              <a:ext cx="1054806" cy="997884"/>
              <a:chOff x="1371892" y="3075806"/>
              <a:chExt cx="1054806" cy="997884"/>
            </a:xfrm>
            <a:solidFill>
              <a:schemeClr val="tx2">
                <a:lumMod val="60000"/>
                <a:lumOff val="40000"/>
              </a:schemeClr>
            </a:solidFill>
          </p:grpSpPr>
          <p:sp>
            <p:nvSpPr>
              <p:cNvPr id="16" name="椭圆 15"/>
              <p:cNvSpPr/>
              <p:nvPr>
                <p:custDataLst>
                  <p:tags r:id="rId1"/>
                </p:custDataLst>
              </p:nvPr>
            </p:nvSpPr>
            <p:spPr>
              <a:xfrm>
                <a:off x="1371892" y="3075806"/>
                <a:ext cx="1054806" cy="997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100" b="1">
                  <a:latin typeface="微软雅黑" panose="020B0503020204020204" pitchFamily="34" charset="-122"/>
                  <a:ea typeface="微软雅黑" panose="020B0503020204020204" pitchFamily="34" charset="-122"/>
                </a:endParaRPr>
              </a:p>
            </p:txBody>
          </p:sp>
          <p:sp>
            <p:nvSpPr>
              <p:cNvPr id="26" name="矩形 25"/>
              <p:cNvSpPr/>
              <p:nvPr>
                <p:custDataLst>
                  <p:tags r:id="rId2"/>
                </p:custDataLst>
              </p:nvPr>
            </p:nvSpPr>
            <p:spPr>
              <a:xfrm>
                <a:off x="1580029" y="3451637"/>
                <a:ext cx="632164" cy="261610"/>
              </a:xfrm>
              <a:prstGeom prst="rect">
                <a:avLst/>
              </a:prstGeom>
              <a:grpFill/>
            </p:spPr>
            <p:txBody>
              <a:bodyPr wrap="square" anchor="t">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B</a:t>
                </a:r>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p:nvPr/>
          </p:nvGrpSpPr>
          <p:grpSpPr>
            <a:xfrm>
              <a:off x="5472536" y="1700554"/>
              <a:ext cx="1054806" cy="997884"/>
              <a:chOff x="6228184" y="3075806"/>
              <a:chExt cx="1054806" cy="997884"/>
            </a:xfrm>
          </p:grpSpPr>
          <p:sp>
            <p:nvSpPr>
              <p:cNvPr id="29" name="椭圆 28"/>
              <p:cNvSpPr/>
              <p:nvPr>
                <p:custDataLst>
                  <p:tags r:id="rId3"/>
                </p:custDataLst>
              </p:nvPr>
            </p:nvSpPr>
            <p:spPr>
              <a:xfrm>
                <a:off x="6228184" y="3075806"/>
                <a:ext cx="1054806" cy="9978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100" b="1">
                  <a:latin typeface="微软雅黑" panose="020B0503020204020204" pitchFamily="34" charset="-122"/>
                  <a:ea typeface="微软雅黑" panose="020B0503020204020204" pitchFamily="34" charset="-122"/>
                </a:endParaRPr>
              </a:p>
            </p:txBody>
          </p:sp>
          <p:sp>
            <p:nvSpPr>
              <p:cNvPr id="30" name="矩形 29"/>
              <p:cNvSpPr/>
              <p:nvPr>
                <p:custDataLst>
                  <p:tags r:id="rId4"/>
                </p:custDataLst>
              </p:nvPr>
            </p:nvSpPr>
            <p:spPr>
              <a:xfrm>
                <a:off x="6431337" y="3451637"/>
                <a:ext cx="648500" cy="261610"/>
              </a:xfrm>
              <a:prstGeom prst="rect">
                <a:avLst/>
              </a:prstGeom>
            </p:spPr>
            <p:txBody>
              <a:bodyPr wrap="square" anchor="t">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N</a:t>
                </a:r>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合 31"/>
            <p:cNvGrpSpPr/>
            <p:nvPr/>
          </p:nvGrpSpPr>
          <p:grpSpPr>
            <a:xfrm>
              <a:off x="4080251" y="1706270"/>
              <a:ext cx="1054806" cy="997884"/>
              <a:chOff x="3712152" y="3075806"/>
              <a:chExt cx="1054806" cy="997884"/>
            </a:xfrm>
            <a:solidFill>
              <a:schemeClr val="accent4"/>
            </a:solidFill>
          </p:grpSpPr>
          <p:sp>
            <p:nvSpPr>
              <p:cNvPr id="33" name="椭圆 32"/>
              <p:cNvSpPr/>
              <p:nvPr>
                <p:custDataLst>
                  <p:tags r:id="rId5"/>
                </p:custDataLst>
              </p:nvPr>
            </p:nvSpPr>
            <p:spPr>
              <a:xfrm>
                <a:off x="3712152" y="3075806"/>
                <a:ext cx="1054806" cy="997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100" b="1">
                  <a:latin typeface="微软雅黑" panose="020B0503020204020204" pitchFamily="34" charset="-122"/>
                  <a:ea typeface="微软雅黑" panose="020B0503020204020204" pitchFamily="34" charset="-122"/>
                </a:endParaRPr>
              </a:p>
            </p:txBody>
          </p:sp>
          <p:sp>
            <p:nvSpPr>
              <p:cNvPr id="34" name="矩形 33"/>
              <p:cNvSpPr/>
              <p:nvPr>
                <p:custDataLst>
                  <p:tags r:id="rId6"/>
                </p:custDataLst>
              </p:nvPr>
            </p:nvSpPr>
            <p:spPr>
              <a:xfrm>
                <a:off x="3919389" y="3451637"/>
                <a:ext cx="640332" cy="261610"/>
              </a:xfrm>
              <a:prstGeom prst="rect">
                <a:avLst/>
              </a:prstGeom>
              <a:grpFill/>
            </p:spPr>
            <p:txBody>
              <a:bodyPr wrap="square" anchor="t">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a:t>
                </a:r>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p:nvPr/>
          </p:nvGrpSpPr>
          <p:grpSpPr>
            <a:xfrm>
              <a:off x="1259632" y="1707654"/>
              <a:ext cx="1054806" cy="997884"/>
              <a:chOff x="1371892" y="3075806"/>
              <a:chExt cx="1054806" cy="997884"/>
            </a:xfrm>
            <a:solidFill>
              <a:srgbClr val="FF0000"/>
            </a:solidFill>
          </p:grpSpPr>
          <p:sp>
            <p:nvSpPr>
              <p:cNvPr id="37" name="椭圆 36"/>
              <p:cNvSpPr/>
              <p:nvPr>
                <p:custDataLst>
                  <p:tags r:id="rId7"/>
                </p:custDataLst>
              </p:nvPr>
            </p:nvSpPr>
            <p:spPr>
              <a:xfrm>
                <a:off x="1371892" y="3075806"/>
                <a:ext cx="1054806" cy="997884"/>
              </a:xfrm>
              <a:prstGeom prst="ellipse">
                <a:avLst/>
              </a:prstGeom>
              <a:grp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100" b="1">
                  <a:latin typeface="微软雅黑" panose="020B0503020204020204" pitchFamily="34" charset="-122"/>
                  <a:ea typeface="微软雅黑" panose="020B0503020204020204" pitchFamily="34" charset="-122"/>
                </a:endParaRPr>
              </a:p>
            </p:txBody>
          </p:sp>
          <p:sp>
            <p:nvSpPr>
              <p:cNvPr id="38" name="矩形 37"/>
              <p:cNvSpPr/>
              <p:nvPr>
                <p:custDataLst>
                  <p:tags r:id="rId8"/>
                </p:custDataLst>
              </p:nvPr>
            </p:nvSpPr>
            <p:spPr>
              <a:xfrm>
                <a:off x="1586925" y="3451637"/>
                <a:ext cx="632164" cy="261610"/>
              </a:xfrm>
              <a:prstGeom prst="rect">
                <a:avLst/>
              </a:prstGeom>
              <a:grpFill/>
              <a:ln>
                <a:solidFill>
                  <a:srgbClr val="FF3300"/>
                </a:solidFill>
              </a:ln>
            </p:spPr>
            <p:txBody>
              <a:bodyPr wrap="square" anchor="t">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6833902" y="1696455"/>
              <a:ext cx="1054806" cy="997884"/>
              <a:chOff x="6228184" y="3075806"/>
              <a:chExt cx="1054806" cy="997884"/>
            </a:xfrm>
            <a:solidFill>
              <a:srgbClr val="F208A4"/>
            </a:solidFill>
          </p:grpSpPr>
          <p:sp>
            <p:nvSpPr>
              <p:cNvPr id="41" name="椭圆 40"/>
              <p:cNvSpPr/>
              <p:nvPr>
                <p:custDataLst>
                  <p:tags r:id="rId9"/>
                </p:custDataLst>
              </p:nvPr>
            </p:nvSpPr>
            <p:spPr>
              <a:xfrm>
                <a:off x="6228184" y="3075806"/>
                <a:ext cx="1054806" cy="997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100" b="1">
                  <a:latin typeface="微软雅黑" panose="020B0503020204020204" pitchFamily="34" charset="-122"/>
                  <a:ea typeface="微软雅黑" panose="020B0503020204020204" pitchFamily="34" charset="-122"/>
                </a:endParaRPr>
              </a:p>
            </p:txBody>
          </p:sp>
          <p:sp>
            <p:nvSpPr>
              <p:cNvPr id="42" name="矩形 41"/>
              <p:cNvSpPr/>
              <p:nvPr>
                <p:custDataLst>
                  <p:tags r:id="rId10"/>
                </p:custDataLst>
              </p:nvPr>
            </p:nvSpPr>
            <p:spPr>
              <a:xfrm>
                <a:off x="6431337" y="3443943"/>
                <a:ext cx="648500" cy="261610"/>
              </a:xfrm>
              <a:prstGeom prst="rect">
                <a:avLst/>
              </a:prstGeom>
              <a:grpFill/>
            </p:spPr>
            <p:txBody>
              <a:bodyPr wrap="square" anchor="t">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t>
                </a:r>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3" name="Shape 148"/>
          <p:cNvSpPr/>
          <p:nvPr>
            <p:custDataLst>
              <p:tags r:id="rId11"/>
            </p:custDataLst>
          </p:nvPr>
        </p:nvSpPr>
        <p:spPr>
          <a:xfrm>
            <a:off x="1161415" y="2931795"/>
            <a:ext cx="1305560" cy="1069340"/>
          </a:xfrm>
          <a:prstGeom prst="rect">
            <a:avLst/>
          </a:prstGeom>
          <a:ln w="12700">
            <a:miter lim="400000"/>
          </a:ln>
        </p:spPr>
        <p:txBody>
          <a:bodyPr wrap="square" lIns="50800" tIns="50800" rIns="50800" bIns="50800" anchor="ctr">
            <a:spAutoFit/>
          </a:bodyPr>
          <a:lstStyle>
            <a:lvl1pPr algn="l">
              <a:lnSpc>
                <a:spcPct val="120000"/>
              </a:lnSpc>
              <a:defRPr sz="3400" spc="68">
                <a:solidFill>
                  <a:srgbClr val="53585F"/>
                </a:solidFill>
                <a:latin typeface="Arial" panose="020B0604020202020204"/>
                <a:ea typeface="Arial" panose="020B0604020202020204"/>
                <a:cs typeface="Arial" panose="020B0604020202020204"/>
                <a:sym typeface="Arial" panose="020B0604020202020204"/>
              </a:defRPr>
            </a:lvl1pPr>
          </a:lstStyle>
          <a:p>
            <a:pPr algn="just"/>
            <a:r>
              <a:rPr lang="zh-CN" altLang="en-US" sz="1050" dirty="0">
                <a:latin typeface="微软雅黑" panose="020B0503020204020204" pitchFamily="34" charset="-122"/>
                <a:ea typeface="微软雅黑" panose="020B0503020204020204" pitchFamily="34" charset="-122"/>
              </a:rPr>
              <a:t>由我国境内的公司发行，供境内机构、组织或个人，以人民币认购和交易的普通股股票。</a:t>
            </a:r>
            <a:endParaRPr lang="en-US" altLang="zh-CN" sz="1050" dirty="0">
              <a:latin typeface="微软雅黑" panose="020B0503020204020204" pitchFamily="34" charset="-122"/>
              <a:ea typeface="微软雅黑" panose="020B0503020204020204" pitchFamily="34" charset="-122"/>
            </a:endParaRPr>
          </a:p>
        </p:txBody>
      </p:sp>
      <p:sp>
        <p:nvSpPr>
          <p:cNvPr id="46" name="Shape 148"/>
          <p:cNvSpPr/>
          <p:nvPr>
            <p:custDataLst>
              <p:tags r:id="rId12"/>
            </p:custDataLst>
          </p:nvPr>
        </p:nvSpPr>
        <p:spPr>
          <a:xfrm>
            <a:off x="2573655" y="2928303"/>
            <a:ext cx="1305560" cy="875665"/>
          </a:xfrm>
          <a:prstGeom prst="rect">
            <a:avLst/>
          </a:prstGeom>
          <a:ln w="12700">
            <a:miter lim="400000"/>
          </a:ln>
        </p:spPr>
        <p:txBody>
          <a:bodyPr wrap="square" lIns="50800" tIns="50800" rIns="50800" bIns="50800" anchor="ctr">
            <a:spAutoFit/>
          </a:bodyPr>
          <a:lstStyle>
            <a:lvl1pPr algn="l">
              <a:lnSpc>
                <a:spcPct val="120000"/>
              </a:lnSpc>
              <a:defRPr sz="3400" spc="68">
                <a:solidFill>
                  <a:srgbClr val="53585F"/>
                </a:solidFill>
                <a:latin typeface="Arial" panose="020B0604020202020204"/>
                <a:ea typeface="Arial" panose="020B0604020202020204"/>
                <a:cs typeface="Arial" panose="020B0604020202020204"/>
                <a:sym typeface="Arial" panose="020B0604020202020204"/>
              </a:defRPr>
            </a:lvl1pPr>
          </a:lstStyle>
          <a:p>
            <a:pPr algn="just"/>
            <a:r>
              <a:rPr lang="zh-CN" altLang="en-US" sz="1050" dirty="0">
                <a:latin typeface="微软雅黑" panose="020B0503020204020204" pitchFamily="34" charset="-122"/>
                <a:ea typeface="微软雅黑" panose="020B0503020204020204" pitchFamily="34" charset="-122"/>
              </a:rPr>
              <a:t>以人民币标明面值，以外币认购和买卖，在境内证券交易所上市交易的股票。</a:t>
            </a:r>
            <a:endParaRPr lang="zh-CN" altLang="en-US" sz="1050" dirty="0">
              <a:latin typeface="微软雅黑" panose="020B0503020204020204" pitchFamily="34" charset="-122"/>
              <a:ea typeface="微软雅黑" panose="020B0503020204020204" pitchFamily="34" charset="-122"/>
            </a:endParaRPr>
          </a:p>
        </p:txBody>
      </p:sp>
      <p:sp>
        <p:nvSpPr>
          <p:cNvPr id="49" name="Shape 148"/>
          <p:cNvSpPr/>
          <p:nvPr>
            <p:custDataLst>
              <p:tags r:id="rId13"/>
            </p:custDataLst>
          </p:nvPr>
        </p:nvSpPr>
        <p:spPr>
          <a:xfrm>
            <a:off x="4077609" y="2931975"/>
            <a:ext cx="1194617" cy="681990"/>
          </a:xfrm>
          <a:prstGeom prst="rect">
            <a:avLst/>
          </a:prstGeom>
          <a:ln w="12700">
            <a:miter lim="400000"/>
          </a:ln>
        </p:spPr>
        <p:txBody>
          <a:bodyPr wrap="square" lIns="50800" tIns="50800" rIns="50800" bIns="50800" anchor="ctr">
            <a:spAutoFit/>
          </a:bodyPr>
          <a:lstStyle>
            <a:lvl1pPr algn="l">
              <a:lnSpc>
                <a:spcPct val="120000"/>
              </a:lnSpc>
              <a:defRPr sz="3400" spc="68">
                <a:solidFill>
                  <a:srgbClr val="53585F"/>
                </a:solidFill>
                <a:latin typeface="Arial" panose="020B0604020202020204"/>
                <a:ea typeface="Arial" panose="020B0604020202020204"/>
                <a:cs typeface="Arial" panose="020B0604020202020204"/>
                <a:sym typeface="Arial" panose="020B0604020202020204"/>
              </a:defRPr>
            </a:lvl1pPr>
          </a:lstStyle>
          <a:p>
            <a:pPr algn="just"/>
            <a:r>
              <a:rPr lang="zh-CN" altLang="en-US" sz="1050" dirty="0">
                <a:latin typeface="微软雅黑" panose="020B0503020204020204" pitchFamily="34" charset="-122"/>
                <a:ea typeface="微软雅黑" panose="020B0503020204020204" pitchFamily="34" charset="-122"/>
              </a:rPr>
              <a:t>即注册地在内地、上市地在香港的股票。</a:t>
            </a:r>
            <a:endParaRPr lang="zh-CN" altLang="en-US" sz="1050" dirty="0">
              <a:latin typeface="微软雅黑" panose="020B0503020204020204" pitchFamily="34" charset="-122"/>
              <a:ea typeface="微软雅黑" panose="020B0503020204020204" pitchFamily="34" charset="-122"/>
            </a:endParaRPr>
          </a:p>
        </p:txBody>
      </p:sp>
      <p:sp>
        <p:nvSpPr>
          <p:cNvPr id="52" name="Shape 148"/>
          <p:cNvSpPr/>
          <p:nvPr>
            <p:custDataLst>
              <p:tags r:id="rId14"/>
            </p:custDataLst>
          </p:nvPr>
        </p:nvSpPr>
        <p:spPr>
          <a:xfrm>
            <a:off x="5431022" y="2930209"/>
            <a:ext cx="1194617" cy="681990"/>
          </a:xfrm>
          <a:prstGeom prst="rect">
            <a:avLst/>
          </a:prstGeom>
          <a:ln w="12700">
            <a:miter lim="400000"/>
          </a:ln>
        </p:spPr>
        <p:txBody>
          <a:bodyPr wrap="square" lIns="50800" tIns="50800" rIns="50800" bIns="50800" anchor="ctr">
            <a:spAutoFit/>
          </a:bodyPr>
          <a:lstStyle>
            <a:lvl1pPr algn="l">
              <a:lnSpc>
                <a:spcPct val="120000"/>
              </a:lnSpc>
              <a:defRPr sz="3400" spc="68">
                <a:solidFill>
                  <a:srgbClr val="53585F"/>
                </a:solidFill>
                <a:latin typeface="Arial" panose="020B0604020202020204"/>
                <a:ea typeface="Arial" panose="020B0604020202020204"/>
                <a:cs typeface="Arial" panose="020B0604020202020204"/>
                <a:sym typeface="Arial" panose="020B0604020202020204"/>
              </a:defRPr>
            </a:lvl1pPr>
          </a:lstStyle>
          <a:p>
            <a:pPr algn="just"/>
            <a:r>
              <a:rPr lang="zh-CN" altLang="en-US" sz="1050" dirty="0">
                <a:latin typeface="微软雅黑" panose="020B0503020204020204" pitchFamily="34" charset="-122"/>
                <a:ea typeface="微软雅黑" panose="020B0503020204020204" pitchFamily="34" charset="-122"/>
              </a:rPr>
              <a:t>即注册地在内地、上市地在纽约的股票。</a:t>
            </a:r>
            <a:endParaRPr lang="zh-CN" altLang="en-US" sz="1050" dirty="0">
              <a:latin typeface="微软雅黑" panose="020B0503020204020204" pitchFamily="34" charset="-122"/>
              <a:ea typeface="微软雅黑" panose="020B0503020204020204" pitchFamily="34" charset="-122"/>
            </a:endParaRPr>
          </a:p>
        </p:txBody>
      </p:sp>
      <p:sp>
        <p:nvSpPr>
          <p:cNvPr id="55" name="Shape 148"/>
          <p:cNvSpPr/>
          <p:nvPr>
            <p:custDataLst>
              <p:tags r:id="rId15"/>
            </p:custDataLst>
          </p:nvPr>
        </p:nvSpPr>
        <p:spPr>
          <a:xfrm>
            <a:off x="6815543" y="2929827"/>
            <a:ext cx="1194617" cy="681990"/>
          </a:xfrm>
          <a:prstGeom prst="rect">
            <a:avLst/>
          </a:prstGeom>
          <a:ln w="12700">
            <a:miter lim="400000"/>
          </a:ln>
        </p:spPr>
        <p:txBody>
          <a:bodyPr wrap="square" lIns="50800" tIns="50800" rIns="50800" bIns="50800" anchor="ctr">
            <a:spAutoFit/>
          </a:bodyPr>
          <a:lstStyle>
            <a:lvl1pPr algn="l">
              <a:lnSpc>
                <a:spcPct val="120000"/>
              </a:lnSpc>
              <a:defRPr sz="3400" spc="68">
                <a:solidFill>
                  <a:srgbClr val="53585F"/>
                </a:solidFill>
                <a:latin typeface="Arial" panose="020B0604020202020204"/>
                <a:ea typeface="Arial" panose="020B0604020202020204"/>
                <a:cs typeface="Arial" panose="020B0604020202020204"/>
                <a:sym typeface="Arial" panose="020B0604020202020204"/>
              </a:defRPr>
            </a:lvl1pPr>
          </a:lstStyle>
          <a:p>
            <a:pPr algn="just"/>
            <a:r>
              <a:rPr lang="zh-CN" altLang="en-US" sz="1050" dirty="0">
                <a:latin typeface="微软雅黑" panose="020B0503020204020204" pitchFamily="34" charset="-122"/>
                <a:ea typeface="微软雅黑" panose="020B0503020204020204" pitchFamily="34" charset="-122"/>
              </a:rPr>
              <a:t>即注册地在内地、上市地在新加坡的股票。</a:t>
            </a:r>
            <a:endParaRPr lang="zh-CN" altLang="en-US" sz="105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常见股票分类</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568" y="987445"/>
            <a:ext cx="7783538" cy="2881312"/>
          </a:xfrm>
        </p:spPr>
        <p:txBody>
          <a:bodyPr/>
          <a:lstStyle/>
          <a:p>
            <a:pPr algn="l" eaLnBrk="1" fontAlgn="auto" latinLnBrk="0" hangingPunct="1">
              <a:lnSpc>
                <a:spcPct val="150000"/>
              </a:lnSpc>
              <a:buClrTx/>
              <a:buSzTx/>
              <a:buFontTx/>
            </a:pPr>
            <a:r>
              <a:rPr lang="en-US" altLang="zh-CN" b="1" kern="1200" spc="68" dirty="0">
                <a:solidFill>
                  <a:srgbClr val="53585F"/>
                </a:solidFill>
                <a:cs typeface="Arial" panose="020B0604020202020204"/>
              </a:rPr>
              <a:t>4</a:t>
            </a:r>
            <a:r>
              <a:rPr lang="zh-CN" altLang="en-US" b="1" kern="1200" spc="68" dirty="0">
                <a:solidFill>
                  <a:srgbClr val="53585F"/>
                </a:solidFill>
                <a:cs typeface="Arial" panose="020B0604020202020204"/>
              </a:rPr>
              <a:t>、按业绩划分</a:t>
            </a:r>
            <a:endParaRPr lang="zh-CN" altLang="en-US" b="1"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en-US" altLang="zh-CN" kern="1200" spc="68" dirty="0">
                <a:solidFill>
                  <a:srgbClr val="53585F"/>
                </a:solidFill>
                <a:cs typeface="Arial" panose="020B0604020202020204"/>
              </a:rPr>
              <a:t>ST</a:t>
            </a:r>
            <a:r>
              <a:rPr lang="zh-CN" altLang="en-US" kern="1200" spc="68" dirty="0">
                <a:solidFill>
                  <a:srgbClr val="53585F"/>
                </a:solidFill>
                <a:cs typeface="Arial" panose="020B0604020202020204"/>
              </a:rPr>
              <a:t>股</a:t>
            </a:r>
            <a:r>
              <a:rPr lang="en-US" altLang="zh-CN" kern="1200" spc="68" dirty="0">
                <a:solidFill>
                  <a:srgbClr val="53585F"/>
                </a:solidFill>
                <a:cs typeface="Arial" panose="020B0604020202020204"/>
              </a:rPr>
              <a:t>(Special Treatment)</a:t>
            </a:r>
            <a:r>
              <a:rPr lang="zh-CN" altLang="en-US" kern="1200" spc="68" dirty="0">
                <a:solidFill>
                  <a:srgbClr val="53585F"/>
                </a:solidFill>
                <a:cs typeface="Arial" panose="020B0604020202020204"/>
              </a:rPr>
              <a:t>：意思是</a:t>
            </a:r>
            <a:r>
              <a:rPr lang="en-US" altLang="zh-CN" kern="1200" spc="68" dirty="0">
                <a:solidFill>
                  <a:srgbClr val="53585F"/>
                </a:solidFill>
                <a:cs typeface="Arial" panose="020B0604020202020204"/>
              </a:rPr>
              <a:t>“</a:t>
            </a:r>
            <a:r>
              <a:rPr lang="zh-CN" altLang="en-US" kern="1200" spc="68" dirty="0">
                <a:solidFill>
                  <a:srgbClr val="53585F"/>
                </a:solidFill>
                <a:cs typeface="Arial" panose="020B0604020202020204"/>
              </a:rPr>
              <a:t>特别处理</a:t>
            </a:r>
            <a:r>
              <a:rPr lang="en-US" altLang="zh-CN" kern="1200" spc="68" dirty="0">
                <a:solidFill>
                  <a:srgbClr val="53585F"/>
                </a:solidFill>
                <a:cs typeface="Arial" panose="020B0604020202020204"/>
              </a:rPr>
              <a:t>”</a:t>
            </a:r>
            <a:r>
              <a:rPr lang="zh-CN" altLang="en-US" kern="1200" spc="68" dirty="0">
                <a:solidFill>
                  <a:srgbClr val="53585F"/>
                </a:solidFill>
                <a:cs typeface="Arial" panose="020B0604020202020204"/>
              </a:rPr>
              <a:t>，该政策针对的对象是出现财务状况或其他异常状况的股票。</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垃圾股：指业绩较差的公司的股票，与绩优股相对应。</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绩优股：指业绩优良公司的股票。</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蓝筹股：指具备稳定的盈利能力，能定期分派优厚的股息的股票。</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成长股：指还在快速成长阶段，有较大发展潜力的股票，与蓝筹股相对应。</a:t>
            </a:r>
            <a:endParaRPr lang="zh-CN" altLang="en-US"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r>
              <a:rPr lang="en-US" altLang="zh-CN" b="1" kern="1200" spc="68" dirty="0">
                <a:solidFill>
                  <a:srgbClr val="53585F"/>
                </a:solidFill>
                <a:cs typeface="Arial" panose="020B0604020202020204"/>
              </a:rPr>
              <a:t>5</a:t>
            </a:r>
            <a:r>
              <a:rPr lang="zh-CN" altLang="en-US" b="1" kern="1200" spc="68" dirty="0">
                <a:solidFill>
                  <a:srgbClr val="53585F"/>
                </a:solidFill>
                <a:cs typeface="Arial" panose="020B0604020202020204"/>
              </a:rPr>
              <a:t>、按是否流通划分</a:t>
            </a:r>
            <a:endParaRPr lang="zh-CN" altLang="en-US" b="1"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流通股：可在二级市场进行正常交易的股票。</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r>
              <a:rPr lang="zh-CN" altLang="en-US" kern="1200" spc="68" dirty="0">
                <a:solidFill>
                  <a:srgbClr val="53585F"/>
                </a:solidFill>
                <a:cs typeface="Arial" panose="020B0604020202020204"/>
              </a:rPr>
              <a:t>非流通股：对流通股对应，暂时在二级市场不能交易的股票。</a:t>
            </a: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交易市场简介</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graphicFrame>
        <p:nvGraphicFramePr>
          <p:cNvPr id="5" name="图示 4"/>
          <p:cNvGraphicFramePr/>
          <p:nvPr>
            <p:custDataLst>
              <p:tags r:id="rId1"/>
            </p:custDataLst>
          </p:nvPr>
        </p:nvGraphicFramePr>
        <p:xfrm>
          <a:off x="1247775" y="1419860"/>
          <a:ext cx="5631180" cy="329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899160" y="862330"/>
            <a:ext cx="6327775" cy="306705"/>
          </a:xfrm>
          <a:prstGeom prst="rect">
            <a:avLst/>
          </a:prstGeom>
          <a:noFill/>
        </p:spPr>
        <p:txBody>
          <a:bodyPr wrap="square" rtlCol="0">
            <a:spAutoFit/>
          </a:bodyPr>
          <a:lstStyle/>
          <a:p>
            <a:pPr indent="0">
              <a:buNone/>
            </a:pPr>
            <a:r>
              <a:rPr lang="zh-CN" altLang="en-US" sz="1400" spc="68" dirty="0">
                <a:solidFill>
                  <a:srgbClr val="53585F"/>
                </a:solidFill>
                <a:latin typeface="微软雅黑" panose="020B0503020204020204" pitchFamily="34" charset="-122"/>
                <a:ea typeface="微软雅黑" panose="020B0503020204020204" pitchFamily="34" charset="-122"/>
                <a:cs typeface="Arial" panose="020B0604020202020204"/>
              </a:rPr>
              <a:t>股票流通市场主要指</a:t>
            </a:r>
            <a:r>
              <a:rPr lang="en-US" altLang="zh-CN" sz="1400" spc="68" dirty="0">
                <a:solidFill>
                  <a:srgbClr val="53585F"/>
                </a:solidFill>
                <a:latin typeface="微软雅黑" panose="020B0503020204020204" pitchFamily="34" charset="-122"/>
                <a:ea typeface="微软雅黑" panose="020B0503020204020204" pitchFamily="34" charset="-122"/>
                <a:cs typeface="Arial" panose="020B0604020202020204"/>
              </a:rPr>
              <a:t>“</a:t>
            </a:r>
            <a:r>
              <a:rPr lang="zh-CN" altLang="en-US" sz="1400" spc="68" dirty="0">
                <a:solidFill>
                  <a:srgbClr val="53585F"/>
                </a:solidFill>
                <a:latin typeface="微软雅黑" panose="020B0503020204020204" pitchFamily="34" charset="-122"/>
                <a:ea typeface="微软雅黑" panose="020B0503020204020204" pitchFamily="34" charset="-122"/>
                <a:cs typeface="Arial" panose="020B0604020202020204"/>
              </a:rPr>
              <a:t>二级市场</a:t>
            </a:r>
            <a:r>
              <a:rPr lang="en-US" altLang="zh-CN" sz="1400" spc="68" dirty="0">
                <a:solidFill>
                  <a:srgbClr val="53585F"/>
                </a:solidFill>
                <a:latin typeface="微软雅黑" panose="020B0503020204020204" pitchFamily="34" charset="-122"/>
                <a:ea typeface="微软雅黑" panose="020B0503020204020204" pitchFamily="34" charset="-122"/>
                <a:cs typeface="Arial" panose="020B0604020202020204"/>
              </a:rPr>
              <a:t>”</a:t>
            </a:r>
            <a:r>
              <a:rPr lang="zh-CN" altLang="en-US" sz="1400" spc="68" dirty="0">
                <a:solidFill>
                  <a:srgbClr val="53585F"/>
                </a:solidFill>
                <a:latin typeface="微软雅黑" panose="020B0503020204020204" pitchFamily="34" charset="-122"/>
                <a:ea typeface="微软雅黑" panose="020B0503020204020204" pitchFamily="34" charset="-122"/>
                <a:cs typeface="Arial" panose="020B0604020202020204"/>
              </a:rPr>
              <a:t>，包括交易所市场和场外交易市场两部分。</a:t>
            </a:r>
            <a:endParaRPr lang="zh-CN" altLang="en-US" sz="14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交易市场简介</a:t>
            </a:r>
            <a:r>
              <a:rPr lang="en-US" altLang="zh-CN" dirty="0"/>
              <a:t>-</a:t>
            </a:r>
            <a:r>
              <a:rPr lang="zh-CN" altLang="en-US" dirty="0"/>
              <a:t>沪</a:t>
            </a:r>
            <a:r>
              <a:rPr lang="zh-CN" altLang="en-US" dirty="0" smtClean="0"/>
              <a:t>深京市场</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algn="l" eaLnBrk="1" fontAlgn="auto" latinLnBrk="0" hangingPunct="1">
              <a:lnSpc>
                <a:spcPct val="150000"/>
              </a:lnSpc>
              <a:buClrTx/>
              <a:buSzTx/>
              <a:buFontTx/>
            </a:pPr>
            <a:r>
              <a:rPr lang="en-US" altLang="zh-CN" b="1" kern="1200" spc="68" dirty="0">
                <a:solidFill>
                  <a:srgbClr val="53585F"/>
                </a:solidFill>
                <a:cs typeface="Arial" panose="020B0604020202020204"/>
              </a:rPr>
              <a:t>1</a:t>
            </a:r>
            <a:r>
              <a:rPr lang="zh-CN" altLang="en-US" b="1" kern="1200" spc="68" dirty="0">
                <a:solidFill>
                  <a:srgbClr val="53585F"/>
                </a:solidFill>
                <a:cs typeface="Arial" panose="020B0604020202020204"/>
              </a:rPr>
              <a:t>、上海证券交易所</a:t>
            </a:r>
            <a:endParaRPr lang="zh-CN" altLang="en-US" b="1"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r>
              <a:rPr lang="zh-CN" altLang="en-US" sz="1200" kern="1200" spc="68" dirty="0">
                <a:solidFill>
                  <a:schemeClr val="tx1"/>
                </a:solidFill>
                <a:cs typeface="Arial" panose="020B0604020202020204"/>
              </a:rPr>
              <a:t>上海证券交易所成立于</a:t>
            </a:r>
            <a:r>
              <a:rPr lang="en-US" altLang="zh-CN" sz="1200" kern="1200" spc="68" dirty="0">
                <a:solidFill>
                  <a:schemeClr val="tx1"/>
                </a:solidFill>
                <a:cs typeface="Arial" panose="020B0604020202020204"/>
              </a:rPr>
              <a:t>1990</a:t>
            </a:r>
            <a:r>
              <a:rPr lang="zh-CN" altLang="en-US" sz="1200" kern="1200" spc="68" dirty="0">
                <a:solidFill>
                  <a:schemeClr val="tx1"/>
                </a:solidFill>
                <a:cs typeface="Arial" panose="020B0604020202020204"/>
              </a:rPr>
              <a:t>年</a:t>
            </a:r>
            <a:r>
              <a:rPr lang="en-US" altLang="zh-CN" sz="1200" kern="1200" spc="68" dirty="0">
                <a:solidFill>
                  <a:schemeClr val="tx1"/>
                </a:solidFill>
                <a:cs typeface="Arial" panose="020B0604020202020204"/>
              </a:rPr>
              <a:t>11</a:t>
            </a:r>
            <a:r>
              <a:rPr lang="zh-CN" altLang="en-US" sz="1200" kern="1200" spc="68" dirty="0">
                <a:solidFill>
                  <a:schemeClr val="tx1"/>
                </a:solidFill>
                <a:cs typeface="Arial" panose="020B0604020202020204"/>
              </a:rPr>
              <a:t>月</a:t>
            </a:r>
            <a:r>
              <a:rPr lang="en-US" altLang="zh-CN" sz="1200" kern="1200" spc="68" dirty="0">
                <a:solidFill>
                  <a:schemeClr val="tx1"/>
                </a:solidFill>
                <a:cs typeface="Arial" panose="020B0604020202020204"/>
              </a:rPr>
              <a:t>26</a:t>
            </a:r>
            <a:r>
              <a:rPr lang="zh-CN" altLang="en-US" sz="1200" kern="1200" spc="68" dirty="0">
                <a:solidFill>
                  <a:schemeClr val="tx1"/>
                </a:solidFill>
                <a:cs typeface="Arial" panose="020B0604020202020204"/>
              </a:rPr>
              <a:t>日，同年</a:t>
            </a:r>
            <a:r>
              <a:rPr lang="en-US" altLang="zh-CN" sz="1200" kern="1200" spc="68" dirty="0">
                <a:solidFill>
                  <a:schemeClr val="tx1"/>
                </a:solidFill>
                <a:cs typeface="Arial" panose="020B0604020202020204"/>
              </a:rPr>
              <a:t>12</a:t>
            </a:r>
            <a:r>
              <a:rPr lang="zh-CN" altLang="en-US" sz="1200" kern="1200" spc="68" dirty="0">
                <a:solidFill>
                  <a:schemeClr val="tx1"/>
                </a:solidFill>
                <a:cs typeface="Arial" panose="020B0604020202020204"/>
              </a:rPr>
              <a:t>月</a:t>
            </a:r>
            <a:r>
              <a:rPr lang="en-US" altLang="zh-CN" sz="1200" kern="1200" spc="68" dirty="0">
                <a:solidFill>
                  <a:schemeClr val="tx1"/>
                </a:solidFill>
                <a:cs typeface="Arial" panose="020B0604020202020204"/>
              </a:rPr>
              <a:t>19</a:t>
            </a:r>
            <a:r>
              <a:rPr lang="zh-CN" altLang="en-US" sz="1200" kern="1200" spc="68" dirty="0">
                <a:solidFill>
                  <a:schemeClr val="tx1"/>
                </a:solidFill>
                <a:cs typeface="Arial" panose="020B0604020202020204"/>
              </a:rPr>
              <a:t>日开业，归属中国证监会直接管理。主要包括两大交易平台：竞价交易平台、大宗交易平台。</a:t>
            </a:r>
            <a:endParaRPr lang="zh-CN" altLang="en-US" sz="1200" kern="1200" spc="68" dirty="0">
              <a:solidFill>
                <a:schemeClr val="tx1"/>
              </a:solidFill>
              <a:cs typeface="Arial" panose="020B0604020202020204"/>
            </a:endParaRPr>
          </a:p>
          <a:p>
            <a:pPr marL="0" indent="0" eaLnBrk="1" fontAlgn="auto" latinLnBrk="0" hangingPunct="1">
              <a:lnSpc>
                <a:spcPct val="150000"/>
              </a:lnSpc>
              <a:buFont typeface="Wingdings" panose="05000000000000000000" charset="0"/>
              <a:buNone/>
            </a:pPr>
            <a:r>
              <a:rPr lang="en-US" altLang="zh-CN" b="1" kern="1200" spc="68" dirty="0" smtClean="0">
                <a:solidFill>
                  <a:srgbClr val="53585F"/>
                </a:solidFill>
                <a:cs typeface="Arial" panose="020B0604020202020204"/>
              </a:rPr>
              <a:t>2</a:t>
            </a:r>
            <a:r>
              <a:rPr lang="zh-CN" altLang="en-US" b="1" kern="1200" spc="68" dirty="0">
                <a:solidFill>
                  <a:srgbClr val="53585F"/>
                </a:solidFill>
                <a:cs typeface="Arial" panose="020B0604020202020204"/>
              </a:rPr>
              <a:t>、深圳证券交易所</a:t>
            </a:r>
            <a:endParaRPr lang="zh-CN" altLang="en-US" b="1"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r>
              <a:rPr lang="zh-CN" altLang="en-US" sz="1200" kern="1200" spc="68" dirty="0">
                <a:solidFill>
                  <a:schemeClr val="tx1"/>
                </a:solidFill>
                <a:cs typeface="Arial" panose="020B0604020202020204"/>
              </a:rPr>
              <a:t>深圳证券交易所成立于</a:t>
            </a:r>
            <a:r>
              <a:rPr lang="en-US" altLang="zh-CN" sz="1200" kern="1200" spc="68" dirty="0">
                <a:solidFill>
                  <a:schemeClr val="tx1"/>
                </a:solidFill>
                <a:cs typeface="Arial" panose="020B0604020202020204"/>
              </a:rPr>
              <a:t>1990</a:t>
            </a:r>
            <a:r>
              <a:rPr lang="zh-CN" altLang="en-US" sz="1200" kern="1200" spc="68" dirty="0">
                <a:solidFill>
                  <a:schemeClr val="tx1"/>
                </a:solidFill>
                <a:cs typeface="Arial" panose="020B0604020202020204"/>
              </a:rPr>
              <a:t>年</a:t>
            </a:r>
            <a:r>
              <a:rPr lang="en-US" altLang="zh-CN" sz="1200" kern="1200" spc="68" dirty="0">
                <a:solidFill>
                  <a:schemeClr val="tx1"/>
                </a:solidFill>
                <a:cs typeface="Arial" panose="020B0604020202020204"/>
              </a:rPr>
              <a:t>12</a:t>
            </a:r>
            <a:r>
              <a:rPr lang="zh-CN" altLang="en-US" sz="1200" kern="1200" spc="68" dirty="0">
                <a:solidFill>
                  <a:schemeClr val="tx1"/>
                </a:solidFill>
                <a:cs typeface="Arial" panose="020B0604020202020204"/>
              </a:rPr>
              <a:t>月</a:t>
            </a:r>
            <a:r>
              <a:rPr lang="en-US" altLang="zh-CN" sz="1200" kern="1200" spc="68" dirty="0">
                <a:solidFill>
                  <a:schemeClr val="tx1"/>
                </a:solidFill>
                <a:cs typeface="Arial" panose="020B0604020202020204"/>
              </a:rPr>
              <a:t>1</a:t>
            </a:r>
            <a:r>
              <a:rPr lang="zh-CN" altLang="en-US" sz="1200" kern="1200" spc="68" dirty="0">
                <a:solidFill>
                  <a:schemeClr val="tx1"/>
                </a:solidFill>
                <a:cs typeface="Arial" panose="020B0604020202020204"/>
              </a:rPr>
              <a:t>日（试营业），</a:t>
            </a:r>
            <a:r>
              <a:rPr lang="en-US" altLang="zh-CN" sz="1200" kern="1200" spc="68" dirty="0">
                <a:solidFill>
                  <a:schemeClr val="tx1"/>
                </a:solidFill>
                <a:cs typeface="Arial" panose="020B0604020202020204"/>
              </a:rPr>
              <a:t>1991</a:t>
            </a:r>
            <a:r>
              <a:rPr lang="zh-CN" altLang="en-US" sz="1200" kern="1200" spc="68" dirty="0">
                <a:solidFill>
                  <a:schemeClr val="tx1"/>
                </a:solidFill>
                <a:cs typeface="Arial" panose="020B0604020202020204"/>
              </a:rPr>
              <a:t>年</a:t>
            </a:r>
            <a:r>
              <a:rPr lang="en-US" altLang="zh-CN" sz="1200" kern="1200" spc="68" dirty="0">
                <a:solidFill>
                  <a:schemeClr val="tx1"/>
                </a:solidFill>
                <a:cs typeface="Arial" panose="020B0604020202020204"/>
              </a:rPr>
              <a:t>7</a:t>
            </a:r>
            <a:r>
              <a:rPr lang="zh-CN" altLang="en-US" sz="1200" kern="1200" spc="68" dirty="0">
                <a:solidFill>
                  <a:schemeClr val="tx1"/>
                </a:solidFill>
                <a:cs typeface="Arial" panose="020B0604020202020204"/>
              </a:rPr>
              <a:t>月</a:t>
            </a:r>
            <a:r>
              <a:rPr lang="en-US" altLang="zh-CN" sz="1200" kern="1200" spc="68" dirty="0">
                <a:solidFill>
                  <a:schemeClr val="tx1"/>
                </a:solidFill>
                <a:cs typeface="Arial" panose="020B0604020202020204"/>
              </a:rPr>
              <a:t>3</a:t>
            </a:r>
            <a:r>
              <a:rPr lang="zh-CN" altLang="en-US" sz="1200" kern="1200" spc="68" dirty="0">
                <a:solidFill>
                  <a:schemeClr val="tx1"/>
                </a:solidFill>
                <a:cs typeface="Arial" panose="020B0604020202020204"/>
              </a:rPr>
              <a:t>日正式营业，由中国证监会监督管理。深圳交易所以建设中国多层次资本市场体系为使命，支持发展中国中小企业，推进资助创新国家战略试试。故分为：主板市场、创业板、中小企业板三大版</a:t>
            </a:r>
            <a:r>
              <a:rPr lang="zh-CN" altLang="en-US" sz="1200" kern="1200" spc="68" dirty="0" smtClean="0">
                <a:solidFill>
                  <a:schemeClr val="tx1"/>
                </a:solidFill>
                <a:cs typeface="Arial" panose="020B0604020202020204"/>
              </a:rPr>
              <a:t>。</a:t>
            </a:r>
            <a:endParaRPr lang="en-US" altLang="zh-CN" sz="1200" kern="1200" spc="68" dirty="0" smtClean="0">
              <a:solidFill>
                <a:schemeClr val="tx1"/>
              </a:solidFill>
              <a:cs typeface="Arial" panose="020B0604020202020204"/>
            </a:endParaRPr>
          </a:p>
          <a:p>
            <a:pPr marL="0" indent="0" eaLnBrk="1" fontAlgn="auto" latinLnBrk="0" hangingPunct="1">
              <a:lnSpc>
                <a:spcPct val="150000"/>
              </a:lnSpc>
              <a:buFont typeface="Wingdings" panose="05000000000000000000" charset="0"/>
              <a:buNone/>
            </a:pPr>
            <a:r>
              <a:rPr lang="en-US" altLang="zh-CN" b="1" kern="1200" spc="68" dirty="0" smtClean="0">
                <a:solidFill>
                  <a:srgbClr val="53585F"/>
                </a:solidFill>
                <a:cs typeface="Arial" panose="020B0604020202020204"/>
              </a:rPr>
              <a:t>3</a:t>
            </a:r>
            <a:r>
              <a:rPr lang="zh-CN" altLang="en-US" b="1" kern="1200" spc="68" dirty="0" smtClean="0">
                <a:solidFill>
                  <a:srgbClr val="53585F"/>
                </a:solidFill>
                <a:cs typeface="Arial" panose="020B0604020202020204"/>
              </a:rPr>
              <a:t>、北京证券交易所</a:t>
            </a:r>
            <a:endParaRPr lang="zh-CN" altLang="en-US" b="1"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r>
              <a:rPr lang="zh-CN" altLang="en-US" sz="1200" kern="1200" spc="68" dirty="0">
                <a:solidFill>
                  <a:schemeClr val="tx1"/>
                </a:solidFill>
                <a:cs typeface="Arial" panose="020B0604020202020204"/>
              </a:rPr>
              <a:t>北京证券交易所（简称“北交所”），于</a:t>
            </a:r>
            <a:r>
              <a:rPr lang="en-US" altLang="zh-CN" sz="1200" kern="1200" spc="68" dirty="0">
                <a:solidFill>
                  <a:schemeClr val="tx1"/>
                </a:solidFill>
                <a:cs typeface="Arial" panose="020B0604020202020204"/>
              </a:rPr>
              <a:t>2021</a:t>
            </a:r>
            <a:r>
              <a:rPr lang="zh-CN" altLang="en-US" sz="1200" kern="1200" spc="68" dirty="0">
                <a:solidFill>
                  <a:schemeClr val="tx1"/>
                </a:solidFill>
                <a:cs typeface="Arial" panose="020B0604020202020204"/>
              </a:rPr>
              <a:t>年</a:t>
            </a:r>
            <a:r>
              <a:rPr lang="en-US" altLang="zh-CN" sz="1200" kern="1200" spc="68" dirty="0">
                <a:solidFill>
                  <a:schemeClr val="tx1"/>
                </a:solidFill>
                <a:cs typeface="Arial" panose="020B0604020202020204"/>
              </a:rPr>
              <a:t>9</a:t>
            </a:r>
            <a:r>
              <a:rPr lang="zh-CN" altLang="en-US" sz="1200" kern="1200" spc="68" dirty="0">
                <a:solidFill>
                  <a:schemeClr val="tx1"/>
                </a:solidFill>
                <a:cs typeface="Arial" panose="020B0604020202020204"/>
              </a:rPr>
              <a:t>月</a:t>
            </a:r>
            <a:r>
              <a:rPr lang="en-US" altLang="zh-CN" sz="1200" kern="1200" spc="68" dirty="0">
                <a:solidFill>
                  <a:schemeClr val="tx1"/>
                </a:solidFill>
                <a:cs typeface="Arial" panose="020B0604020202020204"/>
              </a:rPr>
              <a:t>3</a:t>
            </a:r>
            <a:r>
              <a:rPr lang="zh-CN" altLang="en-US" sz="1200" kern="1200" spc="68" dirty="0">
                <a:solidFill>
                  <a:schemeClr val="tx1"/>
                </a:solidFill>
                <a:cs typeface="Arial" panose="020B0604020202020204"/>
              </a:rPr>
              <a:t>日注册成立，是经国务院批准设立的中国第一家公司制证券交易所，受中国证监会监督管理。经营范围为依法为证券集中交易提供场所和设施、组织和监督证券交易以及证券市场管理服务等</a:t>
            </a:r>
            <a:r>
              <a:rPr lang="zh-CN" altLang="en-US" sz="1200" kern="1200" spc="68" dirty="0" smtClean="0">
                <a:solidFill>
                  <a:schemeClr val="tx1"/>
                </a:solidFill>
                <a:cs typeface="Arial" panose="020B0604020202020204"/>
              </a:rPr>
              <a:t>业务</a:t>
            </a:r>
            <a:r>
              <a:rPr lang="zh-CN" altLang="en-US" sz="1200" kern="1200" spc="68" dirty="0">
                <a:solidFill>
                  <a:schemeClr val="tx1"/>
                </a:solidFill>
                <a:cs typeface="Arial" panose="020B0604020202020204"/>
              </a:rPr>
              <a:t>。</a:t>
            </a:r>
            <a:endParaRPr lang="en-US" altLang="zh-CN" sz="1200" kern="1200" spc="68" dirty="0">
              <a:solidFill>
                <a:schemeClr val="tx1"/>
              </a:solidFill>
              <a:cs typeface="Arial" panose="020B0604020202020204"/>
            </a:endParaRPr>
          </a:p>
          <a:p>
            <a:pPr eaLnBrk="1" fontAlgn="auto" latinLnBrk="0" hangingPunct="1">
              <a:lnSpc>
                <a:spcPct val="150000"/>
              </a:lnSpc>
            </a:pP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交易市场简介</a:t>
            </a:r>
            <a:r>
              <a:rPr lang="en-US" altLang="zh-CN" dirty="0"/>
              <a:t>-</a:t>
            </a:r>
            <a:r>
              <a:rPr lang="zh-CN" altLang="en-US" dirty="0"/>
              <a:t>股转市场</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059180"/>
            <a:ext cx="7783830" cy="1083945"/>
          </a:xfrm>
        </p:spPr>
        <p:txBody>
          <a:bodyPr/>
          <a:lstStyle/>
          <a:p>
            <a:pPr algn="l" eaLnBrk="1" fontAlgn="auto" latinLnBrk="0" hangingPunct="1">
              <a:lnSpc>
                <a:spcPct val="150000"/>
              </a:lnSpc>
              <a:buClrTx/>
              <a:buSzTx/>
              <a:buFontTx/>
            </a:pPr>
            <a:r>
              <a:rPr lang="zh-CN" altLang="en-US" b="1" kern="1200" spc="68" dirty="0">
                <a:solidFill>
                  <a:srgbClr val="53585F"/>
                </a:solidFill>
                <a:cs typeface="Arial" panose="020B0604020202020204"/>
              </a:rPr>
              <a:t>股转市场</a:t>
            </a:r>
            <a:endParaRPr lang="zh-CN" altLang="en-US" b="1" kern="1200" spc="68" dirty="0">
              <a:solidFill>
                <a:srgbClr val="53585F"/>
              </a:solidFill>
              <a:cs typeface="Arial" panose="020B0604020202020204"/>
            </a:endParaRPr>
          </a:p>
          <a:p>
            <a:pPr marL="0" indent="0" eaLnBrk="1" fontAlgn="auto" latinLnBrk="0" hangingPunct="1">
              <a:lnSpc>
                <a:spcPct val="150000"/>
              </a:lnSpc>
              <a:buFont typeface="Wingdings" panose="05000000000000000000" charset="0"/>
              <a:buNone/>
            </a:pPr>
            <a:r>
              <a:rPr lang="zh-CN" altLang="en-US" sz="1200" kern="1200" spc="68" dirty="0">
                <a:solidFill>
                  <a:schemeClr val="tx1"/>
                </a:solidFill>
                <a:cs typeface="Arial" panose="020B0604020202020204"/>
              </a:rPr>
              <a:t>俗称新三板，是经过国务院批准设立的全国性证券交易所，对上市公司的要求非常低，主要针对科技型企业，对盈利没有很高的要求。</a:t>
            </a:r>
            <a:endParaRPr lang="zh-CN" altLang="en-US" sz="1200" kern="1200" spc="68" dirty="0">
              <a:solidFill>
                <a:schemeClr val="tx1"/>
              </a:solidFill>
              <a:cs typeface="Arial" panose="020B0604020202020204"/>
            </a:endParaRPr>
          </a:p>
        </p:txBody>
      </p:sp>
      <p:graphicFrame>
        <p:nvGraphicFramePr>
          <p:cNvPr id="3" name="图示 2"/>
          <p:cNvGraphicFramePr/>
          <p:nvPr/>
        </p:nvGraphicFramePr>
        <p:xfrm>
          <a:off x="972185" y="2068195"/>
          <a:ext cx="6973570" cy="23641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交易市场简介</a:t>
            </a:r>
            <a:r>
              <a:rPr lang="en-US" altLang="zh-CN" dirty="0"/>
              <a:t>-</a:t>
            </a:r>
            <a:r>
              <a:rPr lang="zh-CN" altLang="en-US" dirty="0"/>
              <a:t>各</a:t>
            </a:r>
            <a:r>
              <a:rPr lang="en-US" altLang="zh-CN" dirty="0"/>
              <a:t>“</a:t>
            </a:r>
            <a:r>
              <a:rPr lang="zh-CN" altLang="en-US" dirty="0"/>
              <a:t>板</a:t>
            </a:r>
            <a:r>
              <a:rPr lang="en-US" altLang="zh-CN" dirty="0"/>
              <a:t>”</a:t>
            </a:r>
            <a:r>
              <a:rPr lang="zh-CN" altLang="en-US" dirty="0"/>
              <a:t>概览</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12" name="图片 11"/>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2511" t="34911" r="29382" b="34544"/>
          <a:stretch>
            <a:fillRect/>
          </a:stretch>
        </p:blipFill>
        <p:spPr>
          <a:xfrm>
            <a:off x="7809860" y="4659982"/>
            <a:ext cx="806490" cy="288032"/>
          </a:xfrm>
          <a:prstGeom prst="rect">
            <a:avLst/>
          </a:prstGeom>
        </p:spPr>
      </p:pic>
      <p:sp>
        <p:nvSpPr>
          <p:cNvPr id="3" name="文本框 2"/>
          <p:cNvSpPr txBox="1"/>
          <p:nvPr>
            <p:custDataLst>
              <p:tags r:id="rId3"/>
            </p:custDataLst>
          </p:nvPr>
        </p:nvSpPr>
        <p:spPr>
          <a:xfrm>
            <a:off x="6725199" y="1059699"/>
            <a:ext cx="940788"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上交所</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31" name="内容占位符 2"/>
          <p:cNvSpPr txBox="1"/>
          <p:nvPr>
            <p:custDataLst>
              <p:tags r:id="rId4"/>
            </p:custDataLst>
          </p:nvPr>
        </p:nvSpPr>
        <p:spPr>
          <a:xfrm>
            <a:off x="3275374" y="1057811"/>
            <a:ext cx="2520280" cy="331438"/>
          </a:xfrm>
          <a:prstGeom prst="rect">
            <a:avLst/>
          </a:prstGeom>
        </p:spPr>
        <p:txBody>
          <a:bodyPr anchor="t" anchorCtr="0"/>
          <a:lstStyle>
            <a:lvl1pPr>
              <a:defRPr sz="1400">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stStyle>
          <a:p>
            <a:pPr marL="285750" indent="-285750">
              <a:lnSpc>
                <a:spcPct val="150000"/>
              </a:lnSpc>
              <a:buFont typeface="Wingdings" panose="05000000000000000000" pitchFamily="2" charset="2"/>
              <a:buChar char="l"/>
            </a:pPr>
            <a:r>
              <a:rPr lang="zh-CN" altLang="en-US" sz="800" spc="68" dirty="0">
                <a:solidFill>
                  <a:srgbClr val="53585F"/>
                </a:solidFill>
                <a:cs typeface="Arial" panose="020B0604020202020204"/>
              </a:rPr>
              <a:t>大型央企、大型企业上市首选</a:t>
            </a:r>
            <a:endParaRPr lang="en-US" altLang="zh-CN" sz="800" spc="68" dirty="0">
              <a:solidFill>
                <a:srgbClr val="53585F"/>
              </a:solidFill>
              <a:cs typeface="Arial" panose="020B0604020202020204"/>
            </a:endParaRPr>
          </a:p>
        </p:txBody>
      </p:sp>
      <p:sp>
        <p:nvSpPr>
          <p:cNvPr id="38" name="内容占位符 2"/>
          <p:cNvSpPr txBox="1"/>
          <p:nvPr>
            <p:custDataLst>
              <p:tags r:id="rId5"/>
            </p:custDataLst>
          </p:nvPr>
        </p:nvSpPr>
        <p:spPr>
          <a:xfrm>
            <a:off x="3523618" y="1493981"/>
            <a:ext cx="2240028" cy="334652"/>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适合规模较大的中型企业</a:t>
            </a:r>
            <a:endParaRPr lang="en-US" altLang="zh-CN" sz="800" dirty="0"/>
          </a:p>
        </p:txBody>
      </p:sp>
      <p:sp>
        <p:nvSpPr>
          <p:cNvPr id="40" name="内容占位符 2"/>
          <p:cNvSpPr txBox="1"/>
          <p:nvPr>
            <p:custDataLst>
              <p:tags r:id="rId6"/>
            </p:custDataLst>
          </p:nvPr>
        </p:nvSpPr>
        <p:spPr>
          <a:xfrm>
            <a:off x="3756354" y="1959225"/>
            <a:ext cx="1819746" cy="482191"/>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适合有一定规模高科技、高成长企业</a:t>
            </a:r>
            <a:endParaRPr lang="en-US" altLang="zh-CN" sz="800" dirty="0"/>
          </a:p>
        </p:txBody>
      </p:sp>
      <p:sp>
        <p:nvSpPr>
          <p:cNvPr id="41" name="内容占位符 2"/>
          <p:cNvSpPr txBox="1"/>
          <p:nvPr>
            <p:custDataLst>
              <p:tags r:id="rId7"/>
            </p:custDataLst>
          </p:nvPr>
        </p:nvSpPr>
        <p:spPr>
          <a:xfrm>
            <a:off x="4324294" y="2986958"/>
            <a:ext cx="1903890" cy="401409"/>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中小企业助推器，创新星、创业型、成长型中小企业</a:t>
            </a:r>
            <a:endParaRPr lang="en-US" altLang="zh-CN" sz="800" dirty="0"/>
          </a:p>
        </p:txBody>
      </p:sp>
      <p:sp>
        <p:nvSpPr>
          <p:cNvPr id="42" name="内容占位符 2"/>
          <p:cNvSpPr txBox="1"/>
          <p:nvPr>
            <p:custDataLst>
              <p:tags r:id="rId8"/>
            </p:custDataLst>
          </p:nvPr>
        </p:nvSpPr>
        <p:spPr>
          <a:xfrm>
            <a:off x="4599645" y="3612178"/>
            <a:ext cx="1952909" cy="310446"/>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地方性柜台交易，小微型企业</a:t>
            </a:r>
            <a:endParaRPr lang="en-US" altLang="zh-CN" sz="800" dirty="0"/>
          </a:p>
        </p:txBody>
      </p:sp>
      <p:sp>
        <p:nvSpPr>
          <p:cNvPr id="43" name="内容占位符 2"/>
          <p:cNvSpPr txBox="1"/>
          <p:nvPr>
            <p:custDataLst>
              <p:tags r:id="rId9"/>
            </p:custDataLst>
          </p:nvPr>
        </p:nvSpPr>
        <p:spPr>
          <a:xfrm>
            <a:off x="4819585" y="4048181"/>
            <a:ext cx="1624623" cy="482191"/>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广泛适用于各类企业包括股权在内的产权转让</a:t>
            </a:r>
            <a:endParaRPr lang="en-US" altLang="zh-CN" sz="800" dirty="0"/>
          </a:p>
        </p:txBody>
      </p:sp>
      <p:sp>
        <p:nvSpPr>
          <p:cNvPr id="50" name="文本框 49"/>
          <p:cNvSpPr txBox="1"/>
          <p:nvPr>
            <p:custDataLst>
              <p:tags r:id="rId10"/>
            </p:custDataLst>
          </p:nvPr>
        </p:nvSpPr>
        <p:spPr>
          <a:xfrm>
            <a:off x="7308304" y="1054600"/>
            <a:ext cx="878571"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深交</a:t>
            </a:r>
            <a:r>
              <a:rPr lang="zh-CN" altLang="en-US" sz="1200" spc="68" dirty="0" smtClean="0">
                <a:solidFill>
                  <a:srgbClr val="53585F"/>
                </a:solidFill>
                <a:latin typeface="微软雅黑" panose="020B0503020204020204" pitchFamily="34" charset="-122"/>
                <a:ea typeface="微软雅黑" panose="020B0503020204020204" pitchFamily="34" charset="-122"/>
                <a:cs typeface="Arial" panose="020B0604020202020204"/>
              </a:rPr>
              <a:t>所 </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55" name="文本框 54"/>
          <p:cNvSpPr txBox="1"/>
          <p:nvPr>
            <p:custDataLst>
              <p:tags r:id="rId11"/>
            </p:custDataLst>
          </p:nvPr>
        </p:nvSpPr>
        <p:spPr>
          <a:xfrm>
            <a:off x="6732240" y="2510736"/>
            <a:ext cx="940788"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上交所</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56" name="文本框 55"/>
          <p:cNvSpPr txBox="1"/>
          <p:nvPr>
            <p:custDataLst>
              <p:tags r:id="rId12"/>
            </p:custDataLst>
          </p:nvPr>
        </p:nvSpPr>
        <p:spPr>
          <a:xfrm>
            <a:off x="6725199" y="1549669"/>
            <a:ext cx="878571"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深交所</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57" name="文本框 56"/>
          <p:cNvSpPr txBox="1"/>
          <p:nvPr>
            <p:custDataLst>
              <p:tags r:id="rId13"/>
            </p:custDataLst>
          </p:nvPr>
        </p:nvSpPr>
        <p:spPr>
          <a:xfrm>
            <a:off x="6732240" y="1975285"/>
            <a:ext cx="878571"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深交所</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60" name="内容占位符 2"/>
          <p:cNvSpPr txBox="1"/>
          <p:nvPr>
            <p:custDataLst>
              <p:tags r:id="rId14"/>
            </p:custDataLst>
          </p:nvPr>
        </p:nvSpPr>
        <p:spPr>
          <a:xfrm>
            <a:off x="4049712" y="2466067"/>
            <a:ext cx="2178472" cy="391142"/>
          </a:xfrm>
          <a:prstGeom prst="rect">
            <a:avLst/>
          </a:prstGeom>
        </p:spPr>
        <p:txBody>
          <a:bodyPr anchor="t" anchorCtr="0"/>
          <a:lstStyle>
            <a:defPPr>
              <a:defRPr lang="zh-CN"/>
            </a:defPPr>
            <a:lvl1pPr marL="285750" indent="-285750">
              <a:lnSpc>
                <a:spcPct val="150000"/>
              </a:lnSpc>
              <a:buFont typeface="Wingdings" panose="05000000000000000000" pitchFamily="2" charset="2"/>
              <a:buChar char="l"/>
              <a:defRPr sz="1050" spc="68">
                <a:solidFill>
                  <a:srgbClr val="53585F"/>
                </a:solidFill>
                <a:latin typeface="微软雅黑" panose="020B0503020204020204" pitchFamily="34" charset="-122"/>
                <a:ea typeface="微软雅黑" panose="020B0503020204020204" pitchFamily="34" charset="-122"/>
                <a:cs typeface="Arial" panose="020B0604020202020204"/>
              </a:defRPr>
            </a:lvl1pPr>
            <a:lvl2pPr indent="0">
              <a:buNone/>
            </a:lvl2pPr>
          </a:lstStyle>
          <a:p>
            <a:r>
              <a:rPr lang="zh-CN" altLang="en-US" sz="800" dirty="0"/>
              <a:t>试点注册制，好中选优，六大领域高精尖企业，中国版纳斯达克</a:t>
            </a:r>
            <a:endParaRPr lang="en-US" altLang="zh-CN" sz="800" dirty="0"/>
          </a:p>
        </p:txBody>
      </p:sp>
      <p:sp>
        <p:nvSpPr>
          <p:cNvPr id="63" name="左大括号 62"/>
          <p:cNvSpPr/>
          <p:nvPr>
            <p:custDataLst>
              <p:tags r:id="rId15"/>
            </p:custDataLst>
          </p:nvPr>
        </p:nvSpPr>
        <p:spPr>
          <a:xfrm>
            <a:off x="930938" y="3568225"/>
            <a:ext cx="254220" cy="9599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5" name="文本框 64"/>
          <p:cNvSpPr txBox="1"/>
          <p:nvPr>
            <p:custDataLst>
              <p:tags r:id="rId16"/>
            </p:custDataLst>
          </p:nvPr>
        </p:nvSpPr>
        <p:spPr>
          <a:xfrm>
            <a:off x="6732240" y="3628901"/>
            <a:ext cx="1610151"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券商柜台市场</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67" name="上箭头 66"/>
          <p:cNvSpPr/>
          <p:nvPr>
            <p:custDataLst>
              <p:tags r:id="rId17"/>
            </p:custDataLst>
          </p:nvPr>
        </p:nvSpPr>
        <p:spPr>
          <a:xfrm>
            <a:off x="905044" y="3019871"/>
            <a:ext cx="393128" cy="47314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 name="图示 26"/>
          <p:cNvGraphicFramePr/>
          <p:nvPr>
            <p:custDataLst>
              <p:tags r:id="rId18"/>
            </p:custDataLst>
          </p:nvPr>
        </p:nvGraphicFramePr>
        <p:xfrm>
          <a:off x="1209660" y="843558"/>
          <a:ext cx="3807601" cy="36845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2" name="文本框 61"/>
          <p:cNvSpPr txBox="1"/>
          <p:nvPr>
            <p:custDataLst>
              <p:tags r:id="rId24"/>
            </p:custDataLst>
          </p:nvPr>
        </p:nvSpPr>
        <p:spPr>
          <a:xfrm>
            <a:off x="-21083" y="1664878"/>
            <a:ext cx="1142676" cy="461665"/>
          </a:xfrm>
          <a:prstGeom prst="rect">
            <a:avLst/>
          </a:prstGeom>
          <a:noFill/>
        </p:spPr>
        <p:txBody>
          <a:bodyPr wrap="square" rtlCol="0">
            <a:spAutoFit/>
          </a:bodyPr>
          <a:lstStyle/>
          <a:p>
            <a:pPr algn="ctr"/>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场内市场</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a:p>
            <a:pPr algn="ctr"/>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交易所市场</a:t>
            </a:r>
            <a:endPar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61" name="左大括号 60"/>
          <p:cNvSpPr/>
          <p:nvPr>
            <p:custDataLst>
              <p:tags r:id="rId25"/>
            </p:custDataLst>
          </p:nvPr>
        </p:nvSpPr>
        <p:spPr>
          <a:xfrm>
            <a:off x="937579" y="843559"/>
            <a:ext cx="247579" cy="21043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4" name="文本框 63"/>
          <p:cNvSpPr txBox="1"/>
          <p:nvPr>
            <p:custDataLst>
              <p:tags r:id="rId26"/>
            </p:custDataLst>
          </p:nvPr>
        </p:nvSpPr>
        <p:spPr>
          <a:xfrm>
            <a:off x="177147" y="3896782"/>
            <a:ext cx="1229069"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场外市场</a:t>
            </a:r>
            <a:endPar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cxnSp>
        <p:nvCxnSpPr>
          <p:cNvPr id="29" name="直接连接符 28"/>
          <p:cNvCxnSpPr/>
          <p:nvPr>
            <p:custDataLst>
              <p:tags r:id="rId27"/>
            </p:custDataLst>
          </p:nvPr>
        </p:nvCxnSpPr>
        <p:spPr>
          <a:xfrm>
            <a:off x="6561304" y="699542"/>
            <a:ext cx="25243" cy="382859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文本框 31"/>
          <p:cNvSpPr txBox="1"/>
          <p:nvPr>
            <p:custDataLst>
              <p:tags r:id="rId28"/>
            </p:custDataLst>
          </p:nvPr>
        </p:nvSpPr>
        <p:spPr>
          <a:xfrm>
            <a:off x="6725199" y="628984"/>
            <a:ext cx="1142676" cy="276999"/>
          </a:xfrm>
          <a:prstGeom prst="rect">
            <a:avLst/>
          </a:prstGeom>
          <a:noFill/>
        </p:spPr>
        <p:txBody>
          <a:bodyPr wrap="square" rtlCol="0">
            <a:spAutoFit/>
          </a:bodyPr>
          <a:lstStyle/>
          <a:p>
            <a:pPr algn="ctr"/>
            <a:r>
              <a:rPr lang="zh-CN" altLang="en-US" sz="1200" b="1" spc="68" dirty="0">
                <a:solidFill>
                  <a:srgbClr val="53585F"/>
                </a:solidFill>
                <a:latin typeface="微软雅黑" panose="020B0503020204020204" pitchFamily="34" charset="-122"/>
                <a:ea typeface="微软雅黑" panose="020B0503020204020204" pitchFamily="34" charset="-122"/>
                <a:cs typeface="Arial" panose="020B0604020202020204"/>
              </a:rPr>
              <a:t>交易场所</a:t>
            </a:r>
            <a:endParaRPr lang="zh-CN" altLang="en-US" sz="1200" b="1"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58" name="文本框 57"/>
          <p:cNvSpPr txBox="1"/>
          <p:nvPr>
            <p:custDataLst>
              <p:tags r:id="rId29"/>
            </p:custDataLst>
          </p:nvPr>
        </p:nvSpPr>
        <p:spPr>
          <a:xfrm>
            <a:off x="6737160" y="3148484"/>
            <a:ext cx="2448272"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全国中小企业股份转让系统</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59" name="文本框 58"/>
          <p:cNvSpPr txBox="1"/>
          <p:nvPr>
            <p:custDataLst>
              <p:tags r:id="rId30"/>
            </p:custDataLst>
          </p:nvPr>
        </p:nvSpPr>
        <p:spPr>
          <a:xfrm>
            <a:off x="6736215" y="2896507"/>
            <a:ext cx="2448272" cy="276999"/>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北交所</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66" name="文本框 65"/>
          <p:cNvSpPr txBox="1"/>
          <p:nvPr>
            <p:custDataLst>
              <p:tags r:id="rId31"/>
            </p:custDataLst>
          </p:nvPr>
        </p:nvSpPr>
        <p:spPr>
          <a:xfrm>
            <a:off x="6732240" y="4014445"/>
            <a:ext cx="2090071" cy="461665"/>
          </a:xfrm>
          <a:prstGeom prst="rect">
            <a:avLst/>
          </a:prstGeom>
          <a:noFill/>
        </p:spPr>
        <p:txBody>
          <a:bodyPr wrap="square" rtlCol="0">
            <a:spAutoFit/>
          </a:bodyPr>
          <a:lstStyle/>
          <a:p>
            <a:r>
              <a:rPr lang="zh-CN" altLang="en-US" sz="1200" spc="68" dirty="0">
                <a:solidFill>
                  <a:srgbClr val="53585F"/>
                </a:solidFill>
                <a:latin typeface="微软雅黑" panose="020B0503020204020204" pitchFamily="34" charset="-122"/>
                <a:ea typeface="微软雅黑" panose="020B0503020204020204" pitchFamily="34" charset="-122"/>
                <a:cs typeface="Arial" panose="020B0604020202020204"/>
              </a:rPr>
              <a:t>区域性股权交易市场（如北京股权交易中心）</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
        <p:nvSpPr>
          <p:cNvPr id="33" name="文本框 32"/>
          <p:cNvSpPr txBox="1"/>
          <p:nvPr>
            <p:custDataLst>
              <p:tags r:id="rId32"/>
            </p:custDataLst>
          </p:nvPr>
        </p:nvSpPr>
        <p:spPr>
          <a:xfrm>
            <a:off x="7867875" y="1053461"/>
            <a:ext cx="878571" cy="276999"/>
          </a:xfrm>
          <a:prstGeom prst="rect">
            <a:avLst/>
          </a:prstGeom>
          <a:noFill/>
        </p:spPr>
        <p:txBody>
          <a:bodyPr wrap="square" rtlCol="0">
            <a:spAutoFit/>
          </a:bodyPr>
          <a:lstStyle/>
          <a:p>
            <a:r>
              <a:rPr lang="zh-CN" altLang="en-US" sz="1200" spc="68" dirty="0" smtClean="0">
                <a:solidFill>
                  <a:srgbClr val="53585F"/>
                </a:solidFill>
                <a:latin typeface="微软雅黑" panose="020B0503020204020204" pitchFamily="34" charset="-122"/>
                <a:ea typeface="微软雅黑" panose="020B0503020204020204" pitchFamily="34" charset="-122"/>
                <a:cs typeface="Arial" panose="020B0604020202020204"/>
              </a:rPr>
              <a:t> </a:t>
            </a:r>
            <a:endParaRPr lang="en-US" altLang="zh-CN" sz="1200" spc="68" dirty="0">
              <a:solidFill>
                <a:srgbClr val="53585F"/>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marL="285750" indent="-285750">
              <a:lnSpc>
                <a:spcPct val="150000"/>
              </a:lnSpc>
              <a:buFont typeface="Wingdings" panose="05000000000000000000" charset="0"/>
              <a:buChar char="Ø"/>
            </a:pPr>
            <a:r>
              <a:rPr lang="zh-CN" altLang="en-US" b="1" kern="1200" spc="68" dirty="0">
                <a:solidFill>
                  <a:srgbClr val="53585F"/>
                </a:solidFill>
                <a:cs typeface="Arial" panose="020B0604020202020204"/>
                <a:sym typeface="+mn-ea"/>
              </a:rPr>
              <a:t>金融的起源可以追溯到古代社会，具体表现为货币交易和贷款活动。在中国，商代时期已经出现了货币交易和贷款活动，如金属铸币的使用和实物货币（如贝壳、龟甲、粮食、布匹）的使用。在古埃及和巴比伦，也出现了类似的金融活动，如最早的银行家和信用工具，如汇票、存款等。</a:t>
            </a:r>
            <a:endParaRPr lang="zh-CN" altLang="en-US" b="1" kern="1200" spc="68" dirty="0">
              <a:solidFill>
                <a:srgbClr val="53585F"/>
              </a:solidFill>
              <a:cs typeface="Arial" panose="020B0604020202020204"/>
              <a:sym typeface="+mn-ea"/>
            </a:endParaRPr>
          </a:p>
          <a:p>
            <a:pPr>
              <a:lnSpc>
                <a:spcPct val="150000"/>
              </a:lnSpc>
            </a:pPr>
            <a:endParaRPr lang="en-US" altLang="zh-CN" kern="1200" spc="68" dirty="0">
              <a:solidFill>
                <a:srgbClr val="53585F"/>
              </a:solidFill>
              <a:cs typeface="Arial" panose="020B0604020202020204"/>
            </a:endParaRPr>
          </a:p>
          <a:p>
            <a:pPr algn="l">
              <a:lnSpc>
                <a:spcPct val="150000"/>
              </a:lnSpc>
              <a:buClrTx/>
              <a:buSzTx/>
              <a:buFontTx/>
            </a:pP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金融起源</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3" name="图片 2"/>
          <p:cNvPicPr>
            <a:picLocks noChangeAspect="1"/>
          </p:cNvPicPr>
          <p:nvPr/>
        </p:nvPicPr>
        <p:blipFill>
          <a:blip r:embed="rId1"/>
          <a:stretch>
            <a:fillRect/>
          </a:stretch>
        </p:blipFill>
        <p:spPr>
          <a:xfrm>
            <a:off x="873125" y="2860040"/>
            <a:ext cx="1704975" cy="1252220"/>
          </a:xfrm>
          <a:prstGeom prst="rect">
            <a:avLst/>
          </a:prstGeom>
        </p:spPr>
      </p:pic>
      <p:pic>
        <p:nvPicPr>
          <p:cNvPr id="11" name="图片 10"/>
          <p:cNvPicPr>
            <a:picLocks noChangeAspect="1"/>
          </p:cNvPicPr>
          <p:nvPr/>
        </p:nvPicPr>
        <p:blipFill>
          <a:blip r:embed="rId2"/>
          <a:stretch>
            <a:fillRect/>
          </a:stretch>
        </p:blipFill>
        <p:spPr>
          <a:xfrm>
            <a:off x="2915920" y="2860040"/>
            <a:ext cx="1750060" cy="1242060"/>
          </a:xfrm>
          <a:prstGeom prst="rect">
            <a:avLst/>
          </a:prstGeom>
        </p:spPr>
      </p:pic>
      <p:pic>
        <p:nvPicPr>
          <p:cNvPr id="12" name="图片 11"/>
          <p:cNvPicPr>
            <a:picLocks noChangeAspect="1"/>
          </p:cNvPicPr>
          <p:nvPr/>
        </p:nvPicPr>
        <p:blipFill>
          <a:blip r:embed="rId3"/>
          <a:stretch>
            <a:fillRect/>
          </a:stretch>
        </p:blipFill>
        <p:spPr>
          <a:xfrm>
            <a:off x="5003800" y="2860675"/>
            <a:ext cx="1981835" cy="1251585"/>
          </a:xfrm>
          <a:prstGeom prst="rect">
            <a:avLst/>
          </a:prstGeom>
        </p:spPr>
      </p:pic>
      <p:pic>
        <p:nvPicPr>
          <p:cNvPr id="13" name="图片 12"/>
          <p:cNvPicPr>
            <a:picLocks noChangeAspect="1"/>
          </p:cNvPicPr>
          <p:nvPr/>
        </p:nvPicPr>
        <p:blipFill>
          <a:blip r:embed="rId4"/>
          <a:stretch>
            <a:fillRect/>
          </a:stretch>
        </p:blipFill>
        <p:spPr>
          <a:xfrm>
            <a:off x="7308215" y="2860675"/>
            <a:ext cx="1786890" cy="12522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a:spLocks noGrp="1"/>
          </p:cNvSpPr>
          <p:nvPr>
            <p:ph sz="quarter" idx="10"/>
          </p:nvPr>
        </p:nvSpPr>
        <p:spPr/>
        <p:txBody>
          <a:bodyPr/>
          <a:p>
            <a:r>
              <a:rPr lang="zh-CN" altLang="en-US"/>
              <a:t>股票交易</a:t>
            </a:r>
            <a:r>
              <a:rPr lang="zh-CN" altLang="en-US"/>
              <a:t>费用</a:t>
            </a:r>
            <a:endParaRPr lang="zh-CN" altLang="en-US"/>
          </a:p>
        </p:txBody>
      </p:sp>
      <p:graphicFrame>
        <p:nvGraphicFramePr>
          <p:cNvPr id="6" name="表格 5"/>
          <p:cNvGraphicFramePr/>
          <p:nvPr>
            <p:custDataLst>
              <p:tags r:id="rId1"/>
            </p:custDataLst>
          </p:nvPr>
        </p:nvGraphicFramePr>
        <p:xfrm>
          <a:off x="485140" y="1203960"/>
          <a:ext cx="8044815" cy="3596640"/>
        </p:xfrm>
        <a:graphic>
          <a:graphicData uri="http://schemas.openxmlformats.org/drawingml/2006/table">
            <a:tbl>
              <a:tblPr firstRow="1" bandRow="1">
                <a:tableStyleId>{5C22544A-7EE6-4342-B048-85BDC9FD1C3A}</a:tableStyleId>
              </a:tblPr>
              <a:tblGrid>
                <a:gridCol w="1217295"/>
                <a:gridCol w="1280160"/>
                <a:gridCol w="5547360"/>
              </a:tblGrid>
              <a:tr h="259715">
                <a:tc>
                  <a:txBody>
                    <a:bodyPr/>
                    <a:p>
                      <a:pPr>
                        <a:buNone/>
                      </a:pPr>
                      <a:r>
                        <a:rPr lang="zh-CN" altLang="en-US" sz="1000">
                          <a:latin typeface="微软雅黑" panose="020B0503020204020204" pitchFamily="34" charset="-122"/>
                          <a:ea typeface="微软雅黑" panose="020B0503020204020204" pitchFamily="34" charset="-122"/>
                        </a:rPr>
                        <a:t>费用类别</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a:latin typeface="微软雅黑" panose="020B0503020204020204" pitchFamily="34" charset="-122"/>
                          <a:ea typeface="微软雅黑" panose="020B0503020204020204" pitchFamily="34" charset="-122"/>
                        </a:rPr>
                        <a:t>收取机构</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a:latin typeface="微软雅黑" panose="020B0503020204020204" pitchFamily="34" charset="-122"/>
                          <a:ea typeface="微软雅黑" panose="020B0503020204020204" pitchFamily="34" charset="-122"/>
                        </a:rPr>
                        <a:t>费用说明</a:t>
                      </a:r>
                      <a:endParaRPr lang="zh-CN" altLang="en-US" sz="1000">
                        <a:latin typeface="微软雅黑" panose="020B0503020204020204" pitchFamily="34" charset="-122"/>
                        <a:ea typeface="微软雅黑" panose="020B0503020204020204" pitchFamily="34" charset="-122"/>
                      </a:endParaRPr>
                    </a:p>
                  </a:txBody>
                  <a:tcPr/>
                </a:tc>
              </a:tr>
              <a:tr h="735965">
                <a:tc>
                  <a:txBody>
                    <a:bodyPr/>
                    <a:p>
                      <a:pPr>
                        <a:buNone/>
                      </a:pPr>
                      <a:r>
                        <a:rPr lang="zh-CN" altLang="en-US" sz="1000">
                          <a:latin typeface="微软雅黑" panose="020B0503020204020204" pitchFamily="34" charset="-122"/>
                          <a:ea typeface="微软雅黑" panose="020B0503020204020204" pitchFamily="34" charset="-122"/>
                        </a:rPr>
                        <a:t>印花税</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国家财政部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lgn="l" fontAlgn="auto">
                        <a:lnSpc>
                          <a:spcPct val="130000"/>
                        </a:lnSpc>
                        <a:spcAft>
                          <a:spcPts val="1000"/>
                        </a:spcAft>
                      </a:pPr>
                      <a:r>
                        <a:rPr lang="zh-CN" altLang="en-US" sz="1000" spc="150" dirty="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证券交易的印花税是从普通印花税发展而来，属于行为税类，根据一笔股票交易成交金额单独对卖方收取，</a:t>
                      </a:r>
                      <a:r>
                        <a:rPr lang="en-US" altLang="zh-CN" sz="1000" spc="150" dirty="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a:t>
                      </a:r>
                      <a:r>
                        <a:rPr lang="zh-CN" altLang="en-US" sz="1000" spc="150" dirty="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股基本税率为</a:t>
                      </a:r>
                      <a:r>
                        <a:rPr lang="en-US" altLang="zh-CN" sz="1000" spc="150" dirty="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r>
                        <a:rPr lang="zh-CN" altLang="en-US" sz="1000" spc="150" dirty="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且单向征收，由证券经纪商同中国结算公司的清算、交收中集中结算，最后由中国结算公司统一向征税机关缴纳。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a:tc>
              </a:tr>
              <a:tr h="289560">
                <a:tc>
                  <a:txBody>
                    <a:bodyPr/>
                    <a:p>
                      <a:pPr>
                        <a:buNone/>
                      </a:pPr>
                      <a:r>
                        <a:rPr lang="zh-CN" altLang="en-US" sz="1000">
                          <a:latin typeface="微软雅黑" panose="020B0503020204020204" pitchFamily="34" charset="-122"/>
                          <a:ea typeface="微软雅黑" panose="020B0503020204020204" pitchFamily="34" charset="-122"/>
                        </a:rPr>
                        <a:t>证管费</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a:latin typeface="微软雅黑" panose="020B0503020204020204" pitchFamily="34" charset="-122"/>
                          <a:ea typeface="微软雅黑" panose="020B0503020204020204" pitchFamily="34" charset="-122"/>
                        </a:rPr>
                        <a:t>证监会</a:t>
                      </a:r>
                      <a:endParaRPr lang="zh-CN" altLang="en-US" sz="1000">
                        <a:latin typeface="微软雅黑" panose="020B0503020204020204" pitchFamily="34" charset="-122"/>
                        <a:ea typeface="微软雅黑" panose="020B0503020204020204" pitchFamily="34" charset="-122"/>
                      </a:endParaRPr>
                    </a:p>
                  </a:txBody>
                  <a:tcPr/>
                </a:tc>
                <a:tc>
                  <a:txBody>
                    <a:bodyPr/>
                    <a:p>
                      <a:pPr marL="0" indent="0" eaLnBrk="1" fontAlgn="auto" latinLnBrk="0" hangingPunct="1">
                        <a:lnSpc>
                          <a:spcPct val="130000"/>
                        </a:lnSpc>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又称</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证券交易监管费</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A股按成交金额的 0.02‰双向收取。</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a:tc>
              </a:tr>
              <a:tr h="487680">
                <a:tc>
                  <a:txBody>
                    <a:bodyPr/>
                    <a:p>
                      <a:pPr>
                        <a:buNone/>
                      </a:pPr>
                      <a:r>
                        <a:rPr lang="zh-CN" altLang="en-US" sz="1000">
                          <a:latin typeface="微软雅黑" panose="020B0503020204020204" pitchFamily="34" charset="-122"/>
                          <a:ea typeface="微软雅黑" panose="020B0503020204020204" pitchFamily="34" charset="-122"/>
                        </a:rPr>
                        <a:t>经手费</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a:latin typeface="微软雅黑" panose="020B0503020204020204" pitchFamily="34" charset="-122"/>
                          <a:ea typeface="微软雅黑" panose="020B0503020204020204" pitchFamily="34" charset="-122"/>
                        </a:rPr>
                        <a:t>交易所</a:t>
                      </a:r>
                      <a:endParaRPr lang="zh-CN" altLang="en-US" sz="1000">
                        <a:latin typeface="微软雅黑" panose="020B0503020204020204" pitchFamily="34" charset="-122"/>
                        <a:ea typeface="微软雅黑" panose="020B0503020204020204" pitchFamily="34" charset="-122"/>
                      </a:endParaRPr>
                    </a:p>
                  </a:txBody>
                  <a:tcPr/>
                </a:tc>
                <a:tc>
                  <a:txBody>
                    <a:bodyPr/>
                    <a:p>
                      <a:pPr marL="0" indent="0" eaLnBrk="1" fontAlgn="auto" latinLnBrk="0" hangingPunct="1">
                        <a:lnSpc>
                          <a:spcPct val="130000"/>
                        </a:lnSpc>
                        <a:buNone/>
                      </a:pPr>
                      <a:r>
                        <a:rPr lang="zh-CN" altLang="en-US" sz="1000" dirty="0" smtClean="0">
                          <a:latin typeface="微软雅黑" panose="020B0503020204020204" pitchFamily="34" charset="-122"/>
                          <a:ea typeface="微软雅黑" panose="020B0503020204020204" pitchFamily="34" charset="-122"/>
                          <a:sym typeface="+mn-ea"/>
                        </a:rPr>
                        <a:t>证券公司在证券交易所的场内交易成交后，按实际成交金额计算的一定比例向证券交易所交纳的交易费用</a:t>
                      </a:r>
                      <a:endParaRPr lang="zh-CN" altLang="en-US" sz="1000" dirty="0" smtClean="0">
                        <a:latin typeface="微软雅黑" panose="020B0503020204020204" pitchFamily="34" charset="-122"/>
                        <a:ea typeface="微软雅黑" panose="020B0503020204020204" pitchFamily="34" charset="-122"/>
                        <a:sym typeface="+mn-ea"/>
                      </a:endParaRPr>
                    </a:p>
                  </a:txBody>
                  <a:tcPr/>
                </a:tc>
              </a:tr>
              <a:tr h="487680">
                <a:tc>
                  <a:txBody>
                    <a:bodyPr/>
                    <a:p>
                      <a:pPr>
                        <a:buNone/>
                      </a:pPr>
                      <a:r>
                        <a:rPr lang="zh-CN" altLang="en-US" sz="1000">
                          <a:latin typeface="微软雅黑" panose="020B0503020204020204" pitchFamily="34" charset="-122"/>
                          <a:ea typeface="微软雅黑" panose="020B0503020204020204" pitchFamily="34" charset="-122"/>
                        </a:rPr>
                        <a:t>过户费</a:t>
                      </a:r>
                      <a:endParaRPr lang="zh-CN" altLang="en-US" sz="1000">
                        <a:latin typeface="微软雅黑" panose="020B0503020204020204" pitchFamily="34" charset="-122"/>
                        <a:ea typeface="微软雅黑" panose="020B0503020204020204" pitchFamily="34" charset="-122"/>
                      </a:endParaRPr>
                    </a:p>
                  </a:txBody>
                  <a:tcPr/>
                </a:tc>
                <a:tc>
                  <a:txBody>
                    <a:bodyPr/>
                    <a:p>
                      <a:pPr>
                        <a:buNone/>
                      </a:pPr>
                      <a:r>
                        <a:rPr lang="zh-CN" altLang="en-US" sz="1000" dirty="0" smtClean="0">
                          <a:latin typeface="微软雅黑" panose="020B0503020204020204" pitchFamily="34" charset="-122"/>
                          <a:ea typeface="微软雅黑" panose="020B0503020204020204" pitchFamily="34" charset="-122"/>
                          <a:cs typeface="+mn-ea"/>
                        </a:rPr>
                        <a:t>登记结算公司</a:t>
                      </a:r>
                      <a:endParaRPr lang="zh-CN" altLang="en-US" sz="1000" dirty="0" smtClean="0">
                        <a:latin typeface="微软雅黑" panose="020B0503020204020204" pitchFamily="34" charset="-122"/>
                        <a:ea typeface="微软雅黑" panose="020B0503020204020204" pitchFamily="34" charset="-122"/>
                        <a:cs typeface="+mn-ea"/>
                      </a:endParaRPr>
                    </a:p>
                  </a:txBody>
                  <a:tcPr/>
                </a:tc>
                <a:tc>
                  <a:txBody>
                    <a:bodyPr/>
                    <a:p>
                      <a:pPr marL="0" indent="0" eaLnBrk="1" fontAlgn="auto" latinLnBrk="0" hangingPunct="1">
                        <a:lnSpc>
                          <a:spcPct val="130000"/>
                        </a:lnSpc>
                        <a:buNone/>
                      </a:pPr>
                      <a:r>
                        <a:rPr lang="zh-CN" altLang="en-US" sz="1000" dirty="0" smtClean="0">
                          <a:latin typeface="微软雅黑" panose="020B0503020204020204" pitchFamily="34" charset="-122"/>
                          <a:ea typeface="微软雅黑" panose="020B0503020204020204" pitchFamily="34" charset="-122"/>
                          <a:cs typeface="+mn-ea"/>
                          <a:sym typeface="+mn-ea"/>
                        </a:rPr>
                        <a:t>委托买卖的股票、基金成交后，买卖双方为变更证券登记所支付的费用；目前只有股票收取过户费，其他品种都不收取。</a:t>
                      </a:r>
                      <a:endParaRPr lang="zh-CN" altLang="en-US" sz="1000" dirty="0" smtClean="0">
                        <a:latin typeface="微软雅黑" panose="020B0503020204020204" pitchFamily="34" charset="-122"/>
                        <a:ea typeface="微软雅黑" panose="020B0503020204020204" pitchFamily="34" charset="-122"/>
                        <a:cs typeface="+mn-ea"/>
                      </a:endParaRPr>
                    </a:p>
                  </a:txBody>
                  <a:tcPr/>
                </a:tc>
              </a:tr>
              <a:tr h="1336040">
                <a:tc>
                  <a:txBody>
                    <a:bodyPr/>
                    <a:p>
                      <a:pPr>
                        <a:buNone/>
                      </a:pPr>
                      <a:r>
                        <a:rPr lang="zh-CN" altLang="en-US" sz="1000">
                          <a:latin typeface="微软雅黑" panose="020B0503020204020204" pitchFamily="34" charset="-122"/>
                          <a:ea typeface="微软雅黑" panose="020B0503020204020204" pitchFamily="34" charset="-122"/>
                        </a:rPr>
                        <a:t>佣金</a:t>
                      </a:r>
                      <a:endParaRPr lang="zh-CN" altLang="en-US" sz="1000">
                        <a:latin typeface="微软雅黑" panose="020B0503020204020204" pitchFamily="34" charset="-122"/>
                        <a:ea typeface="微软雅黑" panose="020B0503020204020204" pitchFamily="34" charset="-122"/>
                      </a:endParaRPr>
                    </a:p>
                  </a:txBody>
                  <a:tcPr>
                    <a:solidFill>
                      <a:schemeClr val="accent6">
                        <a:lumMod val="20000"/>
                        <a:lumOff val="80000"/>
                      </a:schemeClr>
                    </a:solidFill>
                  </a:tcPr>
                </a:tc>
                <a:tc>
                  <a:txBody>
                    <a:bodyPr/>
                    <a:p>
                      <a:pPr>
                        <a:buNone/>
                      </a:pPr>
                      <a:r>
                        <a:rPr lang="zh-CN" altLang="en-US" sz="1000">
                          <a:latin typeface="微软雅黑" panose="020B0503020204020204" pitchFamily="34" charset="-122"/>
                          <a:ea typeface="微软雅黑" panose="020B0503020204020204" pitchFamily="34" charset="-122"/>
                        </a:rPr>
                        <a:t>证券公司</a:t>
                      </a:r>
                      <a:endParaRPr lang="zh-CN" altLang="en-US" sz="1000">
                        <a:latin typeface="微软雅黑" panose="020B0503020204020204" pitchFamily="34" charset="-122"/>
                        <a:ea typeface="微软雅黑" panose="020B0503020204020204" pitchFamily="34" charset="-122"/>
                      </a:endParaRPr>
                    </a:p>
                  </a:txBody>
                  <a:tcPr>
                    <a:solidFill>
                      <a:schemeClr val="accent6">
                        <a:lumMod val="20000"/>
                        <a:lumOff val="80000"/>
                      </a:schemeClr>
                    </a:solidFill>
                  </a:tcPr>
                </a:tc>
                <a:tc>
                  <a:txBody>
                    <a:bodyPr/>
                    <a:p>
                      <a:pPr marL="0" indent="0" eaLnBrk="1" fontAlgn="auto" latinLnBrk="0" hangingPunct="1">
                        <a:lnSpc>
                          <a:spcPct val="130000"/>
                        </a:lnSpc>
                        <a:buNone/>
                      </a:pPr>
                      <a:r>
                        <a:rPr lang="zh-CN" altLang="en-US" sz="1000" dirty="0" smtClean="0">
                          <a:latin typeface="微软雅黑" panose="020B0503020204020204" pitchFamily="34" charset="-122"/>
                          <a:ea typeface="微软雅黑" panose="020B0503020204020204" pitchFamily="34" charset="-122"/>
                          <a:cs typeface="+mn-ea"/>
                          <a:sym typeface="Times New Roman" panose="02020603050405020304" pitchFamily="18" charset="0"/>
                        </a:rPr>
                        <a:t>投资者在委托买卖证券成交后按成交金额一定比例支付的费用，是证券公司为客户提供证券代理买卖服务收取的费用。</a:t>
                      </a:r>
                      <a:endParaRPr lang="zh-CN" altLang="en-US" sz="1000" dirty="0" smtClean="0">
                        <a:latin typeface="微软雅黑" panose="020B0503020204020204" pitchFamily="34" charset="-122"/>
                        <a:ea typeface="微软雅黑" panose="020B0503020204020204" pitchFamily="34" charset="-122"/>
                        <a:cs typeface="+mn-ea"/>
                        <a:sym typeface="Times New Roman" panose="02020603050405020304" pitchFamily="18" charset="0"/>
                      </a:endParaRPr>
                    </a:p>
                    <a:p>
                      <a:pPr indent="0" algn="l" fontAlgn="auto">
                        <a:lnSpc>
                          <a:spcPct val="130000"/>
                        </a:lnSpc>
                        <a:spcAft>
                          <a:spcPts val="1000"/>
                        </a:spcAft>
                      </a:pP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佣金计算方式为：</a:t>
                      </a:r>
                      <a:endPar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0" algn="l" fontAlgn="auto">
                        <a:lnSpc>
                          <a:spcPct val="130000"/>
                        </a:lnSpc>
                        <a:spcAft>
                          <a:spcPts val="1000"/>
                        </a:spcAft>
                      </a:pP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纯佣金</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成交金额</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纯佣金费率</a:t>
                      </a:r>
                      <a:endPar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0" algn="l" fontAlgn="auto">
                        <a:lnSpc>
                          <a:spcPct val="130000"/>
                        </a:lnSpc>
                        <a:spcAft>
                          <a:spcPts val="1000"/>
                        </a:spcAft>
                      </a:pP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b.</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交易费用倒扣</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成交金额</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佣金费率</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证管费</a:t>
                      </a:r>
                      <a:r>
                        <a:rPr lang="en-US" altLang="zh-CN"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spc="150">
                          <a:solidFill>
                            <a:srgbClr val="000000">
                              <a:lumMod val="75000"/>
                              <a:lumOff val="2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经手费</a:t>
                      </a:r>
                      <a:endParaRPr lang="en-US" altLang="zh-CN" sz="1000" dirty="0" smtClean="0">
                        <a:latin typeface="微软雅黑" panose="020B0503020204020204" pitchFamily="34" charset="-122"/>
                        <a:ea typeface="微软雅黑" panose="020B0503020204020204" pitchFamily="34" charset="-122"/>
                        <a:cs typeface="+mn-ea"/>
                        <a:sym typeface="Times New Roman" panose="02020603050405020304" pitchFamily="18" charset="0"/>
                      </a:endParaRPr>
                    </a:p>
                  </a:txBody>
                  <a:tcPr>
                    <a:solidFill>
                      <a:schemeClr val="accent6">
                        <a:lumMod val="20000"/>
                        <a:lumOff val="80000"/>
                      </a:schemeClr>
                    </a:solidFill>
                  </a:tcPr>
                </a:tc>
              </a:tr>
            </a:tbl>
          </a:graphicData>
        </a:graphic>
      </p:graphicFrame>
      <p:sp>
        <p:nvSpPr>
          <p:cNvPr id="7" name="矩形 6"/>
          <p:cNvSpPr/>
          <p:nvPr>
            <p:custDataLst>
              <p:tags r:id="rId2"/>
            </p:custDataLst>
          </p:nvPr>
        </p:nvSpPr>
        <p:spPr>
          <a:xfrm>
            <a:off x="755839" y="4831105"/>
            <a:ext cx="7451928" cy="312420"/>
          </a:xfrm>
          <a:prstGeom prst="rect">
            <a:avLst/>
          </a:prstGeom>
        </p:spPr>
        <p:txBody>
          <a:bodyPr wrap="square">
            <a:spAutoFit/>
          </a:bodyPr>
          <a:p>
            <a:pPr>
              <a:lnSpc>
                <a:spcPct val="12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中登费用链接：</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http://www.chinaclear.cn/zdjs/fbzyls/service_tlist.shtml</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股票</a:t>
            </a:r>
            <a:r>
              <a:rPr lang="zh-CN" altLang="en-US" dirty="0"/>
              <a:t>竞价交易时间</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23" name="图片 22"/>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2511" t="34911" r="29382" b="34544"/>
          <a:stretch>
            <a:fillRect/>
          </a:stretch>
        </p:blipFill>
        <p:spPr>
          <a:xfrm>
            <a:off x="8100392" y="4659982"/>
            <a:ext cx="806490" cy="288032"/>
          </a:xfrm>
          <a:prstGeom prst="rect">
            <a:avLst/>
          </a:prstGeom>
        </p:spPr>
      </p:pic>
      <p:grpSp>
        <p:nvGrpSpPr>
          <p:cNvPr id="11" name="组合 10"/>
          <p:cNvGrpSpPr/>
          <p:nvPr/>
        </p:nvGrpSpPr>
        <p:grpSpPr>
          <a:xfrm>
            <a:off x="825988" y="885728"/>
            <a:ext cx="7490428" cy="1830038"/>
            <a:chOff x="827584" y="756476"/>
            <a:chExt cx="7574395" cy="2189794"/>
          </a:xfrm>
        </p:grpSpPr>
        <p:sp>
          <p:nvSpPr>
            <p:cNvPr id="12" name="文本框 11"/>
            <p:cNvSpPr txBox="1"/>
            <p:nvPr>
              <p:custDataLst>
                <p:tags r:id="rId3"/>
              </p:custDataLst>
            </p:nvPr>
          </p:nvSpPr>
          <p:spPr>
            <a:xfrm>
              <a:off x="827584" y="756476"/>
              <a:ext cx="6443015" cy="366998"/>
            </a:xfrm>
            <a:prstGeom prst="rect">
              <a:avLst/>
            </a:prstGeom>
            <a:noFill/>
          </p:spPr>
          <p:txBody>
            <a:bodyPr wrap="square" rtlCol="0">
              <a:spAutoFit/>
            </a:bodyPr>
            <a:lstStyle/>
            <a:p>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交易时间：每周一至周五（法定节假日除外）9:15-11:30/13:00-15:00</a:t>
              </a:r>
              <a:endPar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p:txBody>
        </p:sp>
        <p:sp>
          <p:nvSpPr>
            <p:cNvPr id="13" name="Line 33"/>
            <p:cNvSpPr>
              <a:spLocks noChangeShapeType="1"/>
            </p:cNvSpPr>
            <p:nvPr>
              <p:custDataLst>
                <p:tags r:id="rId4"/>
              </p:custDataLst>
            </p:nvPr>
          </p:nvSpPr>
          <p:spPr bwMode="auto">
            <a:xfrm>
              <a:off x="972046"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14" name="Line 34"/>
            <p:cNvSpPr>
              <a:spLocks noChangeShapeType="1"/>
            </p:cNvSpPr>
            <p:nvPr>
              <p:custDataLst>
                <p:tags r:id="rId5"/>
              </p:custDataLst>
            </p:nvPr>
          </p:nvSpPr>
          <p:spPr bwMode="auto">
            <a:xfrm>
              <a:off x="5651996" y="1967880"/>
              <a:ext cx="23749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15" name="Rectangle 36"/>
            <p:cNvSpPr>
              <a:spLocks noChangeArrowheads="1"/>
            </p:cNvSpPr>
            <p:nvPr>
              <p:custDataLst>
                <p:tags r:id="rId6"/>
              </p:custDataLst>
            </p:nvPr>
          </p:nvSpPr>
          <p:spPr bwMode="auto">
            <a:xfrm>
              <a:off x="1943754" y="1247155"/>
              <a:ext cx="826929" cy="253113"/>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不可撤单</a:t>
              </a:r>
              <a:endParaRPr lang="zh-CN" altLang="en-US"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Line 38"/>
            <p:cNvSpPr>
              <a:spLocks noChangeShapeType="1"/>
            </p:cNvSpPr>
            <p:nvPr>
              <p:custDataLst>
                <p:tags r:id="rId7"/>
              </p:custDataLst>
            </p:nvPr>
          </p:nvSpPr>
          <p:spPr bwMode="auto">
            <a:xfrm>
              <a:off x="2269034" y="1537668"/>
              <a:ext cx="0" cy="214312"/>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Rectangle 39"/>
            <p:cNvSpPr>
              <a:spLocks noChangeArrowheads="1"/>
            </p:cNvSpPr>
            <p:nvPr>
              <p:custDataLst>
                <p:tags r:id="rId8"/>
              </p:custDataLst>
            </p:nvPr>
          </p:nvSpPr>
          <p:spPr bwMode="auto">
            <a:xfrm>
              <a:off x="827584" y="2040905"/>
              <a:ext cx="576262"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9:15</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Rectangle 40"/>
            <p:cNvSpPr>
              <a:spLocks noChangeArrowheads="1"/>
            </p:cNvSpPr>
            <p:nvPr>
              <p:custDataLst>
                <p:tags r:id="rId9"/>
              </p:custDataLst>
            </p:nvPr>
          </p:nvSpPr>
          <p:spPr bwMode="auto">
            <a:xfrm>
              <a:off x="1475284" y="2040905"/>
              <a:ext cx="576262"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dirty="0">
                  <a:solidFill>
                    <a:schemeClr val="bg2">
                      <a:lumMod val="25000"/>
                    </a:schemeClr>
                  </a:solidFill>
                  <a:latin typeface="微软雅黑" panose="020B0503020204020204" pitchFamily="34" charset="-122"/>
                  <a:ea typeface="微软雅黑" panose="020B0503020204020204" pitchFamily="34" charset="-122"/>
                </a:rPr>
                <a:t>9:20</a:t>
              </a:r>
              <a:endParaRPr lang="en-US" altLang="zh-CN"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9" name="Rectangle 41"/>
            <p:cNvSpPr>
              <a:spLocks noChangeArrowheads="1"/>
            </p:cNvSpPr>
            <p:nvPr>
              <p:custDataLst>
                <p:tags r:id="rId10"/>
              </p:custDataLst>
            </p:nvPr>
          </p:nvSpPr>
          <p:spPr bwMode="auto">
            <a:xfrm>
              <a:off x="2196009" y="2040905"/>
              <a:ext cx="576262"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9:25</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0" name="Rectangle 42"/>
            <p:cNvSpPr>
              <a:spLocks noChangeArrowheads="1"/>
            </p:cNvSpPr>
            <p:nvPr>
              <p:custDataLst>
                <p:tags r:id="rId11"/>
              </p:custDataLst>
            </p:nvPr>
          </p:nvSpPr>
          <p:spPr bwMode="auto">
            <a:xfrm>
              <a:off x="4859834" y="2040905"/>
              <a:ext cx="647700"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11:30</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Rectangle 43"/>
            <p:cNvSpPr>
              <a:spLocks noChangeArrowheads="1"/>
            </p:cNvSpPr>
            <p:nvPr>
              <p:custDataLst>
                <p:tags r:id="rId12"/>
              </p:custDataLst>
            </p:nvPr>
          </p:nvSpPr>
          <p:spPr bwMode="auto">
            <a:xfrm>
              <a:off x="5578971" y="2040905"/>
              <a:ext cx="647700"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13:00</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2" name="Rectangle 44"/>
            <p:cNvSpPr>
              <a:spLocks noChangeArrowheads="1"/>
            </p:cNvSpPr>
            <p:nvPr>
              <p:custDataLst>
                <p:tags r:id="rId13"/>
              </p:custDataLst>
            </p:nvPr>
          </p:nvSpPr>
          <p:spPr bwMode="auto">
            <a:xfrm>
              <a:off x="7739559" y="2040905"/>
              <a:ext cx="647700"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15:00</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4" name="Line 45"/>
            <p:cNvSpPr>
              <a:spLocks noChangeShapeType="1"/>
            </p:cNvSpPr>
            <p:nvPr>
              <p:custDataLst>
                <p:tags r:id="rId14"/>
              </p:custDataLst>
            </p:nvPr>
          </p:nvSpPr>
          <p:spPr bwMode="auto">
            <a:xfrm>
              <a:off x="2988171" y="1967880"/>
              <a:ext cx="2447925"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Line 46"/>
            <p:cNvSpPr>
              <a:spLocks noChangeShapeType="1"/>
            </p:cNvSpPr>
            <p:nvPr>
              <p:custDataLst>
                <p:tags r:id="rId15"/>
              </p:custDataLst>
            </p:nvPr>
          </p:nvSpPr>
          <p:spPr bwMode="auto">
            <a:xfrm>
              <a:off x="972046" y="1967880"/>
              <a:ext cx="172878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Rectangle 47"/>
            <p:cNvSpPr>
              <a:spLocks noChangeArrowheads="1"/>
            </p:cNvSpPr>
            <p:nvPr>
              <p:custDataLst>
                <p:tags r:id="rId16"/>
              </p:custDataLst>
            </p:nvPr>
          </p:nvSpPr>
          <p:spPr bwMode="auto">
            <a:xfrm>
              <a:off x="2843709" y="2040905"/>
              <a:ext cx="576262"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9:30</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Line 48"/>
            <p:cNvSpPr>
              <a:spLocks noChangeShapeType="1"/>
            </p:cNvSpPr>
            <p:nvPr>
              <p:custDataLst>
                <p:tags r:id="rId17"/>
              </p:custDataLst>
            </p:nvPr>
          </p:nvSpPr>
          <p:spPr bwMode="auto">
            <a:xfrm>
              <a:off x="1837234" y="1607518"/>
              <a:ext cx="0" cy="36036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Line 49"/>
            <p:cNvSpPr>
              <a:spLocks noChangeShapeType="1"/>
            </p:cNvSpPr>
            <p:nvPr>
              <p:custDataLst>
                <p:tags r:id="rId18"/>
              </p:custDataLst>
            </p:nvPr>
          </p:nvSpPr>
          <p:spPr bwMode="auto">
            <a:xfrm>
              <a:off x="2700834"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Line 50"/>
            <p:cNvSpPr>
              <a:spLocks noChangeShapeType="1"/>
            </p:cNvSpPr>
            <p:nvPr>
              <p:custDataLst>
                <p:tags r:id="rId19"/>
              </p:custDataLst>
            </p:nvPr>
          </p:nvSpPr>
          <p:spPr bwMode="auto">
            <a:xfrm>
              <a:off x="2988171"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Line 51"/>
            <p:cNvSpPr>
              <a:spLocks noChangeShapeType="1"/>
            </p:cNvSpPr>
            <p:nvPr>
              <p:custDataLst>
                <p:tags r:id="rId20"/>
              </p:custDataLst>
            </p:nvPr>
          </p:nvSpPr>
          <p:spPr bwMode="auto">
            <a:xfrm>
              <a:off x="5436096"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Line 52"/>
            <p:cNvSpPr>
              <a:spLocks noChangeShapeType="1"/>
            </p:cNvSpPr>
            <p:nvPr>
              <p:custDataLst>
                <p:tags r:id="rId21"/>
              </p:custDataLst>
            </p:nvPr>
          </p:nvSpPr>
          <p:spPr bwMode="auto">
            <a:xfrm>
              <a:off x="5651996"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2" name="Line 53"/>
            <p:cNvSpPr>
              <a:spLocks noChangeShapeType="1"/>
            </p:cNvSpPr>
            <p:nvPr>
              <p:custDataLst>
                <p:tags r:id="rId22"/>
              </p:custDataLst>
            </p:nvPr>
          </p:nvSpPr>
          <p:spPr bwMode="auto">
            <a:xfrm>
              <a:off x="8028484"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3" name="AutoShape 54"/>
            <p:cNvSpPr/>
            <p:nvPr>
              <p:custDataLst>
                <p:tags r:id="rId23"/>
              </p:custDataLst>
            </p:nvPr>
          </p:nvSpPr>
          <p:spPr bwMode="auto">
            <a:xfrm rot="-5400000">
              <a:off x="1765003" y="1608311"/>
              <a:ext cx="71438" cy="1800225"/>
            </a:xfrm>
            <a:prstGeom prst="leftBrace">
              <a:avLst>
                <a:gd name="adj1" fmla="val 20999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eaLnBrk="1" hangingPunct="1">
                <a:spcBef>
                  <a:spcPct val="0"/>
                </a:spcBef>
                <a:spcAft>
                  <a:spcPct val="0"/>
                </a:spcAft>
                <a:buClrTx/>
                <a:buFontTx/>
                <a:buNone/>
              </a:pP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4" name="AutoShape 55"/>
            <p:cNvSpPr/>
            <p:nvPr>
              <p:custDataLst>
                <p:tags r:id="rId24"/>
              </p:custDataLst>
            </p:nvPr>
          </p:nvSpPr>
          <p:spPr bwMode="auto">
            <a:xfrm rot="-5400000">
              <a:off x="4176415" y="1284461"/>
              <a:ext cx="71438" cy="2447925"/>
            </a:xfrm>
            <a:prstGeom prst="leftBrace">
              <a:avLst>
                <a:gd name="adj1" fmla="val 285554"/>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eaLnBrk="1" hangingPunct="1">
                <a:spcBef>
                  <a:spcPct val="0"/>
                </a:spcBef>
                <a:spcAft>
                  <a:spcPct val="0"/>
                </a:spcAft>
                <a:buClrTx/>
                <a:buFontTx/>
                <a:buNone/>
              </a:pP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5" name="AutoShape 56"/>
            <p:cNvSpPr/>
            <p:nvPr>
              <p:custDataLst>
                <p:tags r:id="rId25"/>
              </p:custDataLst>
            </p:nvPr>
          </p:nvSpPr>
          <p:spPr bwMode="auto">
            <a:xfrm rot="-5400000">
              <a:off x="6407647" y="1574180"/>
              <a:ext cx="69850" cy="1870075"/>
            </a:xfrm>
            <a:prstGeom prst="leftBrace">
              <a:avLst>
                <a:gd name="adj1" fmla="val 223106"/>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eaLnBrk="1" hangingPunct="1">
                <a:spcBef>
                  <a:spcPct val="0"/>
                </a:spcBef>
                <a:spcAft>
                  <a:spcPct val="0"/>
                </a:spcAft>
                <a:buClrTx/>
                <a:buFontTx/>
                <a:buNone/>
              </a:pP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Rectangle 57"/>
            <p:cNvSpPr>
              <a:spLocks noChangeArrowheads="1"/>
            </p:cNvSpPr>
            <p:nvPr>
              <p:custDataLst>
                <p:tags r:id="rId26"/>
              </p:custDataLst>
            </p:nvPr>
          </p:nvSpPr>
          <p:spPr bwMode="auto">
            <a:xfrm>
              <a:off x="3815963" y="2649613"/>
              <a:ext cx="1043871" cy="253110"/>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上午连续竞价</a:t>
              </a:r>
              <a:endParaRPr lang="zh-CN" altLang="en-US"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Rectangle 58"/>
            <p:cNvSpPr>
              <a:spLocks noChangeArrowheads="1"/>
            </p:cNvSpPr>
            <p:nvPr>
              <p:custDataLst>
                <p:tags r:id="rId27"/>
              </p:custDataLst>
            </p:nvPr>
          </p:nvSpPr>
          <p:spPr bwMode="auto">
            <a:xfrm>
              <a:off x="5979993" y="2644031"/>
              <a:ext cx="1076330" cy="27985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a:solidFill>
                    <a:schemeClr val="bg2">
                      <a:lumMod val="25000"/>
                    </a:schemeClr>
                  </a:solidFill>
                  <a:latin typeface="微软雅黑" panose="020B0503020204020204" pitchFamily="34" charset="-122"/>
                  <a:ea typeface="微软雅黑" panose="020B0503020204020204" pitchFamily="34" charset="-122"/>
                </a:rPr>
                <a:t>下午连续竞价</a:t>
              </a:r>
              <a:endParaRPr lang="zh-CN" altLang="en-US"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38" name="Line 61"/>
            <p:cNvSpPr>
              <a:spLocks noChangeShapeType="1"/>
            </p:cNvSpPr>
            <p:nvPr>
              <p:custDataLst>
                <p:tags r:id="rId28"/>
              </p:custDataLst>
            </p:nvPr>
          </p:nvSpPr>
          <p:spPr bwMode="auto">
            <a:xfrm>
              <a:off x="7452221" y="1609105"/>
              <a:ext cx="0" cy="36036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39" name="Rectangle 62"/>
            <p:cNvSpPr>
              <a:spLocks noChangeArrowheads="1"/>
            </p:cNvSpPr>
            <p:nvPr>
              <p:custDataLst>
                <p:tags r:id="rId29"/>
              </p:custDataLst>
            </p:nvPr>
          </p:nvSpPr>
          <p:spPr bwMode="auto">
            <a:xfrm>
              <a:off x="6947396" y="2042493"/>
              <a:ext cx="647700" cy="288925"/>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en-US" altLang="zh-CN" sz="1200" b="1">
                  <a:solidFill>
                    <a:schemeClr val="bg2">
                      <a:lumMod val="25000"/>
                    </a:schemeClr>
                  </a:solidFill>
                  <a:latin typeface="微软雅黑" panose="020B0503020204020204" pitchFamily="34" charset="-122"/>
                  <a:ea typeface="微软雅黑" panose="020B0503020204020204" pitchFamily="34" charset="-122"/>
                </a:rPr>
                <a:t>14:57</a:t>
              </a:r>
              <a:endParaRPr lang="en-US" altLang="zh-CN" sz="1200" b="1">
                <a:solidFill>
                  <a:schemeClr val="bg2">
                    <a:lumMod val="25000"/>
                  </a:schemeClr>
                </a:solidFill>
                <a:latin typeface="微软雅黑" panose="020B0503020204020204" pitchFamily="34" charset="-122"/>
                <a:ea typeface="微软雅黑" panose="020B0503020204020204" pitchFamily="34" charset="-122"/>
              </a:endParaRPr>
            </a:p>
          </p:txBody>
        </p:sp>
        <p:sp>
          <p:nvSpPr>
            <p:cNvPr id="40" name="Rectangle 63"/>
            <p:cNvSpPr>
              <a:spLocks noChangeArrowheads="1"/>
            </p:cNvSpPr>
            <p:nvPr>
              <p:custDataLst>
                <p:tags r:id="rId30"/>
              </p:custDataLst>
            </p:nvPr>
          </p:nvSpPr>
          <p:spPr bwMode="auto">
            <a:xfrm>
              <a:off x="1296690" y="2620394"/>
              <a:ext cx="1079500" cy="288924"/>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开盘集合竞价</a:t>
              </a:r>
              <a:endParaRPr lang="zh-CN" altLang="en-US"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1" name="Rectangle 64"/>
            <p:cNvSpPr>
              <a:spLocks noChangeArrowheads="1"/>
            </p:cNvSpPr>
            <p:nvPr>
              <p:custDataLst>
                <p:tags r:id="rId31"/>
              </p:custDataLst>
            </p:nvPr>
          </p:nvSpPr>
          <p:spPr bwMode="auto">
            <a:xfrm>
              <a:off x="7270624" y="2640611"/>
              <a:ext cx="1131355" cy="305659"/>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收盘集合竞价</a:t>
              </a:r>
              <a:endParaRPr lang="zh-CN" altLang="en-US"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2" name="AutoShape 65"/>
            <p:cNvSpPr/>
            <p:nvPr>
              <p:custDataLst>
                <p:tags r:id="rId32"/>
              </p:custDataLst>
            </p:nvPr>
          </p:nvSpPr>
          <p:spPr bwMode="auto">
            <a:xfrm rot="-5400000">
              <a:off x="7740352" y="2186162"/>
              <a:ext cx="142875" cy="719138"/>
            </a:xfrm>
            <a:prstGeom prst="leftBrace">
              <a:avLst>
                <a:gd name="adj1" fmla="val 41944"/>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eaLnBrk="1" hangingPunct="1">
                <a:spcBef>
                  <a:spcPct val="0"/>
                </a:spcBef>
                <a:spcAft>
                  <a:spcPct val="0"/>
                </a:spcAft>
                <a:buClrTx/>
                <a:buFontTx/>
                <a:buNone/>
              </a:pPr>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Rectangle 74"/>
            <p:cNvSpPr>
              <a:spLocks noChangeArrowheads="1"/>
            </p:cNvSpPr>
            <p:nvPr>
              <p:custDataLst>
                <p:tags r:id="rId33"/>
              </p:custDataLst>
            </p:nvPr>
          </p:nvSpPr>
          <p:spPr bwMode="auto">
            <a:xfrm>
              <a:off x="7377609" y="1248743"/>
              <a:ext cx="793749" cy="292100"/>
            </a:xfrm>
            <a:prstGeom prst="rect">
              <a:avLst/>
            </a:prstGeom>
            <a:noFill/>
            <a:ln w="19050" algn="ctr">
              <a:solidFill>
                <a:srgbClr val="3366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eaLnBrk="0" hangingPunct="0">
                <a:spcBef>
                  <a:spcPct val="20000"/>
                </a:spcBef>
                <a:spcAft>
                  <a:spcPct val="20000"/>
                </a:spcAft>
                <a:buClr>
                  <a:srgbClr val="184098"/>
                </a:buClr>
                <a:buFont typeface="Arial" panose="020B0604020202020204" pitchFamily="34" charset="0"/>
                <a:buChar char="●"/>
                <a:defRPr sz="2400">
                  <a:solidFill>
                    <a:srgbClr val="000064"/>
                  </a:solidFill>
                  <a:latin typeface="Arial" panose="020B0604020202020204" pitchFamily="34" charset="0"/>
                  <a:ea typeface="黑体" panose="02010609060101010101" charset="-122"/>
                </a:defRPr>
              </a:lvl1pPr>
              <a:lvl2pPr marL="742950" indent="-285750" eaLnBrk="0" hangingPunct="0">
                <a:spcBef>
                  <a:spcPct val="20000"/>
                </a:spcBef>
                <a:spcAft>
                  <a:spcPct val="20000"/>
                </a:spcAft>
                <a:buChar char="–"/>
                <a:defRPr>
                  <a:solidFill>
                    <a:schemeClr val="tx1"/>
                  </a:solidFill>
                  <a:latin typeface="Arial" panose="020B0604020202020204" pitchFamily="34" charset="0"/>
                  <a:ea typeface="华文细黑" panose="02010600040101010101" pitchFamily="2" charset="-122"/>
                </a:defRPr>
              </a:lvl2pPr>
              <a:lvl3pPr marL="1143000" indent="-228600" eaLnBrk="0" hangingPunct="0">
                <a:spcBef>
                  <a:spcPct val="20000"/>
                </a:spcBef>
                <a:buChar char="•"/>
                <a:defRPr sz="1600">
                  <a:solidFill>
                    <a:schemeClr val="tx1"/>
                  </a:solidFill>
                  <a:latin typeface="Arial" panose="020B0604020202020204" pitchFamily="34" charset="0"/>
                  <a:ea typeface="华文细黑" panose="02010600040101010101" pitchFamily="2" charset="-122"/>
                </a:defRPr>
              </a:lvl3pPr>
              <a:lvl4pPr marL="1600200" indent="-228600" eaLnBrk="0" hangingPunct="0">
                <a:spcBef>
                  <a:spcPct val="20000"/>
                </a:spcBef>
                <a:buChar char="–"/>
                <a:defRPr sz="1200">
                  <a:solidFill>
                    <a:schemeClr val="tx1"/>
                  </a:solidFill>
                  <a:latin typeface="Arial" panose="020B0604020202020204" pitchFamily="34" charset="0"/>
                  <a:ea typeface="华文细黑" panose="02010600040101010101" pitchFamily="2" charset="-122"/>
                </a:defRPr>
              </a:lvl4pPr>
              <a:lvl5pPr marL="2057400" indent="-228600" eaLnBrk="0" hangingPunct="0">
                <a:spcBef>
                  <a:spcPct val="20000"/>
                </a:spcBef>
                <a:buChar char="»"/>
                <a:defRPr sz="1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华文细黑" panose="02010600040101010101" pitchFamily="2" charset="-122"/>
                </a:defRPr>
              </a:lvl9pPr>
            </a:lstStyle>
            <a:p>
              <a:pPr algn="r" eaLnBrk="1" hangingPunct="1">
                <a:spcAft>
                  <a:spcPct val="0"/>
                </a:spcAft>
                <a:buClr>
                  <a:schemeClr val="tx1"/>
                </a:buClr>
                <a:buFontTx/>
                <a:buNone/>
              </a:pP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不可撤单</a:t>
              </a:r>
              <a:endParaRPr lang="zh-CN" altLang="en-US" sz="12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6" name="Line 75"/>
            <p:cNvSpPr>
              <a:spLocks noChangeShapeType="1"/>
            </p:cNvSpPr>
            <p:nvPr>
              <p:custDataLst>
                <p:tags r:id="rId34"/>
              </p:custDataLst>
            </p:nvPr>
          </p:nvSpPr>
          <p:spPr bwMode="auto">
            <a:xfrm>
              <a:off x="7739559" y="1539255"/>
              <a:ext cx="0" cy="214313"/>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43" name="文本框 42"/>
          <p:cNvSpPr txBox="1"/>
          <p:nvPr>
            <p:custDataLst>
              <p:tags r:id="rId35"/>
            </p:custDataLst>
          </p:nvPr>
        </p:nvSpPr>
        <p:spPr>
          <a:xfrm>
            <a:off x="2962624" y="2815038"/>
            <a:ext cx="1453646" cy="261610"/>
          </a:xfrm>
          <a:prstGeom prst="rect">
            <a:avLst/>
          </a:prstGeom>
          <a:noFill/>
        </p:spPr>
        <p:txBody>
          <a:bodyPr wrap="square" rtlCol="0">
            <a:spAutoFit/>
          </a:bodyPr>
          <a:lstStyle>
            <a:defPPr>
              <a:defRPr lang="zh-CN"/>
            </a:defPPr>
            <a:lvl1pPr>
              <a:defRPr sz="1050">
                <a:solidFill>
                  <a:srgbClr val="08409C"/>
                </a:solidFill>
                <a:latin typeface="微软雅黑" panose="020B0503020204020204" pitchFamily="34" charset="-122"/>
                <a:ea typeface="微软雅黑" panose="020B0503020204020204" pitchFamily="34" charset="-122"/>
              </a:defRPr>
            </a:lvl1pPr>
          </a:lstStyle>
          <a:p>
            <a:r>
              <a:rPr lang="en-US" altLang="zh-CN" dirty="0"/>
              <a:t>9:30-10:00 </a:t>
            </a:r>
            <a:r>
              <a:rPr lang="zh-CN" altLang="en-US" dirty="0"/>
              <a:t>早盘</a:t>
            </a:r>
            <a:endParaRPr lang="zh-CN" altLang="en-US" dirty="0"/>
          </a:p>
        </p:txBody>
      </p:sp>
      <p:sp>
        <p:nvSpPr>
          <p:cNvPr id="44" name="文本框 43"/>
          <p:cNvSpPr txBox="1"/>
          <p:nvPr>
            <p:custDataLst>
              <p:tags r:id="rId36"/>
            </p:custDataLst>
          </p:nvPr>
        </p:nvSpPr>
        <p:spPr>
          <a:xfrm>
            <a:off x="4261968" y="2811269"/>
            <a:ext cx="2483591" cy="261610"/>
          </a:xfrm>
          <a:prstGeom prst="rect">
            <a:avLst/>
          </a:prstGeom>
          <a:noFill/>
        </p:spPr>
        <p:txBody>
          <a:bodyPr wrap="square" rtlCol="0">
            <a:spAutoFit/>
          </a:bodyPr>
          <a:lstStyle/>
          <a:p>
            <a:r>
              <a:rPr lang="en-US" altLang="zh-CN" sz="1050" dirty="0">
                <a:solidFill>
                  <a:srgbClr val="08409C"/>
                </a:solidFill>
                <a:latin typeface="微软雅黑" panose="020B0503020204020204" pitchFamily="34" charset="-122"/>
                <a:ea typeface="微软雅黑" panose="020B0503020204020204" pitchFamily="34" charset="-122"/>
              </a:rPr>
              <a:t>10:00~11:30/13:00~14:30 </a:t>
            </a:r>
            <a:r>
              <a:rPr lang="zh-CN" altLang="en-US" sz="1050" dirty="0">
                <a:solidFill>
                  <a:srgbClr val="08409C"/>
                </a:solidFill>
                <a:latin typeface="微软雅黑" panose="020B0503020204020204" pitchFamily="34" charset="-122"/>
                <a:ea typeface="微软雅黑" panose="020B0503020204020204" pitchFamily="34" charset="-122"/>
              </a:rPr>
              <a:t> 盘中</a:t>
            </a:r>
            <a:endParaRPr lang="zh-CN" altLang="en-US" sz="1050" dirty="0">
              <a:solidFill>
                <a:srgbClr val="08409C"/>
              </a:solidFill>
              <a:latin typeface="微软雅黑" panose="020B0503020204020204" pitchFamily="34" charset="-122"/>
              <a:ea typeface="微软雅黑" panose="020B0503020204020204" pitchFamily="34" charset="-122"/>
            </a:endParaRPr>
          </a:p>
        </p:txBody>
      </p:sp>
      <p:sp>
        <p:nvSpPr>
          <p:cNvPr id="47" name="文本框 46"/>
          <p:cNvSpPr txBox="1"/>
          <p:nvPr>
            <p:custDataLst>
              <p:tags r:id="rId37"/>
            </p:custDataLst>
          </p:nvPr>
        </p:nvSpPr>
        <p:spPr>
          <a:xfrm>
            <a:off x="6680328" y="2811269"/>
            <a:ext cx="1453646" cy="261610"/>
          </a:xfrm>
          <a:prstGeom prst="rect">
            <a:avLst/>
          </a:prstGeom>
          <a:noFill/>
        </p:spPr>
        <p:txBody>
          <a:bodyPr wrap="square" rtlCol="0">
            <a:spAutoFit/>
          </a:bodyPr>
          <a:lstStyle>
            <a:defPPr>
              <a:defRPr lang="zh-CN"/>
            </a:defPPr>
            <a:lvl1pPr>
              <a:defRPr sz="1050">
                <a:solidFill>
                  <a:srgbClr val="08409C"/>
                </a:solidFill>
                <a:latin typeface="微软雅黑" panose="020B0503020204020204" pitchFamily="34" charset="-122"/>
                <a:ea typeface="微软雅黑" panose="020B0503020204020204" pitchFamily="34" charset="-122"/>
              </a:defRPr>
            </a:lvl1pPr>
          </a:lstStyle>
          <a:p>
            <a:r>
              <a:rPr lang="en-US" altLang="zh-CN" dirty="0"/>
              <a:t>14:30-15:00 </a:t>
            </a:r>
            <a:r>
              <a:rPr lang="zh-CN" altLang="en-US" dirty="0"/>
              <a:t>尾盘</a:t>
            </a:r>
            <a:endParaRPr lang="zh-CN" altLang="en-US" dirty="0"/>
          </a:p>
        </p:txBody>
      </p:sp>
      <p:sp>
        <p:nvSpPr>
          <p:cNvPr id="2" name="文本框 1"/>
          <p:cNvSpPr txBox="1"/>
          <p:nvPr>
            <p:custDataLst>
              <p:tags r:id="rId38"/>
            </p:custDataLst>
          </p:nvPr>
        </p:nvSpPr>
        <p:spPr>
          <a:xfrm>
            <a:off x="827258" y="3507643"/>
            <a:ext cx="6371590" cy="737235"/>
          </a:xfrm>
          <a:prstGeom prst="rect">
            <a:avLst/>
          </a:prstGeom>
          <a:noFill/>
        </p:spPr>
        <p:txBody>
          <a:bodyPr wrap="square" rtlCol="0">
            <a:spAutoFit/>
          </a:bodyPr>
          <a:lstStyle/>
          <a:p>
            <a:pPr marL="285750" indent="-285750">
              <a:buFont typeface="Wingdings" panose="05000000000000000000" charset="0"/>
              <a:buChar char="Ø"/>
            </a:pP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9</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20-9</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25 </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只接收报单，不接收撤单</a:t>
            </a:r>
            <a:endPar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a:p>
            <a:pPr marL="285750" indent="-285750">
              <a:buFont typeface="Wingdings" panose="05000000000000000000" charset="0"/>
              <a:buChar char="Ø"/>
            </a:pP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14</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57-15</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00 </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只接收报单，不接收撤单</a:t>
            </a:r>
            <a:endPar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a:p>
            <a:pPr marL="285750" indent="-285750">
              <a:buFont typeface="Wingdings" panose="05000000000000000000" charset="0"/>
              <a:buChar char="Ø"/>
            </a:pP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其他接收交易申报的时间内，未成交的申报可以撤销</a:t>
            </a:r>
            <a:endPar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竞价方式</a:t>
            </a:r>
            <a:r>
              <a:rPr lang="en-US" altLang="zh-CN" dirty="0"/>
              <a:t>-</a:t>
            </a:r>
            <a:r>
              <a:rPr lang="zh-CN" altLang="en-US" dirty="0"/>
              <a:t>集合竞价</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23" name="图片 22"/>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2511" t="34911" r="29382" b="34544"/>
          <a:stretch>
            <a:fillRect/>
          </a:stretch>
        </p:blipFill>
        <p:spPr>
          <a:xfrm>
            <a:off x="8100392" y="4659982"/>
            <a:ext cx="806490" cy="288032"/>
          </a:xfrm>
          <a:prstGeom prst="rect">
            <a:avLst/>
          </a:prstGeom>
        </p:spPr>
      </p:pic>
      <p:sp>
        <p:nvSpPr>
          <p:cNvPr id="11" name="圆角矩形 10"/>
          <p:cNvSpPr/>
          <p:nvPr/>
        </p:nvSpPr>
        <p:spPr>
          <a:xfrm>
            <a:off x="1331595" y="1203325"/>
            <a:ext cx="1868170" cy="944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9</a:t>
            </a:r>
            <a:r>
              <a:rPr lang="zh-CN" altLang="en-US"/>
              <a:t>：</a:t>
            </a:r>
            <a:r>
              <a:rPr lang="en-US" altLang="zh-CN"/>
              <a:t>15-9</a:t>
            </a:r>
            <a:r>
              <a:rPr lang="zh-CN" altLang="en-US"/>
              <a:t>：</a:t>
            </a:r>
            <a:r>
              <a:rPr lang="en-US" altLang="zh-CN"/>
              <a:t>25</a:t>
            </a:r>
            <a:br>
              <a:rPr lang="en-US" altLang="zh-CN"/>
            </a:br>
            <a:r>
              <a:rPr lang="en-US" altLang="zh-CN"/>
              <a:t>14</a:t>
            </a:r>
            <a:r>
              <a:rPr lang="zh-CN" altLang="en-US"/>
              <a:t>：</a:t>
            </a:r>
            <a:r>
              <a:rPr lang="en-US" altLang="zh-CN"/>
              <a:t>57-15</a:t>
            </a:r>
            <a:r>
              <a:rPr lang="zh-CN" altLang="en-US"/>
              <a:t>：</a:t>
            </a:r>
            <a:r>
              <a:rPr lang="en-US" altLang="zh-CN"/>
              <a:t>00</a:t>
            </a:r>
            <a:endParaRPr lang="en-US" altLang="zh-CN"/>
          </a:p>
        </p:txBody>
      </p:sp>
      <p:sp>
        <p:nvSpPr>
          <p:cNvPr id="15" name="文本框 14"/>
          <p:cNvSpPr txBox="1"/>
          <p:nvPr/>
        </p:nvSpPr>
        <p:spPr>
          <a:xfrm>
            <a:off x="3851910" y="1522730"/>
            <a:ext cx="3048000" cy="306705"/>
          </a:xfrm>
          <a:prstGeom prst="rect">
            <a:avLst/>
          </a:prstGeom>
          <a:noFill/>
        </p:spPr>
        <p:txBody>
          <a:bodyPr wrap="square" rtlCol="0">
            <a:spAutoFit/>
          </a:bodyPr>
          <a:lstStyle/>
          <a:p>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投资者时收不到成交回报的</a:t>
            </a:r>
            <a:endPar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16" name="直接连接符 15"/>
          <p:cNvCxnSpPr>
            <a:stCxn id="11" idx="3"/>
            <a:endCxn id="15" idx="1"/>
          </p:cNvCxnSpPr>
          <p:nvPr/>
        </p:nvCxnSpPr>
        <p:spPr>
          <a:xfrm>
            <a:off x="3199765" y="1675765"/>
            <a:ext cx="652145" cy="635"/>
          </a:xfrm>
          <a:prstGeom prst="line">
            <a:avLst/>
          </a:prstGeom>
        </p:spPr>
        <p:style>
          <a:lnRef idx="2">
            <a:schemeClr val="accent1"/>
          </a:lnRef>
          <a:fillRef idx="0">
            <a:schemeClr val="accent1"/>
          </a:fillRef>
          <a:effectRef idx="1">
            <a:schemeClr val="accent1"/>
          </a:effectRef>
          <a:fontRef idx="minor">
            <a:schemeClr val="tx1"/>
          </a:fontRef>
        </p:style>
      </p:cxnSp>
      <p:sp>
        <p:nvSpPr>
          <p:cNvPr id="17" name="文本框 16"/>
          <p:cNvSpPr txBox="1"/>
          <p:nvPr>
            <p:custDataLst>
              <p:tags r:id="rId3"/>
            </p:custDataLst>
          </p:nvPr>
        </p:nvSpPr>
        <p:spPr>
          <a:xfrm>
            <a:off x="1187450" y="2499995"/>
            <a:ext cx="5551170" cy="521970"/>
          </a:xfrm>
          <a:prstGeom prst="rect">
            <a:avLst/>
          </a:prstGeom>
          <a:noFill/>
        </p:spPr>
        <p:txBody>
          <a:bodyPr wrap="square" rtlCol="0">
            <a:spAutoFit/>
          </a:bodyPr>
          <a:lstStyle/>
          <a:p>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等到</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9</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30</a:t>
            </a:r>
            <a:r>
              <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rPr>
              <a:t>，交易主机对这个时间段内的申报进行集中撮合，大家采用同一个价格进行成交，这个价格由交易所主机决定。</a:t>
            </a:r>
            <a:endParaRPr lang="zh-CN" altLang="en-US" sz="1400" spc="68"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18" name="直接连接符 17"/>
          <p:cNvCxnSpPr>
            <a:stCxn id="11" idx="2"/>
          </p:cNvCxnSpPr>
          <p:nvPr/>
        </p:nvCxnSpPr>
        <p:spPr>
          <a:xfrm>
            <a:off x="2265680" y="2148205"/>
            <a:ext cx="1905" cy="351790"/>
          </a:xfrm>
          <a:prstGeom prst="line">
            <a:avLst/>
          </a:prstGeom>
        </p:spPr>
        <p:style>
          <a:lnRef idx="2">
            <a:schemeClr val="accent1"/>
          </a:lnRef>
          <a:fillRef idx="0">
            <a:schemeClr val="accent1"/>
          </a:fillRef>
          <a:effectRef idx="1">
            <a:schemeClr val="accent1"/>
          </a:effectRef>
          <a:fontRef idx="minor">
            <a:schemeClr val="tx1"/>
          </a:fontRef>
        </p:style>
      </p:cxnSp>
      <p:sp>
        <p:nvSpPr>
          <p:cNvPr id="20" name="内容占位符 19"/>
          <p:cNvSpPr>
            <a:spLocks noGrp="1"/>
          </p:cNvSpPr>
          <p:nvPr>
            <p:ph sz="quarter" idx="11"/>
            <p:custDataLst>
              <p:tags r:id="rId4"/>
            </p:custDataLst>
          </p:nvPr>
        </p:nvSpPr>
        <p:spPr>
          <a:xfrm>
            <a:off x="1187450" y="3107690"/>
            <a:ext cx="7783830" cy="1715770"/>
          </a:xfrm>
        </p:spPr>
        <p:txBody>
          <a:bodyPr/>
          <a:lstStyle/>
          <a:p>
            <a:pPr marL="0" indent="0" eaLnBrk="1" fontAlgn="auto" latinLnBrk="0" hangingPunct="1">
              <a:lnSpc>
                <a:spcPct val="150000"/>
              </a:lnSpc>
              <a:buFont typeface="Wingdings" panose="05000000000000000000" charset="0"/>
              <a:buNone/>
            </a:pPr>
            <a:r>
              <a:rPr lang="zh-CN" altLang="en-US" b="1" kern="1200" spc="68" dirty="0">
                <a:solidFill>
                  <a:srgbClr val="FF0000"/>
                </a:solidFill>
                <a:cs typeface="Arial" panose="020B0604020202020204"/>
              </a:rPr>
              <a:t>集合竞价，成交价格确定原则</a:t>
            </a:r>
            <a:endParaRPr lang="zh-CN" altLang="en-US" b="1" kern="1200" spc="68" dirty="0">
              <a:solidFill>
                <a:srgbClr val="FF0000"/>
              </a:solidFill>
              <a:cs typeface="Arial" panose="020B0604020202020204"/>
            </a:endParaRPr>
          </a:p>
          <a:p>
            <a:pPr marL="342900" indent="-342900" eaLnBrk="1" fontAlgn="auto" latinLnBrk="0" hangingPunct="1">
              <a:lnSpc>
                <a:spcPct val="150000"/>
              </a:lnSpc>
              <a:buFont typeface="Wingdings" panose="05000000000000000000" charset="0"/>
              <a:buAutoNum type="arabicPeriod"/>
            </a:pPr>
            <a:r>
              <a:rPr lang="zh-CN" altLang="en-US" kern="1200" spc="68" dirty="0">
                <a:solidFill>
                  <a:srgbClr val="53585F"/>
                </a:solidFill>
                <a:cs typeface="Arial" panose="020B0604020202020204"/>
              </a:rPr>
              <a:t>可实现最大成交量的价格；</a:t>
            </a:r>
            <a:endParaRPr lang="zh-CN" altLang="en-US" kern="1200" spc="68" dirty="0">
              <a:solidFill>
                <a:srgbClr val="53585F"/>
              </a:solidFill>
              <a:cs typeface="Arial" panose="020B0604020202020204"/>
            </a:endParaRPr>
          </a:p>
          <a:p>
            <a:pPr marL="342900" indent="-342900" eaLnBrk="1" fontAlgn="auto" latinLnBrk="0" hangingPunct="1">
              <a:lnSpc>
                <a:spcPct val="150000"/>
              </a:lnSpc>
              <a:buFont typeface="Wingdings" panose="05000000000000000000" charset="0"/>
              <a:buAutoNum type="arabicPeriod"/>
            </a:pPr>
            <a:r>
              <a:rPr lang="zh-CN" altLang="en-US" kern="1200" spc="68" dirty="0">
                <a:solidFill>
                  <a:srgbClr val="53585F"/>
                </a:solidFill>
                <a:cs typeface="Arial" panose="020B0604020202020204"/>
              </a:rPr>
              <a:t>高于该价格的买入申报与低于该价格的卖出申报全部成交的价格；</a:t>
            </a:r>
            <a:endParaRPr lang="zh-CN" altLang="en-US" kern="1200" spc="68" dirty="0">
              <a:solidFill>
                <a:srgbClr val="53585F"/>
              </a:solidFill>
              <a:cs typeface="Arial" panose="020B0604020202020204"/>
            </a:endParaRPr>
          </a:p>
          <a:p>
            <a:pPr marL="342900" indent="-342900" eaLnBrk="1" fontAlgn="auto" latinLnBrk="0" hangingPunct="1">
              <a:lnSpc>
                <a:spcPct val="150000"/>
              </a:lnSpc>
              <a:buFont typeface="Wingdings" panose="05000000000000000000" charset="0"/>
              <a:buAutoNum type="arabicPeriod"/>
            </a:pPr>
            <a:r>
              <a:rPr lang="zh-CN" altLang="en-US" kern="1200" spc="68" dirty="0">
                <a:solidFill>
                  <a:srgbClr val="53585F"/>
                </a:solidFill>
                <a:cs typeface="Arial" panose="020B0604020202020204"/>
              </a:rPr>
              <a:t>与该价格相同的买方或卖方至少有一方全部成交的价格。</a:t>
            </a:r>
            <a:endParaRPr lang="zh-CN" altLang="en-US" kern="1200" spc="68" dirty="0">
              <a:solidFill>
                <a:srgbClr val="53585F"/>
              </a:solidFill>
              <a:cs typeface="Arial" panose="020B0604020202020204"/>
            </a:endParaRPr>
          </a:p>
          <a:p>
            <a:pPr marL="285750" indent="-285750" eaLnBrk="1" fontAlgn="auto" latinLnBrk="0" hangingPunct="1">
              <a:lnSpc>
                <a:spcPct val="150000"/>
              </a:lnSpc>
              <a:buFont typeface="Wingdings" panose="05000000000000000000" charset="0"/>
              <a:buChar char="Ø"/>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竞价方式</a:t>
            </a:r>
            <a:r>
              <a:rPr lang="en-US" altLang="zh-CN" dirty="0"/>
              <a:t>-</a:t>
            </a:r>
            <a:r>
              <a:rPr lang="zh-CN" altLang="en-US" dirty="0"/>
              <a:t>集合竞价</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23" name="图片 22"/>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2511" t="34911" r="29382" b="34544"/>
          <a:stretch>
            <a:fillRect/>
          </a:stretch>
        </p:blipFill>
        <p:spPr>
          <a:xfrm>
            <a:off x="8100392" y="4659982"/>
            <a:ext cx="806490" cy="288032"/>
          </a:xfrm>
          <a:prstGeom prst="rect">
            <a:avLst/>
          </a:prstGeom>
        </p:spPr>
      </p:pic>
      <p:sp>
        <p:nvSpPr>
          <p:cNvPr id="15" name="文本框 14"/>
          <p:cNvSpPr txBox="1"/>
          <p:nvPr/>
        </p:nvSpPr>
        <p:spPr>
          <a:xfrm>
            <a:off x="971550" y="897890"/>
            <a:ext cx="7220585" cy="521970"/>
          </a:xfrm>
          <a:prstGeom prst="rect">
            <a:avLst/>
          </a:prstGeom>
          <a:noFill/>
        </p:spPr>
        <p:txBody>
          <a:bodyPr wrap="square" rtlCol="0">
            <a:spAutoFit/>
          </a:bodyPr>
          <a:lstStyle/>
          <a:p>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QA</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：在</a:t>
            </a:r>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9</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15-9</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25</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之间，有如下投资者报价，请问</a:t>
            </a:r>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9</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a:t>
            </a:r>
            <a:r>
              <a:rPr lang="en-US" altLang="zh-CN"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30</a:t>
            </a:r>
            <a:r>
              <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rPr>
              <a:t>集中撮合时会以什么价格作为成交价？</a:t>
            </a:r>
            <a:endParaRPr lang="zh-CN" altLang="en-US" sz="1400" spc="68"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a:endParaRPr>
          </a:p>
        </p:txBody>
      </p:sp>
      <p:sp>
        <p:nvSpPr>
          <p:cNvPr id="3" name="内容占位符 2"/>
          <p:cNvSpPr>
            <a:spLocks noGrp="1"/>
          </p:cNvSpPr>
          <p:nvPr>
            <p:ph sz="quarter" idx="11"/>
          </p:nvPr>
        </p:nvSpPr>
        <p:spPr>
          <a:xfrm>
            <a:off x="971550" y="4072890"/>
            <a:ext cx="7783830" cy="587375"/>
          </a:xfrm>
        </p:spPr>
        <p:txBody>
          <a:bodyPr/>
          <a:lstStyle/>
          <a:p>
            <a:r>
              <a:rPr lang="zh-CN" altLang="en-US" kern="1200" spc="68" dirty="0">
                <a:solidFill>
                  <a:srgbClr val="53585F"/>
                </a:solidFill>
                <a:cs typeface="Arial" panose="020B0604020202020204"/>
              </a:rPr>
              <a:t>若以</a:t>
            </a:r>
            <a:r>
              <a:rPr lang="en-US" altLang="zh-CN" kern="1200" spc="68" dirty="0">
                <a:solidFill>
                  <a:srgbClr val="53585F"/>
                </a:solidFill>
                <a:cs typeface="Arial" panose="020B0604020202020204"/>
              </a:rPr>
              <a:t>10.1</a:t>
            </a:r>
            <a:r>
              <a:rPr lang="zh-CN" altLang="en-US" kern="1200" spc="68" dirty="0">
                <a:solidFill>
                  <a:srgbClr val="53585F"/>
                </a:solidFill>
                <a:cs typeface="Arial" panose="020B0604020202020204"/>
              </a:rPr>
              <a:t>作为成交价，买方需求量</a:t>
            </a:r>
            <a:r>
              <a:rPr lang="en-US" altLang="zh-CN" kern="1200" spc="68" dirty="0">
                <a:solidFill>
                  <a:srgbClr val="53585F"/>
                </a:solidFill>
                <a:cs typeface="Arial" panose="020B0604020202020204"/>
              </a:rPr>
              <a:t>1500</a:t>
            </a:r>
            <a:r>
              <a:rPr lang="zh-CN" altLang="en-US" kern="1200" spc="68" dirty="0">
                <a:solidFill>
                  <a:srgbClr val="53585F"/>
                </a:solidFill>
                <a:cs typeface="Arial" panose="020B0604020202020204"/>
              </a:rPr>
              <a:t>，卖方需求量</a:t>
            </a:r>
            <a:r>
              <a:rPr lang="en-US" altLang="zh-CN" kern="1200" spc="68" dirty="0">
                <a:solidFill>
                  <a:srgbClr val="53585F"/>
                </a:solidFill>
                <a:cs typeface="Arial" panose="020B0604020202020204"/>
              </a:rPr>
              <a:t>1500</a:t>
            </a:r>
            <a:r>
              <a:rPr lang="zh-CN" altLang="en-US" kern="1200" spc="68" dirty="0">
                <a:solidFill>
                  <a:srgbClr val="53585F"/>
                </a:solidFill>
                <a:cs typeface="Arial" panose="020B0604020202020204"/>
              </a:rPr>
              <a:t>，能撮合</a:t>
            </a:r>
            <a:r>
              <a:rPr lang="en-US" altLang="zh-CN" kern="1200" spc="68" dirty="0">
                <a:solidFill>
                  <a:srgbClr val="53585F"/>
                </a:solidFill>
                <a:cs typeface="Arial" panose="020B0604020202020204"/>
              </a:rPr>
              <a:t>1500</a:t>
            </a:r>
            <a:endParaRPr lang="en-US" altLang="zh-CN" kern="1200" spc="68" dirty="0">
              <a:solidFill>
                <a:srgbClr val="53585F"/>
              </a:solidFill>
              <a:cs typeface="Arial" panose="020B0604020202020204"/>
            </a:endParaRPr>
          </a:p>
          <a:p>
            <a:r>
              <a:rPr lang="zh-CN" altLang="en-US" kern="1200" spc="68" dirty="0">
                <a:solidFill>
                  <a:srgbClr val="53585F"/>
                </a:solidFill>
                <a:cs typeface="Arial" panose="020B0604020202020204"/>
              </a:rPr>
              <a:t>若以</a:t>
            </a:r>
            <a:r>
              <a:rPr lang="en-US" altLang="zh-CN" kern="1200" spc="68" dirty="0">
                <a:solidFill>
                  <a:srgbClr val="53585F"/>
                </a:solidFill>
                <a:cs typeface="Arial" panose="020B0604020202020204"/>
              </a:rPr>
              <a:t>10.0</a:t>
            </a:r>
            <a:r>
              <a:rPr lang="zh-CN" altLang="en-US" kern="1200" spc="68" dirty="0">
                <a:solidFill>
                  <a:srgbClr val="53585F"/>
                </a:solidFill>
                <a:cs typeface="Arial" panose="020B0604020202020204"/>
              </a:rPr>
              <a:t>作为成交价，买方需求量</a:t>
            </a:r>
            <a:r>
              <a:rPr lang="en-US" altLang="zh-CN" kern="1200" spc="68" dirty="0">
                <a:solidFill>
                  <a:srgbClr val="53585F"/>
                </a:solidFill>
                <a:cs typeface="Arial" panose="020B0604020202020204"/>
              </a:rPr>
              <a:t>2500</a:t>
            </a:r>
            <a:r>
              <a:rPr lang="zh-CN" altLang="en-US" kern="1200" spc="68" dirty="0">
                <a:solidFill>
                  <a:srgbClr val="53585F"/>
                </a:solidFill>
                <a:cs typeface="Arial" panose="020B0604020202020204"/>
              </a:rPr>
              <a:t>，卖方需求量</a:t>
            </a:r>
            <a:r>
              <a:rPr lang="en-US" altLang="zh-CN" kern="1200" spc="68" dirty="0">
                <a:solidFill>
                  <a:srgbClr val="53585F"/>
                </a:solidFill>
                <a:cs typeface="Arial" panose="020B0604020202020204"/>
              </a:rPr>
              <a:t>500</a:t>
            </a:r>
            <a:r>
              <a:rPr lang="zh-CN" altLang="en-US" kern="1200" spc="68" dirty="0">
                <a:solidFill>
                  <a:srgbClr val="53585F"/>
                </a:solidFill>
                <a:cs typeface="Arial" panose="020B0604020202020204"/>
              </a:rPr>
              <a:t>，只能撮合</a:t>
            </a:r>
            <a:r>
              <a:rPr lang="en-US" altLang="zh-CN" kern="1200" spc="68" dirty="0">
                <a:solidFill>
                  <a:srgbClr val="53585F"/>
                </a:solidFill>
                <a:cs typeface="Arial" panose="020B0604020202020204"/>
              </a:rPr>
              <a:t>500</a:t>
            </a:r>
            <a:endParaRPr lang="en-US" altLang="zh-CN" kern="1200" spc="68" dirty="0">
              <a:solidFill>
                <a:srgbClr val="53585F"/>
              </a:solidFill>
              <a:cs typeface="Arial" panose="020B0604020202020204"/>
            </a:endParaRPr>
          </a:p>
        </p:txBody>
      </p:sp>
      <p:graphicFrame>
        <p:nvGraphicFramePr>
          <p:cNvPr id="13" name="表格 12"/>
          <p:cNvGraphicFramePr/>
          <p:nvPr>
            <p:custDataLst>
              <p:tags r:id="rId3"/>
            </p:custDataLst>
          </p:nvPr>
        </p:nvGraphicFramePr>
        <p:xfrm>
          <a:off x="1104900" y="1574165"/>
          <a:ext cx="5271135" cy="2171700"/>
        </p:xfrm>
        <a:graphic>
          <a:graphicData uri="http://schemas.openxmlformats.org/drawingml/2006/table">
            <a:tbl>
              <a:tblPr firstRow="1" bandRow="1">
                <a:tableStyleId>{5C22544A-7EE6-4342-B048-85BDC9FD1C3A}</a:tableStyleId>
              </a:tblPr>
              <a:tblGrid>
                <a:gridCol w="1757045"/>
                <a:gridCol w="1757045"/>
                <a:gridCol w="1757045"/>
              </a:tblGrid>
              <a:tr h="345440">
                <a:tc>
                  <a:txBody>
                    <a:bodyPr/>
                    <a:lstStyle/>
                    <a:p>
                      <a:pPr algn="ctr">
                        <a:lnSpc>
                          <a:spcPct val="120000"/>
                        </a:lnSpc>
                        <a:spcBef>
                          <a:spcPts val="0"/>
                        </a:spcBef>
                        <a:spcAft>
                          <a:spcPts val="0"/>
                        </a:spcAft>
                        <a:buNone/>
                      </a:pPr>
                      <a:endParaRPr lang="zh-CN" altLang="en-US" sz="16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zh-CN" altLang="en-US" sz="1600" spc="120">
                          <a:latin typeface="微软雅黑" panose="020B0503020204020204" pitchFamily="34" charset="-122"/>
                          <a:ea typeface="微软雅黑" panose="020B0503020204020204" pitchFamily="34" charset="-122"/>
                        </a:rPr>
                        <a:t>价格</a:t>
                      </a:r>
                      <a:endParaRPr lang="zh-CN" altLang="en-US" sz="16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zh-CN" altLang="en-US" sz="1600" spc="120">
                          <a:latin typeface="微软雅黑" panose="020B0503020204020204" pitchFamily="34" charset="-122"/>
                          <a:ea typeface="微软雅黑" panose="020B0503020204020204" pitchFamily="34" charset="-122"/>
                        </a:rPr>
                        <a:t>数量（手）</a:t>
                      </a:r>
                      <a:endParaRPr lang="zh-CN" altLang="en-US" sz="1600" spc="120">
                        <a:latin typeface="微软雅黑" panose="020B0503020204020204" pitchFamily="34" charset="-122"/>
                        <a:ea typeface="微软雅黑" panose="020B0503020204020204" pitchFamily="34" charset="-122"/>
                      </a:endParaRPr>
                    </a:p>
                  </a:txBody>
                  <a:tcPr marL="177800" marR="177800" marT="6350" marB="6350" anchor="ctr"/>
                </a:tc>
              </a:tr>
              <a:tr h="304165">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买三</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9.7</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2000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r h="304800">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买二</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r h="304165">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买一</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10.1</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1500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r h="304165">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卖一</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9.9</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500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r h="304800">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卖二</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10.1</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r h="304165">
                <a:tc>
                  <a:txBody>
                    <a:bodyPr/>
                    <a:lstStyle/>
                    <a:p>
                      <a:pPr algn="ctr">
                        <a:lnSpc>
                          <a:spcPct val="120000"/>
                        </a:lnSpc>
                        <a:spcBef>
                          <a:spcPts val="0"/>
                        </a:spcBef>
                        <a:spcAft>
                          <a:spcPts val="0"/>
                        </a:spcAft>
                        <a:buNone/>
                      </a:pPr>
                      <a:r>
                        <a:rPr lang="zh-CN" altLang="en-US" sz="1400" spc="120">
                          <a:latin typeface="微软雅黑" panose="020B0503020204020204" pitchFamily="34" charset="-122"/>
                          <a:ea typeface="微软雅黑" panose="020B0503020204020204" pitchFamily="34" charset="-122"/>
                        </a:rPr>
                        <a:t>卖三</a:t>
                      </a:r>
                      <a:endParaRPr lang="zh-CN" altLang="en-US"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10.2</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c>
                  <a:txBody>
                    <a:bodyPr/>
                    <a:lstStyle/>
                    <a:p>
                      <a:pPr algn="ctr">
                        <a:lnSpc>
                          <a:spcPct val="120000"/>
                        </a:lnSpc>
                        <a:spcBef>
                          <a:spcPts val="0"/>
                        </a:spcBef>
                        <a:spcAft>
                          <a:spcPts val="0"/>
                        </a:spcAft>
                        <a:buNone/>
                      </a:pPr>
                      <a:r>
                        <a:rPr lang="en-US" altLang="zh-CN" sz="1400" spc="120">
                          <a:latin typeface="微软雅黑" panose="020B0503020204020204" pitchFamily="34" charset="-122"/>
                          <a:ea typeface="微软雅黑" panose="020B0503020204020204" pitchFamily="34" charset="-122"/>
                        </a:rPr>
                        <a:t>1500</a:t>
                      </a:r>
                      <a:endParaRPr lang="en-US" altLang="zh-CN" sz="1400" spc="120">
                        <a:latin typeface="微软雅黑" panose="020B0503020204020204" pitchFamily="34" charset="-122"/>
                        <a:ea typeface="微软雅黑" panose="020B0503020204020204" pitchFamily="34" charset="-122"/>
                      </a:endParaRPr>
                    </a:p>
                  </a:txBody>
                  <a:tcPr marL="177800" marR="177800" marT="6350" marB="6350" anchor="ctr"/>
                </a:tc>
              </a:tr>
            </a:tbl>
          </a:graphicData>
        </a:graphic>
      </p:graphicFrame>
      <p:cxnSp>
        <p:nvCxnSpPr>
          <p:cNvPr id="2" name="直接箭头连接符 1"/>
          <p:cNvCxnSpPr/>
          <p:nvPr/>
        </p:nvCxnSpPr>
        <p:spPr>
          <a:xfrm flipV="1">
            <a:off x="4167505" y="1967865"/>
            <a:ext cx="0" cy="802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4159885" y="2880360"/>
            <a:ext cx="0" cy="823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11955" y="2208530"/>
            <a:ext cx="591185" cy="398780"/>
          </a:xfrm>
          <a:prstGeom prst="rect">
            <a:avLst/>
          </a:prstGeom>
          <a:noFill/>
        </p:spPr>
        <p:txBody>
          <a:bodyPr wrap="square" rtlCol="0">
            <a:spAutoFit/>
          </a:bodyPr>
          <a:p>
            <a:r>
              <a:rPr lang="zh-CN" altLang="en-US" sz="1000" b="1">
                <a:latin typeface="微软雅黑" panose="020B0503020204020204" pitchFamily="34" charset="-122"/>
                <a:ea typeface="微软雅黑" panose="020B0503020204020204" pitchFamily="34" charset="-122"/>
              </a:rPr>
              <a:t>变</a:t>
            </a:r>
            <a:endParaRPr lang="zh-CN" altLang="en-US" sz="1000" b="1">
              <a:latin typeface="微软雅黑" panose="020B0503020204020204" pitchFamily="34" charset="-122"/>
              <a:ea typeface="微软雅黑" panose="020B0503020204020204" pitchFamily="34" charset="-122"/>
            </a:endParaRPr>
          </a:p>
          <a:p>
            <a:r>
              <a:rPr lang="zh-CN" altLang="en-US" sz="1000" b="1">
                <a:latin typeface="微软雅黑" panose="020B0503020204020204" pitchFamily="34" charset="-122"/>
                <a:ea typeface="微软雅黑" panose="020B0503020204020204" pitchFamily="34" charset="-122"/>
              </a:rPr>
              <a:t>小</a:t>
            </a:r>
            <a:endParaRPr lang="zh-CN" altLang="en-US" sz="1000" b="1">
              <a:latin typeface="微软雅黑" panose="020B0503020204020204" pitchFamily="34" charset="-122"/>
              <a:ea typeface="微软雅黑" panose="020B0503020204020204" pitchFamily="34" charset="-122"/>
            </a:endParaRPr>
          </a:p>
        </p:txBody>
      </p:sp>
      <p:sp>
        <p:nvSpPr>
          <p:cNvPr id="12" name="文本框 11"/>
          <p:cNvSpPr txBox="1"/>
          <p:nvPr/>
        </p:nvSpPr>
        <p:spPr>
          <a:xfrm>
            <a:off x="4283710" y="3140710"/>
            <a:ext cx="511175" cy="398780"/>
          </a:xfrm>
          <a:prstGeom prst="rect">
            <a:avLst/>
          </a:prstGeom>
          <a:noFill/>
        </p:spPr>
        <p:txBody>
          <a:bodyPr wrap="square" rtlCol="0">
            <a:spAutoFit/>
          </a:bodyPr>
          <a:p>
            <a:r>
              <a:rPr lang="zh-CN" altLang="en-US" sz="1000" b="1">
                <a:latin typeface="微软雅黑" panose="020B0503020204020204" pitchFamily="34" charset="-122"/>
                <a:ea typeface="微软雅黑" panose="020B0503020204020204" pitchFamily="34" charset="-122"/>
              </a:rPr>
              <a:t>变</a:t>
            </a:r>
            <a:endParaRPr lang="zh-CN" altLang="en-US" sz="1000" b="1">
              <a:latin typeface="微软雅黑" panose="020B0503020204020204" pitchFamily="34" charset="-122"/>
              <a:ea typeface="微软雅黑" panose="020B0503020204020204" pitchFamily="34" charset="-122"/>
            </a:endParaRPr>
          </a:p>
          <a:p>
            <a:r>
              <a:rPr lang="zh-CN" altLang="en-US" sz="1000" b="1">
                <a:latin typeface="微软雅黑" panose="020B0503020204020204" pitchFamily="34" charset="-122"/>
                <a:ea typeface="微软雅黑" panose="020B0503020204020204" pitchFamily="34" charset="-122"/>
              </a:rPr>
              <a:t>大</a:t>
            </a:r>
            <a:endParaRPr lang="zh-CN" altLang="en-US" sz="10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linds(horizontal)">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05</a:t>
            </a:r>
            <a:endParaRPr lang="zh-CN" altLang="en-US" dirty="0"/>
          </a:p>
        </p:txBody>
      </p:sp>
      <p:sp>
        <p:nvSpPr>
          <p:cNvPr id="3" name="内容占位符 2"/>
          <p:cNvSpPr>
            <a:spLocks noGrp="1"/>
          </p:cNvSpPr>
          <p:nvPr>
            <p:ph sz="quarter" idx="11"/>
          </p:nvPr>
        </p:nvSpPr>
        <p:spPr>
          <a:xfrm>
            <a:off x="1439652" y="2427734"/>
            <a:ext cx="6264696" cy="504056"/>
          </a:xfrm>
        </p:spPr>
        <p:txBody>
          <a:bodyPr/>
          <a:lstStyle/>
          <a:p>
            <a:r>
              <a:rPr lang="zh-CN" altLang="en-US" dirty="0">
                <a:sym typeface="+mn-ea"/>
              </a:rPr>
              <a:t>上市</a:t>
            </a:r>
            <a:r>
              <a:rPr lang="zh-CN" altLang="en-US" dirty="0">
                <a:sym typeface="+mn-ea"/>
              </a:rPr>
              <a:t>公司并购</a:t>
            </a:r>
            <a:r>
              <a:rPr lang="zh-CN" altLang="en-US" dirty="0">
                <a:sym typeface="+mn-ea"/>
              </a:rPr>
              <a:t>重组</a:t>
            </a:r>
            <a:endParaRPr lang="zh-CN" altLang="en-US" dirty="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什么是</a:t>
            </a:r>
            <a:r>
              <a:rPr lang="zh-CN" altLang="en-US" dirty="0"/>
              <a:t>并购</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pic>
        <p:nvPicPr>
          <p:cNvPr id="5" name="图片 4"/>
          <p:cNvPicPr>
            <a:picLocks noChangeAspect="1"/>
          </p:cNvPicPr>
          <p:nvPr/>
        </p:nvPicPr>
        <p:blipFill>
          <a:blip r:embed="rId1"/>
          <a:stretch>
            <a:fillRect/>
          </a:stretch>
        </p:blipFill>
        <p:spPr>
          <a:xfrm>
            <a:off x="798195" y="1058545"/>
            <a:ext cx="5747385" cy="35464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并购案例</a:t>
            </a:r>
            <a:r>
              <a:rPr lang="en-US" altLang="zh-CN" dirty="0"/>
              <a:t>——</a:t>
            </a:r>
            <a:r>
              <a:rPr lang="zh-CN" altLang="en-US" dirty="0"/>
              <a:t>中国南车</a:t>
            </a:r>
            <a:r>
              <a:rPr lang="en-US" altLang="zh-CN" dirty="0"/>
              <a:t> </a:t>
            </a:r>
            <a:r>
              <a:rPr lang="zh-CN" altLang="en-US" dirty="0"/>
              <a:t>中国</a:t>
            </a:r>
            <a:r>
              <a:rPr lang="zh-CN" altLang="en-US" dirty="0"/>
              <a:t>北车</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r>
              <a:rPr lang="zh-CN" altLang="en-US" kern="1200" spc="68" dirty="0">
                <a:solidFill>
                  <a:srgbClr val="53585F"/>
                </a:solidFill>
                <a:cs typeface="Arial" panose="020B0604020202020204"/>
              </a:rPr>
              <a:t>合并背景：中国南车和中国北车都是国内铁路装备制造业的领军企业，但双方在</a:t>
            </a:r>
            <a:r>
              <a:rPr lang="zh-CN" altLang="en-US" kern="1200" spc="68" dirty="0">
                <a:solidFill>
                  <a:srgbClr val="53585F"/>
                </a:solidFill>
                <a:cs typeface="Arial" panose="020B0604020202020204"/>
              </a:rPr>
              <a:t>国内外市场的恶性竞争不仅损害了国家形象，也影响了中国高铁技术的国际推广。</a:t>
            </a:r>
            <a:endParaRPr lang="zh-CN" altLang="en-US"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eaLnBrk="1" fontAlgn="auto" latinLnBrk="0" hangingPunct="1">
              <a:lnSpc>
                <a:spcPct val="150000"/>
              </a:lnSpc>
            </a:pPr>
            <a:r>
              <a:rPr lang="zh-CN" altLang="en-US" kern="1200" spc="68" dirty="0">
                <a:solidFill>
                  <a:schemeClr val="tx1"/>
                </a:solidFill>
                <a:effectLst>
                  <a:outerShdw blurRad="38100" dist="19050" dir="2700000" algn="tl" rotWithShape="0">
                    <a:schemeClr val="dk1">
                      <a:alpha val="40000"/>
                    </a:schemeClr>
                  </a:outerShdw>
                </a:effectLst>
                <a:cs typeface="Arial" panose="020B0604020202020204"/>
              </a:rPr>
              <a:t>以阿根廷市场的竞争为例，中国南车就曾通过“跳水削价”的方式，成功抢占原本由中国北车主导的市场份额。具体来说，在阿根廷政府宣布购买新的城轨车辆以替换出事故的列车时，中国南车提出了比北车更低的报价，成功赢得了竞标。这种价格战不仅损害了双方的利润，也影响了中国高铁技术的整体形象。</a:t>
            </a: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r>
              <a:rPr lang="zh-CN" altLang="en-US" kern="1200" spc="68" dirty="0">
                <a:solidFill>
                  <a:schemeClr val="tx1"/>
                </a:solidFill>
                <a:effectLst>
                  <a:outerShdw blurRad="38100" dist="19050" dir="2700000" algn="tl" rotWithShape="0">
                    <a:schemeClr val="dk1">
                      <a:alpha val="40000"/>
                    </a:schemeClr>
                  </a:outerShdw>
                </a:effectLst>
                <a:cs typeface="Arial" panose="020B0604020202020204"/>
              </a:rPr>
              <a:t>在国内市场，南车北车之间的竞争也同样激烈。由于两家公司的业务重合度很高，产品同质化严重，因此在争取订单和项目时，双方经常采取价格战等策略，导致行业整体利润水平下降。</a:t>
            </a: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sym typeface="+mn-ea"/>
              </a:rPr>
              <a:t>并购案例</a:t>
            </a:r>
            <a:r>
              <a:rPr lang="en-US" altLang="zh-CN" dirty="0">
                <a:sym typeface="+mn-ea"/>
              </a:rPr>
              <a:t>——</a:t>
            </a:r>
            <a:r>
              <a:rPr lang="zh-CN" altLang="en-US" dirty="0">
                <a:sym typeface="+mn-ea"/>
              </a:rPr>
              <a:t>中国南车</a:t>
            </a:r>
            <a:r>
              <a:rPr lang="en-US" altLang="zh-CN" dirty="0">
                <a:sym typeface="+mn-ea"/>
              </a:rPr>
              <a:t> </a:t>
            </a:r>
            <a:r>
              <a:rPr lang="zh-CN" altLang="en-US" dirty="0">
                <a:sym typeface="+mn-ea"/>
              </a:rPr>
              <a:t>中国北车</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r>
              <a:rPr lang="en-US" altLang="zh-CN" kern="1200" spc="68" dirty="0">
                <a:solidFill>
                  <a:srgbClr val="53585F"/>
                </a:solidFill>
                <a:cs typeface="Arial" panose="020B0604020202020204"/>
              </a:rPr>
              <a:t>2014年10月27日公告拟筹划重大资产重组事项后双双停牌，这表明了合并的初步意向。</a:t>
            </a:r>
            <a:endParaRPr lang="en-US" altLang="zh-CN" kern="1200" spc="68" dirty="0">
              <a:solidFill>
                <a:srgbClr val="53585F"/>
              </a:solidFill>
              <a:cs typeface="Arial" panose="020B0604020202020204"/>
            </a:endParaRPr>
          </a:p>
          <a:p>
            <a:pPr eaLnBrk="1" fontAlgn="auto" latinLnBrk="0" hangingPunct="1">
              <a:lnSpc>
                <a:spcPct val="150000"/>
              </a:lnSpc>
            </a:pPr>
            <a:r>
              <a:rPr lang="en-US" altLang="zh-CN" kern="1200" spc="68" dirty="0">
                <a:solidFill>
                  <a:srgbClr val="53585F"/>
                </a:solidFill>
                <a:cs typeface="Arial" panose="020B0604020202020204"/>
              </a:rPr>
              <a:t>2014年12月30日，中国南车和中国北车正式宣布合并，并公布了详细的合并方案，即中国南车以换股吸收合并中国北车的方式进行合并。</a:t>
            </a:r>
            <a:endParaRPr lang="en-US" altLang="zh-CN" kern="1200" spc="68" dirty="0">
              <a:solidFill>
                <a:srgbClr val="53585F"/>
              </a:solidFill>
              <a:cs typeface="Arial" panose="020B0604020202020204"/>
            </a:endParaRPr>
          </a:p>
          <a:p>
            <a:pPr eaLnBrk="1" fontAlgn="auto" latinLnBrk="0" hangingPunct="1">
              <a:lnSpc>
                <a:spcPct val="150000"/>
              </a:lnSpc>
            </a:pPr>
            <a:r>
              <a:rPr lang="en-US" altLang="zh-CN" kern="1200" spc="68" dirty="0">
                <a:solidFill>
                  <a:srgbClr val="53585F"/>
                </a:solidFill>
                <a:cs typeface="Arial" panose="020B0604020202020204"/>
              </a:rPr>
              <a:t>合并后的新公司定名为“中国中车股份有限公司”（简称“中车”），这一名称在合并后得到了正式使用。合并完成后，中国中车于2015年6月8日在上海证券交易所和香港联交所成功上市，标志着合并过程的最终完成。</a:t>
            </a: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pic>
        <p:nvPicPr>
          <p:cNvPr id="5" name="图片 4"/>
          <p:cNvPicPr>
            <a:picLocks noChangeAspect="1"/>
          </p:cNvPicPr>
          <p:nvPr/>
        </p:nvPicPr>
        <p:blipFill>
          <a:blip r:embed="rId1"/>
          <a:stretch>
            <a:fillRect/>
          </a:stretch>
        </p:blipFill>
        <p:spPr>
          <a:xfrm>
            <a:off x="395605" y="1681480"/>
            <a:ext cx="8704580" cy="2685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sym typeface="+mn-ea"/>
              </a:rPr>
              <a:t>并购案例</a:t>
            </a:r>
            <a:r>
              <a:rPr lang="en-US" altLang="zh-CN" dirty="0">
                <a:sym typeface="+mn-ea"/>
              </a:rPr>
              <a:t>——</a:t>
            </a:r>
            <a:r>
              <a:rPr lang="zh-CN" altLang="en-US" dirty="0">
                <a:sym typeface="+mn-ea"/>
              </a:rPr>
              <a:t>腾讯收购拳头公司</a:t>
            </a:r>
            <a:endParaRPr lang="zh-CN" altLang="en-US" dirty="0">
              <a:sym typeface="+mn-ea"/>
            </a:endParaRPr>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r>
              <a:rPr lang="en-US" altLang="zh-CN" kern="1200" spc="68" dirty="0">
                <a:solidFill>
                  <a:srgbClr val="53585F"/>
                </a:solidFill>
                <a:cs typeface="Arial" panose="020B0604020202020204"/>
              </a:rPr>
              <a:t>       </a:t>
            </a:r>
            <a:r>
              <a:rPr lang="zh-CN" altLang="en-US" kern="1200" spc="68" dirty="0">
                <a:solidFill>
                  <a:srgbClr val="53585F"/>
                </a:solidFill>
                <a:cs typeface="Arial" panose="020B0604020202020204"/>
              </a:rPr>
              <a:t>初步投资与代理权获取：早在2008年，腾讯就向拳头游戏投资了800万美元，并引入了Benchmark Capital和Firstmark Capital作为共同投资者。随后，腾讯获得了《英雄联盟》在中国大陆的代理权。</a:t>
            </a:r>
            <a:endParaRPr lang="zh-CN" altLang="en-US" kern="1200" spc="68" dirty="0">
              <a:solidFill>
                <a:srgbClr val="53585F"/>
              </a:solidFill>
              <a:cs typeface="Arial" panose="020B0604020202020204"/>
            </a:endParaRPr>
          </a:p>
          <a:p>
            <a:pPr eaLnBrk="1" fontAlgn="auto" latinLnBrk="0" hangingPunct="1">
              <a:lnSpc>
                <a:spcPct val="150000"/>
              </a:lnSpc>
            </a:pPr>
            <a:r>
              <a:rPr lang="en-US" altLang="zh-CN" kern="1200" spc="68" dirty="0">
                <a:solidFill>
                  <a:srgbClr val="53585F"/>
                </a:solidFill>
                <a:cs typeface="Arial" panose="020B0604020202020204"/>
              </a:rPr>
              <a:t>       </a:t>
            </a:r>
            <a:r>
              <a:rPr lang="zh-CN" altLang="en-US" kern="1200" spc="68" dirty="0">
                <a:solidFill>
                  <a:srgbClr val="53585F"/>
                </a:solidFill>
                <a:cs typeface="Arial" panose="020B0604020202020204"/>
              </a:rPr>
              <a:t>股权增持：2011年，腾讯宣布收购拳头游戏的大多数股权，具体交易金额未公开披露。根据腾讯2011年第三季度财报，腾讯以2.31亿美元的价格收购了拳头游戏的部分股份，并在交易后持有92.78%的股权。</a:t>
            </a:r>
            <a:endParaRPr lang="zh-CN" altLang="en-US" kern="1200" spc="68" dirty="0">
              <a:solidFill>
                <a:srgbClr val="53585F"/>
              </a:solidFill>
              <a:cs typeface="Arial" panose="020B0604020202020204"/>
            </a:endParaRPr>
          </a:p>
          <a:p>
            <a:pPr eaLnBrk="1" fontAlgn="auto" latinLnBrk="0" hangingPunct="1">
              <a:lnSpc>
                <a:spcPct val="150000"/>
              </a:lnSpc>
            </a:pPr>
            <a:r>
              <a:rPr lang="en-US" altLang="zh-CN" kern="1200" spc="68" dirty="0">
                <a:solidFill>
                  <a:srgbClr val="53585F"/>
                </a:solidFill>
                <a:cs typeface="Arial" panose="020B0604020202020204"/>
              </a:rPr>
              <a:t>       </a:t>
            </a:r>
            <a:r>
              <a:rPr lang="zh-CN" altLang="en-US" kern="1200" spc="68" dirty="0">
                <a:solidFill>
                  <a:srgbClr val="53585F"/>
                </a:solidFill>
                <a:cs typeface="Arial" panose="020B0604020202020204"/>
              </a:rPr>
              <a:t>全资收购：2015年12月，腾讯完成了对拳头游戏的剩余股份的收购，实现了对这家公司的100%控股。</a:t>
            </a: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sym typeface="+mn-ea"/>
              </a:rPr>
              <a:t>腾讯游戏发展历程</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3" name="图片 2"/>
          <p:cNvPicPr>
            <a:picLocks noChangeAspect="1"/>
          </p:cNvPicPr>
          <p:nvPr/>
        </p:nvPicPr>
        <p:blipFill>
          <a:blip r:embed="rId1"/>
          <a:stretch>
            <a:fillRect/>
          </a:stretch>
        </p:blipFill>
        <p:spPr>
          <a:xfrm>
            <a:off x="828040" y="699135"/>
            <a:ext cx="2814320" cy="2354580"/>
          </a:xfrm>
          <a:prstGeom prst="rect">
            <a:avLst/>
          </a:prstGeom>
        </p:spPr>
      </p:pic>
      <p:pic>
        <p:nvPicPr>
          <p:cNvPr id="5" name="图片 4"/>
          <p:cNvPicPr>
            <a:picLocks noChangeAspect="1"/>
          </p:cNvPicPr>
          <p:nvPr/>
        </p:nvPicPr>
        <p:blipFill>
          <a:blip r:embed="rId2"/>
          <a:stretch>
            <a:fillRect/>
          </a:stretch>
        </p:blipFill>
        <p:spPr>
          <a:xfrm>
            <a:off x="4932045" y="730885"/>
            <a:ext cx="3051175" cy="2322830"/>
          </a:xfrm>
          <a:prstGeom prst="rect">
            <a:avLst/>
          </a:prstGeom>
        </p:spPr>
      </p:pic>
      <p:pic>
        <p:nvPicPr>
          <p:cNvPr id="11" name="图片 10"/>
          <p:cNvPicPr>
            <a:picLocks noChangeAspect="1"/>
          </p:cNvPicPr>
          <p:nvPr/>
        </p:nvPicPr>
        <p:blipFill>
          <a:blip r:embed="rId3"/>
          <a:stretch>
            <a:fillRect/>
          </a:stretch>
        </p:blipFill>
        <p:spPr>
          <a:xfrm>
            <a:off x="972185" y="3107690"/>
            <a:ext cx="2976880" cy="1913255"/>
          </a:xfrm>
          <a:prstGeom prst="rect">
            <a:avLst/>
          </a:prstGeom>
        </p:spPr>
      </p:pic>
      <p:pic>
        <p:nvPicPr>
          <p:cNvPr id="12" name="图片 11"/>
          <p:cNvPicPr>
            <a:picLocks noChangeAspect="1"/>
          </p:cNvPicPr>
          <p:nvPr/>
        </p:nvPicPr>
        <p:blipFill>
          <a:blip r:embed="rId4"/>
          <a:stretch>
            <a:fillRect/>
          </a:stretch>
        </p:blipFill>
        <p:spPr>
          <a:xfrm>
            <a:off x="5364480" y="3053715"/>
            <a:ext cx="2069465" cy="2021205"/>
          </a:xfrm>
          <a:prstGeom prst="rect">
            <a:avLst/>
          </a:prstGeom>
        </p:spPr>
      </p:pic>
      <p:sp>
        <p:nvSpPr>
          <p:cNvPr id="13" name="内容占位符 12"/>
          <p:cNvSpPr/>
          <p:nvPr>
            <p:ph sz="quarter" idx="11"/>
          </p:nvPr>
        </p:nvSpPr>
        <p:spPr/>
        <p:txBody>
          <a:bodyPr/>
          <a:p>
            <a:r>
              <a:rPr lang="en-US" altLang="zh-CN"/>
              <a:t> </a:t>
            </a:r>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marL="285750" indent="-285750">
              <a:lnSpc>
                <a:spcPct val="150000"/>
              </a:lnSpc>
              <a:buFont typeface="Wingdings" panose="05000000000000000000" charset="0"/>
              <a:buChar char="Ø"/>
            </a:pPr>
            <a:r>
              <a:rPr lang="zh-CN" altLang="en-US" b="1" kern="1200" spc="68" dirty="0">
                <a:solidFill>
                  <a:srgbClr val="53585F"/>
                </a:solidFill>
                <a:cs typeface="Arial" panose="020B0604020202020204"/>
                <a:sym typeface="+mn-ea"/>
              </a:rPr>
              <a:t>金融业起源于公元前2000年巴比伦寺庙和公元前6世纪希腊寺庙的货币保管和收取利息的放款业务。公元前5～前3世纪在雅典和罗马先后出现了银钱商和类似银行的商业机构。在欧洲，从货币兑换业和金匠业中发展出现代银行。</a:t>
            </a:r>
            <a:endParaRPr lang="zh-CN" altLang="en-US" b="1" kern="1200" spc="68" dirty="0">
              <a:solidFill>
                <a:srgbClr val="53585F"/>
              </a:solidFill>
              <a:cs typeface="Arial" panose="020B0604020202020204"/>
              <a:sym typeface="+mn-ea"/>
            </a:endParaRPr>
          </a:p>
          <a:p>
            <a:pPr marL="285750" indent="-285750">
              <a:lnSpc>
                <a:spcPct val="150000"/>
              </a:lnSpc>
              <a:buFont typeface="Wingdings" panose="05000000000000000000" charset="0"/>
              <a:buChar char="Ø"/>
            </a:pPr>
            <a:r>
              <a:rPr lang="zh-CN" altLang="en-US" b="1" kern="1200" spc="68" dirty="0">
                <a:solidFill>
                  <a:srgbClr val="53585F"/>
                </a:solidFill>
                <a:cs typeface="Arial" panose="020B0604020202020204"/>
                <a:sym typeface="+mn-ea"/>
              </a:rPr>
              <a:t>中国金融业的起点可追溯到公元前256年以前周代出现的办理赊贷业务的机构，《周礼》称之为“泉府”。南齐时(479～502)出现了以收取实物作抵押进行放款的机构“质库”，即后来的当铺，当时由寺院经营，至唐代改由贵族垄断，宋代时出现了民营质库。明朝末期钱庄（北方称银号）曾是金融业的主体，后来又陆续出现了票号、官银钱号等其他金融机构。</a:t>
            </a:r>
            <a:endParaRPr lang="zh-CN" altLang="en-US" b="1" kern="1200" spc="68" dirty="0">
              <a:solidFill>
                <a:srgbClr val="53585F"/>
              </a:solidFill>
              <a:cs typeface="Arial" panose="020B0604020202020204"/>
              <a:sym typeface="+mn-ea"/>
            </a:endParaRPr>
          </a:p>
          <a:p>
            <a:pPr algn="l">
              <a:lnSpc>
                <a:spcPct val="150000"/>
              </a:lnSpc>
              <a:buClrTx/>
              <a:buSzTx/>
              <a:buFontTx/>
            </a:pP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金融业起源</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sym typeface="+mn-ea"/>
              </a:rPr>
              <a:t>股权收购</a:t>
            </a:r>
            <a:r>
              <a:rPr lang="en-US" altLang="zh-CN" dirty="0">
                <a:sym typeface="+mn-ea"/>
              </a:rPr>
              <a:t>——</a:t>
            </a:r>
            <a:r>
              <a:rPr lang="zh-CN" altLang="en-US" dirty="0">
                <a:sym typeface="+mn-ea"/>
              </a:rPr>
              <a:t>正元智慧收购尼普顿</a:t>
            </a:r>
            <a:endParaRPr lang="zh-CN" altLang="en-US" dirty="0">
              <a:sym typeface="+mn-ea"/>
            </a:endParaRPr>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r>
              <a:rPr lang="en-US" altLang="zh-CN" kern="1200" spc="68" dirty="0">
                <a:solidFill>
                  <a:schemeClr val="tx1"/>
                </a:solidFill>
                <a:effectLst>
                  <a:outerShdw blurRad="38100" dist="19050" dir="2700000" algn="tl" rotWithShape="0">
                    <a:schemeClr val="dk1">
                      <a:alpha val="40000"/>
                    </a:schemeClr>
                  </a:outerShdw>
                </a:effectLst>
                <a:cs typeface="Arial" panose="020B0604020202020204"/>
              </a:rPr>
              <a:t>2</a:t>
            </a:r>
            <a:r>
              <a:rPr lang="zh-CN" altLang="en-US" kern="1200" spc="68" dirty="0">
                <a:solidFill>
                  <a:schemeClr val="tx1"/>
                </a:solidFill>
                <a:effectLst>
                  <a:outerShdw blurRad="38100" dist="19050" dir="2700000" algn="tl" rotWithShape="0">
                    <a:schemeClr val="dk1">
                      <a:alpha val="40000"/>
                    </a:schemeClr>
                  </a:outerShdw>
                </a:effectLst>
                <a:cs typeface="Arial" panose="020B0604020202020204"/>
              </a:rPr>
              <a:t>022年4月29日，正元智慧发布公告称，将以现金方式收购尼普顿的部分股份，具体是购买了尼普顿的部分股东持有的40.69%的股份。完成这次收购后，正元智慧对尼普顿的持股占比达到了51%，从而实现了对尼普顿的控股。</a:t>
            </a: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sym typeface="+mn-ea"/>
              </a:rPr>
              <a:t>股权收购</a:t>
            </a:r>
            <a:r>
              <a:rPr lang="en-US" altLang="zh-CN" dirty="0">
                <a:sym typeface="+mn-ea"/>
              </a:rPr>
              <a:t>——</a:t>
            </a:r>
            <a:r>
              <a:rPr lang="zh-CN" altLang="en-US" dirty="0">
                <a:sym typeface="+mn-ea"/>
              </a:rPr>
              <a:t>正元智慧收购尼普顿</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pic>
        <p:nvPicPr>
          <p:cNvPr id="3" name="图片 2"/>
          <p:cNvPicPr>
            <a:picLocks noChangeAspect="1"/>
          </p:cNvPicPr>
          <p:nvPr/>
        </p:nvPicPr>
        <p:blipFill>
          <a:blip r:embed="rId1"/>
          <a:stretch>
            <a:fillRect/>
          </a:stretch>
        </p:blipFill>
        <p:spPr>
          <a:xfrm>
            <a:off x="755650" y="1059815"/>
            <a:ext cx="2813685" cy="3228340"/>
          </a:xfrm>
          <a:prstGeom prst="rect">
            <a:avLst/>
          </a:prstGeom>
        </p:spPr>
      </p:pic>
      <p:pic>
        <p:nvPicPr>
          <p:cNvPr id="5" name="图片 4"/>
          <p:cNvPicPr>
            <a:picLocks noChangeAspect="1"/>
          </p:cNvPicPr>
          <p:nvPr/>
        </p:nvPicPr>
        <p:blipFill>
          <a:blip r:embed="rId2"/>
          <a:stretch>
            <a:fillRect/>
          </a:stretch>
        </p:blipFill>
        <p:spPr>
          <a:xfrm>
            <a:off x="5148580" y="2006600"/>
            <a:ext cx="2974975" cy="95123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p:txBody>
          <a:bodyPr/>
          <a:lstStyle/>
          <a:p>
            <a:r>
              <a:rPr lang="zh-CN" altLang="en-US" dirty="0"/>
              <a:t>并购的</a:t>
            </a:r>
            <a:r>
              <a:rPr lang="zh-CN" altLang="en-US" dirty="0"/>
              <a:t>目的</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
        <p:nvSpPr>
          <p:cNvPr id="2" name="内容占位符 1"/>
          <p:cNvSpPr>
            <a:spLocks noGrp="1"/>
          </p:cNvSpPr>
          <p:nvPr>
            <p:ph sz="quarter" idx="11"/>
          </p:nvPr>
        </p:nvSpPr>
        <p:spPr>
          <a:xfrm>
            <a:off x="683260" y="1130935"/>
            <a:ext cx="7783830" cy="3308350"/>
          </a:xfrm>
        </p:spPr>
        <p:txBody>
          <a:bodyPr/>
          <a:lstStyle/>
          <a:p>
            <a:pPr eaLnBrk="1" fontAlgn="auto" latinLnBrk="0" hangingPunct="1">
              <a:lnSpc>
                <a:spcPct val="150000"/>
              </a:lnSpc>
            </a:pPr>
            <a:endParaRPr lang="en-US" altLang="zh-CN" kern="1200" spc="68" dirty="0">
              <a:solidFill>
                <a:srgbClr val="53585F"/>
              </a:solidFill>
              <a:cs typeface="Arial" panose="020B0604020202020204"/>
            </a:endParaRPr>
          </a:p>
          <a:p>
            <a:pPr eaLnBrk="1" fontAlgn="auto" latinLnBrk="0" hangingPunct="1">
              <a:lnSpc>
                <a:spcPct val="150000"/>
              </a:lnSpc>
            </a:pPr>
            <a:endParaRPr lang="zh-CN" altLang="en-US" kern="1200" spc="68" dirty="0">
              <a:solidFill>
                <a:srgbClr val="53585F"/>
              </a:solidFill>
              <a:cs typeface="Arial" panose="020B0604020202020204"/>
            </a:endParaRPr>
          </a:p>
          <a:p>
            <a:pPr marL="0" indent="0" eaLnBrk="1" fontAlgn="auto" latinLnBrk="0" hangingPunct="1">
              <a:lnSpc>
                <a:spcPct val="130000"/>
              </a:lnSpc>
              <a:buFont typeface="Wingdings" panose="05000000000000000000" charset="0"/>
              <a:buNone/>
            </a:pPr>
            <a:endParaRPr lang="zh-CN" altLang="en-US" kern="1200" spc="68" dirty="0">
              <a:solidFill>
                <a:schemeClr val="tx1"/>
              </a:solidFill>
              <a:effectLst>
                <a:outerShdw blurRad="38100" dist="19050" dir="2700000" algn="tl" rotWithShape="0">
                  <a:schemeClr val="dk1">
                    <a:alpha val="40000"/>
                  </a:schemeClr>
                </a:outerShdw>
              </a:effectLst>
              <a:cs typeface="Arial" panose="020B0604020202020204"/>
            </a:endParaRPr>
          </a:p>
        </p:txBody>
      </p:sp>
      <p:pic>
        <p:nvPicPr>
          <p:cNvPr id="11" name="图片 10"/>
          <p:cNvPicPr>
            <a:picLocks noChangeAspect="1"/>
          </p:cNvPicPr>
          <p:nvPr/>
        </p:nvPicPr>
        <p:blipFill>
          <a:blip r:embed="rId1"/>
          <a:stretch>
            <a:fillRect/>
          </a:stretch>
        </p:blipFill>
        <p:spPr>
          <a:xfrm>
            <a:off x="611505" y="1059180"/>
            <a:ext cx="6705600" cy="345757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03648" y="3777302"/>
            <a:ext cx="3247682" cy="738664"/>
            <a:chOff x="807960" y="3838822"/>
            <a:chExt cx="3247682" cy="738664"/>
          </a:xfrm>
        </p:grpSpPr>
        <p:sp>
          <p:nvSpPr>
            <p:cNvPr id="7" name="TextBox 1"/>
            <p:cNvSpPr txBox="1"/>
            <p:nvPr/>
          </p:nvSpPr>
          <p:spPr>
            <a:xfrm>
              <a:off x="1463354" y="3838822"/>
              <a:ext cx="2592288" cy="738664"/>
            </a:xfrm>
            <a:prstGeom prst="rect">
              <a:avLst/>
            </a:prstGeom>
            <a:noFill/>
          </p:spPr>
          <p:txBody>
            <a:bodyPr wrap="square" rtlCol="0">
              <a:spAutoFit/>
            </a:bodyPr>
            <a:lstStyle/>
            <a:p>
              <a:r>
                <a:rPr lang="zh-CN" altLang="en-US" sz="1050" dirty="0">
                  <a:solidFill>
                    <a:srgbClr val="47566C"/>
                  </a:solidFill>
                  <a:latin typeface="微软雅黑" panose="020B0503020204020204" pitchFamily="34" charset="-122"/>
                  <a:ea typeface="微软雅黑" panose="020B0503020204020204" pitchFamily="34" charset="-122"/>
                </a:rPr>
                <a:t>恒生电子股份有限公司</a:t>
              </a:r>
              <a:endParaRPr lang="en-US" altLang="zh-CN" sz="1050" dirty="0">
                <a:solidFill>
                  <a:srgbClr val="47566C"/>
                </a:solidFill>
                <a:latin typeface="微软雅黑" panose="020B0503020204020204" pitchFamily="34" charset="-122"/>
                <a:ea typeface="微软雅黑" panose="020B0503020204020204" pitchFamily="34" charset="-122"/>
              </a:endParaRPr>
            </a:p>
            <a:p>
              <a:r>
                <a:rPr lang="en-US" altLang="zh-CN" sz="1050" dirty="0">
                  <a:solidFill>
                    <a:srgbClr val="47566C"/>
                  </a:solidFill>
                  <a:latin typeface="微软雅黑" panose="020B0503020204020204" pitchFamily="34" charset="-122"/>
                  <a:ea typeface="微软雅黑" panose="020B0503020204020204" pitchFamily="34" charset="-122"/>
                </a:rPr>
                <a:t>HUNDSUN TECHNOLOGIES INC.</a:t>
              </a:r>
              <a:endParaRPr lang="en-US" altLang="zh-CN" sz="1050" dirty="0">
                <a:solidFill>
                  <a:srgbClr val="47566C"/>
                </a:solidFill>
                <a:latin typeface="微软雅黑" panose="020B0503020204020204" pitchFamily="34" charset="-122"/>
                <a:ea typeface="微软雅黑" panose="020B0503020204020204" pitchFamily="34" charset="-122"/>
              </a:endParaRPr>
            </a:p>
            <a:p>
              <a:r>
                <a:rPr lang="en-US" altLang="zh-CN" sz="1050" dirty="0">
                  <a:solidFill>
                    <a:srgbClr val="47566C"/>
                  </a:solidFill>
                  <a:latin typeface="微软雅黑" panose="020B0503020204020204" pitchFamily="34" charset="-122"/>
                  <a:ea typeface="微软雅黑" panose="020B0503020204020204" pitchFamily="34" charset="-122"/>
                </a:rPr>
                <a:t>+86 571-28828888</a:t>
              </a:r>
              <a:endParaRPr lang="en-US" altLang="zh-CN" sz="1050" dirty="0">
                <a:solidFill>
                  <a:srgbClr val="47566C"/>
                </a:solidFill>
                <a:latin typeface="微软雅黑" panose="020B0503020204020204" pitchFamily="34" charset="-122"/>
                <a:ea typeface="微软雅黑" panose="020B0503020204020204" pitchFamily="34" charset="-122"/>
              </a:endParaRPr>
            </a:p>
            <a:p>
              <a:r>
                <a:rPr lang="en-US" altLang="zh-CN" sz="1050" dirty="0">
                  <a:solidFill>
                    <a:srgbClr val="47566C"/>
                  </a:solidFill>
                  <a:latin typeface="微软雅黑" panose="020B0503020204020204" pitchFamily="34" charset="-122"/>
                  <a:ea typeface="微软雅黑" panose="020B0503020204020204" pitchFamily="34" charset="-122"/>
                </a:rPr>
                <a:t>www.hundsun.com</a:t>
              </a:r>
              <a:endParaRPr lang="zh-CN" altLang="en-US" sz="1050" dirty="0">
                <a:solidFill>
                  <a:srgbClr val="47566C"/>
                </a:solidFill>
                <a:latin typeface="微软雅黑" panose="020B0503020204020204" pitchFamily="34" charset="-122"/>
                <a:ea typeface="微软雅黑" panose="020B0503020204020204" pitchFamily="34" charset="-122"/>
              </a:endParaRPr>
            </a:p>
          </p:txBody>
        </p:sp>
        <p:pic>
          <p:nvPicPr>
            <p:cNvPr id="8" name="Picture 2" descr="C:\Users\yangxiao14590\Desktop\qrcode_for_gh_e0a7a1b1dada_1280-(1).jpg"/>
            <p:cNvPicPr>
              <a:picLocks noChangeAspect="1" noChangeArrowheads="1"/>
            </p:cNvPicPr>
            <p:nvPr/>
          </p:nvPicPr>
          <p:blipFill>
            <a:blip r:embed="rId1" cstate="screen"/>
            <a:srcRect/>
            <a:stretch>
              <a:fillRect/>
            </a:stretch>
          </p:blipFill>
          <p:spPr bwMode="auto">
            <a:xfrm>
              <a:off x="807960" y="3883664"/>
              <a:ext cx="656084" cy="65608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647564" y="4659982"/>
            <a:ext cx="7848872" cy="215444"/>
          </a:xfrm>
          <a:prstGeom prst="rect">
            <a:avLst/>
          </a:prstGeom>
        </p:spPr>
        <p:txBody>
          <a:bodyPr wrap="square">
            <a:spAutoFit/>
          </a:bodyPr>
          <a:lstStyle/>
          <a:p>
            <a:pPr algn="ctr"/>
            <a:r>
              <a:rPr lang="zh-CN" altLang="en-US" sz="800" dirty="0">
                <a:solidFill>
                  <a:srgbClr val="47566C"/>
                </a:solidFill>
                <a:latin typeface="微软雅黑" panose="020B0503020204020204" pitchFamily="34" charset="-122"/>
                <a:ea typeface="微软雅黑" panose="020B0503020204020204" pitchFamily="34" charset="-122"/>
              </a:rPr>
              <a:t>版权（报告、PPT、演讲内容）仅为恒生电子所有，未经书面许可，任何机构和个人不得以任何形式转发、翻版、复制、刊登、发表或引用。</a:t>
            </a:r>
            <a:endParaRPr lang="zh-CN" altLang="en-US" sz="800" dirty="0">
              <a:solidFill>
                <a:srgbClr val="47566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algn="l">
              <a:lnSpc>
                <a:spcPct val="150000"/>
              </a:lnSpc>
              <a:buClrTx/>
              <a:buSzTx/>
              <a:buFontTx/>
            </a:pPr>
            <a:r>
              <a:rPr lang="zh-CN" altLang="en-US" kern="1200" spc="68" dirty="0">
                <a:solidFill>
                  <a:srgbClr val="53585F"/>
                </a:solidFill>
                <a:cs typeface="Arial" panose="020B0604020202020204"/>
              </a:rPr>
              <a:t>为什么欧洲金融业发展这么早？</a:t>
            </a:r>
            <a:endParaRPr lang="zh-CN" altLang="en-US" kern="1200" spc="68" dirty="0">
              <a:solidFill>
                <a:srgbClr val="53585F"/>
              </a:solidFill>
              <a:cs typeface="Arial" panose="020B0604020202020204"/>
            </a:endParaRPr>
          </a:p>
          <a:p>
            <a:pPr algn="l">
              <a:lnSpc>
                <a:spcPct val="150000"/>
              </a:lnSpc>
              <a:buClrTx/>
              <a:buSzTx/>
              <a:buFontTx/>
            </a:pP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金融业起源</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pic>
        <p:nvPicPr>
          <p:cNvPr id="2" name="图片 1"/>
          <p:cNvPicPr>
            <a:picLocks noChangeAspect="1"/>
          </p:cNvPicPr>
          <p:nvPr/>
        </p:nvPicPr>
        <p:blipFill>
          <a:blip r:embed="rId1"/>
          <a:stretch>
            <a:fillRect/>
          </a:stretch>
        </p:blipFill>
        <p:spPr>
          <a:xfrm>
            <a:off x="5535295" y="1779905"/>
            <a:ext cx="3359150" cy="3119120"/>
          </a:xfrm>
          <a:prstGeom prst="rect">
            <a:avLst/>
          </a:prstGeom>
        </p:spPr>
      </p:pic>
      <p:pic>
        <p:nvPicPr>
          <p:cNvPr id="3" name="图片 2"/>
          <p:cNvPicPr>
            <a:picLocks noChangeAspect="1"/>
          </p:cNvPicPr>
          <p:nvPr/>
        </p:nvPicPr>
        <p:blipFill>
          <a:blip r:embed="rId2"/>
          <a:stretch>
            <a:fillRect/>
          </a:stretch>
        </p:blipFill>
        <p:spPr>
          <a:xfrm>
            <a:off x="683260" y="1779905"/>
            <a:ext cx="4610735" cy="3145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algn="l">
              <a:lnSpc>
                <a:spcPct val="150000"/>
              </a:lnSpc>
              <a:buClrTx/>
              <a:buSzTx/>
              <a:buFontTx/>
            </a:pPr>
            <a:r>
              <a:rPr lang="zh-CN" altLang="en-US" b="1" kern="1200" spc="68" dirty="0">
                <a:solidFill>
                  <a:srgbClr val="53585F"/>
                </a:solidFill>
                <a:cs typeface="Arial" panose="020B0604020202020204"/>
                <a:sym typeface="+mn-ea"/>
              </a:rPr>
              <a:t>现代金融业起源：</a:t>
            </a:r>
            <a:endParaRPr lang="zh-CN" altLang="en-US" b="1" kern="1200" spc="68" dirty="0">
              <a:solidFill>
                <a:srgbClr val="53585F"/>
              </a:solidFill>
              <a:cs typeface="Arial" panose="020B0604020202020204"/>
              <a:sym typeface="+mn-ea"/>
            </a:endParaRPr>
          </a:p>
          <a:p>
            <a:pPr algn="l">
              <a:lnSpc>
                <a:spcPct val="150000"/>
              </a:lnSpc>
              <a:buClrTx/>
              <a:buSzTx/>
              <a:buFontTx/>
            </a:pPr>
            <a:endParaRPr lang="zh-CN" altLang="en-US" b="1" kern="1200" spc="68" dirty="0">
              <a:solidFill>
                <a:srgbClr val="53585F"/>
              </a:solidFill>
              <a:cs typeface="Arial" panose="020B0604020202020204"/>
              <a:sym typeface="+mn-ea"/>
            </a:endParaRPr>
          </a:p>
          <a:p>
            <a:pPr algn="l">
              <a:lnSpc>
                <a:spcPct val="150000"/>
              </a:lnSpc>
              <a:buClrTx/>
              <a:buSzTx/>
              <a:buFontTx/>
            </a:pPr>
            <a:r>
              <a:rPr lang="en-US" altLang="zh-CN" b="1" kern="1200" spc="68" dirty="0">
                <a:solidFill>
                  <a:srgbClr val="53585F"/>
                </a:solidFill>
                <a:cs typeface="Arial" panose="020B0604020202020204"/>
                <a:sym typeface="+mn-ea"/>
              </a:rPr>
              <a:t>1580</a:t>
            </a:r>
            <a:r>
              <a:rPr lang="zh-CN" altLang="en-US" b="1" kern="1200" spc="68" dirty="0">
                <a:solidFill>
                  <a:srgbClr val="53585F"/>
                </a:solidFill>
                <a:cs typeface="Arial" panose="020B0604020202020204"/>
                <a:sym typeface="+mn-ea"/>
              </a:rPr>
              <a:t>年，意大利威尼斯出现了最早的银行；</a:t>
            </a:r>
            <a:endParaRPr lang="zh-CN" altLang="en-US" b="1" kern="1200" spc="68" dirty="0">
              <a:solidFill>
                <a:srgbClr val="53585F"/>
              </a:solidFill>
              <a:cs typeface="Arial" panose="020B0604020202020204"/>
              <a:sym typeface="+mn-ea"/>
            </a:endParaRPr>
          </a:p>
          <a:p>
            <a:pPr algn="l">
              <a:lnSpc>
                <a:spcPct val="150000"/>
              </a:lnSpc>
              <a:buClrTx/>
              <a:buSzTx/>
              <a:buFontTx/>
            </a:pPr>
            <a:r>
              <a:rPr lang="zh-CN" altLang="en-US" b="1" kern="1200" spc="68" dirty="0">
                <a:solidFill>
                  <a:srgbClr val="53585F"/>
                </a:solidFill>
                <a:cs typeface="Arial" panose="020B0604020202020204"/>
                <a:sym typeface="+mn-ea"/>
              </a:rPr>
              <a:t>（16世纪的威尼斯，彼时的水城是共和政体，由威尼斯总督掌握最高权力，而总督又从威尼斯大议会中选举产生。在共和政体下，商人与贵族形成了寡头政治，用法律来维护商业规范。于是，威尼斯成为了地中海航线上最繁华的商业城市。共和国全盛时期，甚至建立起了一个势力遍布东地中海的海上霸权。）</a:t>
            </a:r>
            <a:endParaRPr lang="zh-CN" altLang="en-US" b="1" kern="1200" spc="68" dirty="0">
              <a:solidFill>
                <a:srgbClr val="53585F"/>
              </a:solidFill>
              <a:cs typeface="Arial" panose="020B0604020202020204"/>
              <a:sym typeface="+mn-ea"/>
            </a:endParaRPr>
          </a:p>
          <a:p>
            <a:pPr algn="l">
              <a:lnSpc>
                <a:spcPct val="150000"/>
              </a:lnSpc>
              <a:buClrTx/>
              <a:buSzTx/>
              <a:buFontTx/>
            </a:pPr>
            <a:r>
              <a:rPr lang="zh-CN" altLang="en-US" b="1" kern="1200" spc="68" dirty="0">
                <a:solidFill>
                  <a:srgbClr val="53585F"/>
                </a:solidFill>
                <a:cs typeface="Arial" panose="020B0604020202020204"/>
                <a:sym typeface="+mn-ea"/>
              </a:rPr>
              <a:t>1694年英国（斯图亚特王朝）建立了第一家股份制银行──英格兰银行，这为现代金融业的发展确立了最基本的组织形式。</a:t>
            </a:r>
            <a:endParaRPr lang="zh-CN" altLang="en-US" b="1" kern="1200" spc="68" dirty="0">
              <a:solidFill>
                <a:srgbClr val="53585F"/>
              </a:solidFill>
              <a:cs typeface="Arial" panose="020B0604020202020204"/>
              <a:sym typeface="+mn-ea"/>
            </a:endParaRPr>
          </a:p>
          <a:p>
            <a:pPr algn="l">
              <a:lnSpc>
                <a:spcPct val="150000"/>
              </a:lnSpc>
              <a:buClrTx/>
              <a:buSzTx/>
              <a:buFontTx/>
            </a:pP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金融业起源</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algn="l">
              <a:lnSpc>
                <a:spcPct val="150000"/>
              </a:lnSpc>
              <a:buClrTx/>
              <a:buSzTx/>
              <a:buFontTx/>
            </a:pPr>
            <a:r>
              <a:rPr lang="en-US" altLang="zh-CN" kern="1200" spc="68" dirty="0">
                <a:solidFill>
                  <a:srgbClr val="53585F"/>
                </a:solidFill>
                <a:cs typeface="Arial" panose="020B0604020202020204"/>
              </a:rPr>
              <a:t>18</a:t>
            </a:r>
            <a:r>
              <a:rPr lang="zh-CN" altLang="en-US" kern="1200" spc="68" dirty="0">
                <a:solidFill>
                  <a:srgbClr val="53585F"/>
                </a:solidFill>
                <a:cs typeface="Arial" panose="020B0604020202020204"/>
              </a:rPr>
              <a:t>世纪</a:t>
            </a:r>
            <a:r>
              <a:rPr lang="en-US" altLang="zh-CN" kern="1200" spc="68" dirty="0">
                <a:solidFill>
                  <a:srgbClr val="53585F"/>
                </a:solidFill>
                <a:cs typeface="Arial" panose="020B0604020202020204"/>
              </a:rPr>
              <a:t>60</a:t>
            </a:r>
            <a:r>
              <a:rPr lang="zh-CN" altLang="en-US" kern="1200" spc="68" dirty="0">
                <a:solidFill>
                  <a:srgbClr val="53585F"/>
                </a:solidFill>
                <a:cs typeface="Arial" panose="020B0604020202020204"/>
              </a:rPr>
              <a:t>年代，英国发起了技术革命，蒸汽机作为动力机被广泛应用，资产阶级开始崛起；</a:t>
            </a:r>
            <a:endParaRPr lang="zh-CN" altLang="en-US" kern="1200" spc="68" dirty="0">
              <a:solidFill>
                <a:srgbClr val="53585F"/>
              </a:solidFill>
              <a:cs typeface="Arial" panose="020B0604020202020204"/>
            </a:endParaRPr>
          </a:p>
          <a:p>
            <a:pPr algn="l">
              <a:lnSpc>
                <a:spcPct val="150000"/>
              </a:lnSpc>
              <a:buClrTx/>
              <a:buSzTx/>
              <a:buFontTx/>
            </a:pP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18世纪英国经济和金融领域发生了一系列变革</a:t>
            </a:r>
            <a:r>
              <a:rPr lang="en-US" altLang="zh-CN" kern="1200" spc="68" dirty="0">
                <a:solidFill>
                  <a:srgbClr val="53585F"/>
                </a:solidFill>
                <a:cs typeface="Arial" panose="020B0604020202020204"/>
              </a:rPr>
              <a:t>——</a:t>
            </a:r>
            <a:r>
              <a:rPr lang="zh-CN" altLang="en-US" kern="1200" spc="68" dirty="0">
                <a:solidFill>
                  <a:srgbClr val="53585F"/>
                </a:solidFill>
                <a:cs typeface="Arial" panose="020B0604020202020204"/>
              </a:rPr>
              <a:t>英国金融革命，革命给英国带来了繁荣和财富，为全球金融体系奠定了基础。伦敦作为英国的金融中心和全球金融中心，其崛起也与英国金融革命密不可分。</a:t>
            </a: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现代金融业的发展</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680085" y="1203325"/>
            <a:ext cx="7783830" cy="1141730"/>
          </a:xfrm>
        </p:spPr>
        <p:txBody>
          <a:bodyPr/>
          <a:lstStyle/>
          <a:p>
            <a:pPr algn="l">
              <a:lnSpc>
                <a:spcPct val="150000"/>
              </a:lnSpc>
              <a:buClrTx/>
              <a:buSzTx/>
              <a:buFontTx/>
            </a:pPr>
            <a:r>
              <a:rPr lang="zh-CN" altLang="en-US" kern="1200" spc="68" dirty="0">
                <a:solidFill>
                  <a:srgbClr val="53585F"/>
                </a:solidFill>
                <a:cs typeface="Arial" panose="020B0604020202020204"/>
              </a:rPr>
              <a:t>英国金融革命主要包括以下内容：</a:t>
            </a:r>
            <a:endParaRPr lang="zh-CN" altLang="en-US" kern="1200" spc="68" dirty="0">
              <a:solidFill>
                <a:srgbClr val="53585F"/>
              </a:solidFill>
              <a:cs typeface="Arial" panose="020B0604020202020204"/>
            </a:endParaRPr>
          </a:p>
          <a:p>
            <a:pPr algn="l">
              <a:lnSpc>
                <a:spcPct val="150000"/>
              </a:lnSpc>
              <a:buClrTx/>
              <a:buSzTx/>
              <a:buFontTx/>
            </a:pP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建立了英国银行（Bank of England）</a:t>
            </a: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引入了现代股票市场和股票交易</a:t>
            </a: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建立了国债市场</a:t>
            </a: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发展了保险业</a:t>
            </a:r>
            <a:endParaRPr lang="zh-CN" altLang="en-US" kern="1200" spc="68" dirty="0">
              <a:solidFill>
                <a:srgbClr val="53585F"/>
              </a:solidFill>
              <a:cs typeface="Arial" panose="020B0604020202020204"/>
            </a:endParaRPr>
          </a:p>
          <a:p>
            <a:pPr algn="l">
              <a:lnSpc>
                <a:spcPct val="150000"/>
              </a:lnSpc>
              <a:buClrTx/>
              <a:buSzTx/>
              <a:buFontTx/>
            </a:pP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在本次革命之前，金融的意义更多在于货物交换与流通；</a:t>
            </a:r>
            <a:endParaRPr lang="zh-CN" altLang="en-US" kern="1200" spc="68" dirty="0">
              <a:solidFill>
                <a:srgbClr val="53585F"/>
              </a:solidFill>
              <a:cs typeface="Arial" panose="020B0604020202020204"/>
            </a:endParaRPr>
          </a:p>
          <a:p>
            <a:pPr algn="l">
              <a:lnSpc>
                <a:spcPct val="150000"/>
              </a:lnSpc>
              <a:buClrTx/>
              <a:buSzTx/>
              <a:buFontTx/>
            </a:pPr>
            <a:r>
              <a:rPr lang="zh-CN" altLang="en-US" kern="1200" spc="68" dirty="0">
                <a:solidFill>
                  <a:srgbClr val="53585F"/>
                </a:solidFill>
                <a:cs typeface="Arial" panose="020B0604020202020204"/>
              </a:rPr>
              <a:t>金融革命后，金融开始逐步推动产业的发展与升级。</a:t>
            </a:r>
            <a:endParaRPr lang="zh-CN" altLang="en-US" kern="1200" spc="68" dirty="0">
              <a:solidFill>
                <a:srgbClr val="53585F"/>
              </a:solidFill>
              <a:cs typeface="Arial" panose="020B0604020202020204"/>
            </a:endParaRPr>
          </a:p>
        </p:txBody>
      </p:sp>
      <p:sp>
        <p:nvSpPr>
          <p:cNvPr id="4" name="内容占位符 3"/>
          <p:cNvSpPr>
            <a:spLocks noGrp="1"/>
          </p:cNvSpPr>
          <p:nvPr>
            <p:ph sz="quarter" idx="10"/>
          </p:nvPr>
        </p:nvSpPr>
        <p:spPr/>
        <p:txBody>
          <a:bodyPr/>
          <a:lstStyle/>
          <a:p>
            <a:r>
              <a:rPr lang="zh-CN" altLang="en-US" dirty="0"/>
              <a:t>现代金融业的发展</a:t>
            </a:r>
            <a:endParaRPr lang="zh-CN" altLang="en-US" dirty="0"/>
          </a:p>
        </p:txBody>
      </p:sp>
      <p:sp>
        <p:nvSpPr>
          <p:cNvPr id="6" name="矩形 5"/>
          <p:cNvSpPr/>
          <p:nvPr/>
        </p:nvSpPr>
        <p:spPr>
          <a:xfrm>
            <a:off x="-684584" y="192324"/>
            <a:ext cx="504056" cy="504056"/>
          </a:xfrm>
          <a:prstGeom prst="rect">
            <a:avLst/>
          </a:prstGeom>
          <a:solidFill>
            <a:srgbClr val="084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R:8</a:t>
            </a:r>
            <a:endParaRPr lang="en-US" altLang="zh-CN" sz="1000" dirty="0" smtClean="0"/>
          </a:p>
          <a:p>
            <a:r>
              <a:rPr lang="en-US" altLang="zh-CN" sz="1000" dirty="0" smtClean="0"/>
              <a:t>G:64</a:t>
            </a:r>
            <a:endParaRPr lang="en-US" altLang="zh-CN" sz="1000" dirty="0" smtClean="0"/>
          </a:p>
          <a:p>
            <a:r>
              <a:rPr lang="en-US" altLang="zh-CN" sz="1000" dirty="0" smtClean="0"/>
              <a:t>B:156</a:t>
            </a:r>
            <a:endParaRPr lang="zh-CN" altLang="en-US" sz="1000" dirty="0"/>
          </a:p>
        </p:txBody>
      </p:sp>
      <p:sp>
        <p:nvSpPr>
          <p:cNvPr id="7" name="矩形 6"/>
          <p:cNvSpPr/>
          <p:nvPr/>
        </p:nvSpPr>
        <p:spPr>
          <a:xfrm>
            <a:off x="-684584" y="1396666"/>
            <a:ext cx="504056" cy="504056"/>
          </a:xfrm>
          <a:prstGeom prst="rect">
            <a:avLst/>
          </a:prstGeom>
          <a:solidFill>
            <a:srgbClr val="00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G:183</a:t>
            </a:r>
            <a:endParaRPr lang="en-US" altLang="zh-CN" sz="1000" dirty="0" smtClean="0"/>
          </a:p>
          <a:p>
            <a:r>
              <a:rPr lang="en-US" altLang="zh-CN" sz="1000" dirty="0" smtClean="0"/>
              <a:t>B:255</a:t>
            </a:r>
            <a:endParaRPr lang="zh-CN" altLang="en-US" sz="1000" dirty="0"/>
          </a:p>
        </p:txBody>
      </p:sp>
      <p:sp>
        <p:nvSpPr>
          <p:cNvPr id="8" name="矩形 7"/>
          <p:cNvSpPr/>
          <p:nvPr/>
        </p:nvSpPr>
        <p:spPr>
          <a:xfrm>
            <a:off x="-684584" y="794495"/>
            <a:ext cx="504056" cy="504056"/>
          </a:xfrm>
          <a:prstGeom prst="rect">
            <a:avLst/>
          </a:prstGeom>
          <a:solidFill>
            <a:srgbClr val="005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R:0</a:t>
            </a:r>
            <a:endParaRPr lang="en-US" altLang="zh-CN" sz="1000" dirty="0" smtClean="0"/>
          </a:p>
          <a:p>
            <a:r>
              <a:rPr lang="en-US" altLang="zh-CN" sz="1000" dirty="0" smtClean="0"/>
              <a:t>G:89</a:t>
            </a:r>
            <a:endParaRPr lang="en-US" altLang="zh-CN" sz="1000" dirty="0" smtClean="0"/>
          </a:p>
          <a:p>
            <a:r>
              <a:rPr lang="en-US" altLang="zh-CN" sz="1000" dirty="0" smtClean="0"/>
              <a:t>B:233</a:t>
            </a:r>
            <a:endParaRPr lang="zh-CN" altLang="en-US" sz="1000" dirty="0"/>
          </a:p>
        </p:txBody>
      </p:sp>
      <p:sp>
        <p:nvSpPr>
          <p:cNvPr id="9" name="矩形 8"/>
          <p:cNvSpPr/>
          <p:nvPr/>
        </p:nvSpPr>
        <p:spPr>
          <a:xfrm>
            <a:off x="-684584" y="2603463"/>
            <a:ext cx="504056" cy="50405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solidFill>
                  <a:srgbClr val="47566C"/>
                </a:solidFill>
              </a:rPr>
              <a:t>R:244</a:t>
            </a:r>
            <a:endParaRPr lang="en-US" altLang="zh-CN" sz="1000" dirty="0" smtClean="0">
              <a:solidFill>
                <a:srgbClr val="47566C"/>
              </a:solidFill>
            </a:endParaRPr>
          </a:p>
          <a:p>
            <a:r>
              <a:rPr lang="en-US" altLang="zh-CN" sz="1000" dirty="0" smtClean="0">
                <a:solidFill>
                  <a:srgbClr val="47566C"/>
                </a:solidFill>
              </a:rPr>
              <a:t>G:244</a:t>
            </a:r>
            <a:endParaRPr lang="en-US" altLang="zh-CN" sz="1000" dirty="0" smtClean="0">
              <a:solidFill>
                <a:srgbClr val="47566C"/>
              </a:solidFill>
            </a:endParaRPr>
          </a:p>
          <a:p>
            <a:r>
              <a:rPr lang="en-US" altLang="zh-CN" sz="1000" dirty="0" smtClean="0">
                <a:solidFill>
                  <a:srgbClr val="47566C"/>
                </a:solidFill>
              </a:rPr>
              <a:t>B:244</a:t>
            </a:r>
            <a:endParaRPr lang="zh-CN" altLang="en-US" sz="1000" dirty="0">
              <a:solidFill>
                <a:srgbClr val="47566C"/>
              </a:solidFill>
            </a:endParaRPr>
          </a:p>
        </p:txBody>
      </p:sp>
      <p:sp>
        <p:nvSpPr>
          <p:cNvPr id="10" name="矩形 9"/>
          <p:cNvSpPr/>
          <p:nvPr/>
        </p:nvSpPr>
        <p:spPr>
          <a:xfrm>
            <a:off x="-684584" y="2006755"/>
            <a:ext cx="504056" cy="504056"/>
          </a:xfrm>
          <a:prstGeom prst="rect">
            <a:avLst/>
          </a:prstGeom>
          <a:solidFill>
            <a:srgbClr val="F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dirty="0" smtClean="0"/>
              <a:t>R:250</a:t>
            </a:r>
            <a:endParaRPr lang="en-US" altLang="zh-CN" sz="1000" dirty="0" smtClean="0"/>
          </a:p>
          <a:p>
            <a:r>
              <a:rPr lang="en-US" altLang="zh-CN" sz="1000" dirty="0" smtClean="0"/>
              <a:t>G:135</a:t>
            </a:r>
            <a:endParaRPr lang="en-US" altLang="zh-CN" sz="1000" dirty="0" smtClean="0"/>
          </a:p>
          <a:p>
            <a:r>
              <a:rPr lang="en-US" altLang="zh-CN" sz="1000" dirty="0" smtClean="0"/>
              <a:t>B:56</a:t>
            </a:r>
            <a:endParaRPr lang="zh-CN" alt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02</a:t>
            </a:r>
            <a:endParaRPr lang="zh-CN" altLang="en-US" dirty="0"/>
          </a:p>
        </p:txBody>
      </p:sp>
      <p:sp>
        <p:nvSpPr>
          <p:cNvPr id="3" name="内容占位符 2"/>
          <p:cNvSpPr>
            <a:spLocks noGrp="1"/>
          </p:cNvSpPr>
          <p:nvPr>
            <p:ph sz="quarter" idx="11"/>
          </p:nvPr>
        </p:nvSpPr>
        <p:spPr>
          <a:xfrm>
            <a:off x="1439652" y="2427734"/>
            <a:ext cx="6264696" cy="504056"/>
          </a:xfrm>
        </p:spPr>
        <p:txBody>
          <a:bodyPr/>
          <a:lstStyle/>
          <a:p>
            <a:r>
              <a:rPr lang="zh-CN" altLang="en-US" b="0" dirty="0">
                <a:sym typeface="+mn-ea"/>
              </a:rPr>
              <a:t>股票市场起源与发展</a:t>
            </a:r>
            <a:endParaRPr lang="zh-CN" altLang="en-US"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UNIT_TABLE_BEAUTIFY" val="smartTable{b8be4f31-d068-4dc1-a496-61c91048a2b8}"/>
  <p:tag name="TABLE_ENDDRAG_ORIGIN_RECT" val="415*171"/>
  <p:tag name="TABLE_ENDDRAG_RECT" val="87*109*415*171"/>
  <p:tag name="TABLE_AUTOADJUST_FLAG" val="1"/>
</p:tagLst>
</file>

<file path=ppt/tags/tag108.xml><?xml version="1.0" encoding="utf-8"?>
<p:tagLst xmlns:p="http://schemas.openxmlformats.org/presentationml/2006/main">
  <p:tag name="KSO_WPP_MARK_KEY" val="08cbc63a-f395-49d2-b2a4-8f4869f23985"/>
  <p:tag name="COMMONDATA" val="eyJoZGlkIjoiNDkzNWVkZDM3YjI3MjY4MzFmZTc3MWRjZjdiMDUxZTAifQ=="/>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TABLE_BEAUTIFY" val="smartTable{72c7d8ee-40c7-44d0-a7c3-6e20df41e9d2}"/>
  <p:tag name="KSO_WM_BEAUTIFY_FLAG" val=""/>
  <p:tag name="TABLE_ENDDRAG_ORIGIN_RECT" val="633*250"/>
  <p:tag name="TABLE_ENDDRAG_RECT" val="38*94*633*250"/>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7771</Words>
  <Application>WPS 演示</Application>
  <PresentationFormat>全屏显示(16:9)</PresentationFormat>
  <Paragraphs>1000</Paragraphs>
  <Slides>43</Slides>
  <Notes>1</Notes>
  <HiddenSlides>5</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43</vt:i4>
      </vt:variant>
    </vt:vector>
  </HeadingPairs>
  <TitlesOfParts>
    <vt:vector size="60" baseType="lpstr">
      <vt:lpstr>Arial</vt:lpstr>
      <vt:lpstr>宋体</vt:lpstr>
      <vt:lpstr>Wingdings</vt:lpstr>
      <vt:lpstr>微软雅黑</vt:lpstr>
      <vt:lpstr>Impact</vt:lpstr>
      <vt:lpstr>Arial</vt:lpstr>
      <vt:lpstr>汉仪君黑-75简</vt:lpstr>
      <vt:lpstr>黑体</vt:lpstr>
      <vt:lpstr>经典综艺体简</vt:lpstr>
      <vt:lpstr>Wingdings</vt:lpstr>
      <vt:lpstr>Arial Unicode MS</vt:lpstr>
      <vt:lpstr>等线</vt:lpstr>
      <vt:lpstr>Calibri</vt:lpstr>
      <vt:lpstr>汉仪君黑-55W</vt:lpstr>
      <vt:lpstr>Times New Roman</vt:lpstr>
      <vt:lpstr>华文细黑</vt:lpstr>
      <vt:lpstr>Office 主题​​</vt:lpstr>
      <vt:lpstr>证券市场分享——股票市场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恒生电子2023PPT模板</dc:title>
  <dc:creator>恒生电子</dc:creator>
  <cp:lastModifiedBy>企业用户_231455295</cp:lastModifiedBy>
  <cp:revision>428</cp:revision>
  <dcterms:created xsi:type="dcterms:W3CDTF">2023-02-13T06:30:00Z</dcterms:created>
  <dcterms:modified xsi:type="dcterms:W3CDTF">2024-11-07T12:12:47Z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CC1D126E582F476DAFCFA4387DB75E52_13</vt:lpwstr>
  </property>
</Properties>
</file>