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7"/>
  </p:notesMasterIdLst>
  <p:sldIdLst>
    <p:sldId id="270" r:id="rId6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y" initials="l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27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5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8786" name="Rectangle 3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/>
              <a:t>农金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../media/image2.png"/><Relationship Id="rId4" Type="http://schemas.openxmlformats.org/officeDocument/2006/relationships/tags" Target="../tags/tag83.xml"/><Relationship Id="rId3" Type="http://schemas.openxmlformats.org/officeDocument/2006/relationships/image" Target="../media/image1.png"/><Relationship Id="rId2" Type="http://schemas.openxmlformats.org/officeDocument/2006/relationships/tags" Target="../tags/tag82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3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image" Target="../media/image4.png"/><Relationship Id="rId2" Type="http://schemas.openxmlformats.org/officeDocument/2006/relationships/tags" Target="../tags/tag10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image" Target="../media/image2.png"/><Relationship Id="rId4" Type="http://schemas.openxmlformats.org/officeDocument/2006/relationships/tags" Target="../tags/tag150.xml"/><Relationship Id="rId3" Type="http://schemas.openxmlformats.org/officeDocument/2006/relationships/image" Target="../media/image1.png"/><Relationship Id="rId2" Type="http://schemas.openxmlformats.org/officeDocument/2006/relationships/tags" Target="../tags/tag14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B67604-1E1E-8B4F-A469-EFFA4C8B7D6B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FE32A9-16ED-394C-94B3-8B5FC14E3C7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BE7E4B-9504-F142-A29D-EF25D389BD0F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0" y="0"/>
            <a:ext cx="93472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256367" y="1484313"/>
            <a:ext cx="9347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9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4BF464-66DD-D64F-A14B-04F607F40AC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D309D9-8FDB-9F46-89FE-A720DB6F4E9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@path_Rectangle 25-2050&amp;12082"/>
          <p:cNvSpPr/>
          <p:nvPr userDrawn="1">
            <p:custDataLst>
              <p:tags r:id="rId2"/>
            </p:custDataLst>
          </p:nvPr>
        </p:nvSpPr>
        <p:spPr>
          <a:xfrm>
            <a:off x="848360" y="4263390"/>
            <a:ext cx="2670175" cy="604520"/>
          </a:xfrm>
          <a:prstGeom prst="roundRect">
            <a:avLst>
              <a:gd name="adj" fmla="val 50217"/>
            </a:avLst>
          </a:prstGeom>
          <a:solidFill>
            <a:schemeClr val="accent1"/>
          </a:solidFill>
        </p:spPr>
        <p:txBody>
          <a:bodyPr/>
          <a:lstStyle/>
          <a:p>
            <a:endParaRPr lang="zh-CN" altLang="en-US" sz="1800"/>
          </a:p>
        </p:txBody>
      </p:sp>
      <p:sp>
        <p:nvSpPr>
          <p:cNvPr id="8" name="@path_Ellipse 9 (Stroke)-2050&amp;12778"/>
          <p:cNvSpPr/>
          <p:nvPr userDrawn="1">
            <p:custDataLst>
              <p:tags r:id="rId3"/>
            </p:custDataLst>
          </p:nvPr>
        </p:nvSpPr>
        <p:spPr>
          <a:xfrm>
            <a:off x="9144000" y="0"/>
            <a:ext cx="3044952" cy="4014216"/>
          </a:xfrm>
          <a:custGeom>
            <a:avLst/>
            <a:gdLst/>
            <a:ahLst/>
            <a:cxnLst/>
            <a:rect l="l" t="t" r="r" b="b"/>
            <a:pathLst>
              <a:path w="3044952" h="4014216">
                <a:moveTo>
                  <a:pt x="694944" y="0"/>
                </a:moveTo>
                <a:cubicBezTo>
                  <a:pt x="576072" y="301752"/>
                  <a:pt x="512064" y="621792"/>
                  <a:pt x="512064" y="969264"/>
                </a:cubicBezTo>
                <a:cubicBezTo>
                  <a:pt x="512064" y="2368296"/>
                  <a:pt x="1645920" y="3502152"/>
                  <a:pt x="3044952" y="3502152"/>
                </a:cubicBezTo>
                <a:lnTo>
                  <a:pt x="3044952" y="4014216"/>
                </a:lnTo>
                <a:cubicBezTo>
                  <a:pt x="1362456" y="4014216"/>
                  <a:pt x="0" y="2651760"/>
                  <a:pt x="0" y="969264"/>
                </a:cubicBezTo>
                <a:cubicBezTo>
                  <a:pt x="0" y="630936"/>
                  <a:pt x="54864" y="301752"/>
                  <a:pt x="155448" y="0"/>
                </a:cubicBezTo>
                <a:lnTo>
                  <a:pt x="694944" y="0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 sz="1800"/>
          </a:p>
        </p:txBody>
      </p:sp>
      <p:sp>
        <p:nvSpPr>
          <p:cNvPr id="9" name="Ellipse 3 (Stroke)_#color-2050&amp;12715"/>
          <p:cNvSpPr/>
          <p:nvPr userDrawn="1">
            <p:custDataLst>
              <p:tags r:id="rId4"/>
            </p:custDataLst>
          </p:nvPr>
        </p:nvSpPr>
        <p:spPr>
          <a:xfrm>
            <a:off x="6184392" y="1938528"/>
            <a:ext cx="6007608" cy="4919472"/>
          </a:xfrm>
          <a:custGeom>
            <a:avLst/>
            <a:gdLst/>
            <a:ahLst/>
            <a:cxnLst/>
            <a:rect l="l" t="t" r="r" b="b"/>
            <a:pathLst>
              <a:path w="6007608" h="4919472">
                <a:moveTo>
                  <a:pt x="6007608" y="640080"/>
                </a:moveTo>
                <a:cubicBezTo>
                  <a:pt x="5394960" y="237744"/>
                  <a:pt x="4663440" y="0"/>
                  <a:pt x="3877056" y="0"/>
                </a:cubicBezTo>
                <a:cubicBezTo>
                  <a:pt x="1737360" y="0"/>
                  <a:pt x="0" y="1737360"/>
                  <a:pt x="0" y="3877056"/>
                </a:cubicBezTo>
                <a:cubicBezTo>
                  <a:pt x="0" y="4233672"/>
                  <a:pt x="45720" y="4581144"/>
                  <a:pt x="137160" y="4919472"/>
                </a:cubicBezTo>
                <a:lnTo>
                  <a:pt x="676656" y="4919472"/>
                </a:lnTo>
                <a:cubicBezTo>
                  <a:pt x="566928" y="4590288"/>
                  <a:pt x="512064" y="4233672"/>
                  <a:pt x="512064" y="3877056"/>
                </a:cubicBezTo>
                <a:cubicBezTo>
                  <a:pt x="512064" y="2011680"/>
                  <a:pt x="2011680" y="512064"/>
                  <a:pt x="3877056" y="512064"/>
                </a:cubicBezTo>
                <a:cubicBezTo>
                  <a:pt x="4681728" y="512064"/>
                  <a:pt x="5422392" y="795528"/>
                  <a:pt x="6007608" y="1271016"/>
                </a:cubicBezTo>
                <a:lnTo>
                  <a:pt x="6007608" y="64008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Ellipse 8 (Stroke)_#color-2050&amp;12718"/>
          <p:cNvSpPr/>
          <p:nvPr userDrawn="1">
            <p:custDataLst>
              <p:tags r:id="rId5"/>
            </p:custDataLst>
          </p:nvPr>
        </p:nvSpPr>
        <p:spPr>
          <a:xfrm>
            <a:off x="5312664" y="4581144"/>
            <a:ext cx="630936" cy="1984248"/>
          </a:xfrm>
          <a:custGeom>
            <a:avLst/>
            <a:gdLst/>
            <a:ahLst/>
            <a:cxnLst/>
            <a:rect l="l" t="t" r="r" b="b"/>
            <a:pathLst>
              <a:path w="630936" h="1984248">
                <a:moveTo>
                  <a:pt x="438912" y="9144"/>
                </a:moveTo>
                <a:cubicBezTo>
                  <a:pt x="576072" y="45720"/>
                  <a:pt x="658368" y="182880"/>
                  <a:pt x="621792" y="320040"/>
                </a:cubicBezTo>
                <a:cubicBezTo>
                  <a:pt x="512064" y="749808"/>
                  <a:pt x="475488" y="1216152"/>
                  <a:pt x="539496" y="1691640"/>
                </a:cubicBezTo>
                <a:cubicBezTo>
                  <a:pt x="557784" y="1828800"/>
                  <a:pt x="457200" y="1956816"/>
                  <a:pt x="320040" y="1975104"/>
                </a:cubicBezTo>
                <a:cubicBezTo>
                  <a:pt x="182880" y="1993392"/>
                  <a:pt x="54864" y="1901952"/>
                  <a:pt x="36576" y="1755648"/>
                </a:cubicBezTo>
                <a:cubicBezTo>
                  <a:pt x="-36576" y="1216152"/>
                  <a:pt x="0" y="685800"/>
                  <a:pt x="128016" y="192024"/>
                </a:cubicBezTo>
                <a:cubicBezTo>
                  <a:pt x="164592" y="54864"/>
                  <a:pt x="301752" y="-27432"/>
                  <a:pt x="438912" y="9144"/>
                </a:cubicBezTo>
              </a:path>
            </a:pathLst>
          </a:custGeom>
          <a:solidFill>
            <a:schemeClr val="accent1"/>
          </a:solidFill>
        </p:spPr>
      </p:sp>
      <p:sp>
        <p:nvSpPr>
          <p:cNvPr id="12" name="Ellipse 4 (Stroke)_#color_$accent2_$accent2-2050&amp;12721"/>
          <p:cNvSpPr/>
          <p:nvPr userDrawn="1">
            <p:custDataLst>
              <p:tags r:id="rId6"/>
            </p:custDataLst>
          </p:nvPr>
        </p:nvSpPr>
        <p:spPr>
          <a:xfrm>
            <a:off x="6739128" y="1947672"/>
            <a:ext cx="5449824" cy="2194560"/>
          </a:xfrm>
          <a:custGeom>
            <a:avLst/>
            <a:gdLst/>
            <a:ahLst/>
            <a:cxnLst/>
            <a:rect l="l" t="t" r="r" b="b"/>
            <a:pathLst>
              <a:path w="5449824" h="2194560">
                <a:moveTo>
                  <a:pt x="5449824" y="640080"/>
                </a:moveTo>
                <a:lnTo>
                  <a:pt x="5449824" y="1280160"/>
                </a:lnTo>
                <a:cubicBezTo>
                  <a:pt x="4864608" y="795528"/>
                  <a:pt x="4123944" y="512064"/>
                  <a:pt x="3310128" y="512064"/>
                </a:cubicBezTo>
                <a:cubicBezTo>
                  <a:pt x="2112264" y="512064"/>
                  <a:pt x="1060704" y="1133856"/>
                  <a:pt x="466344" y="2075688"/>
                </a:cubicBezTo>
                <a:cubicBezTo>
                  <a:pt x="393192" y="2194560"/>
                  <a:pt x="237744" y="2221992"/>
                  <a:pt x="118872" y="2148840"/>
                </a:cubicBezTo>
                <a:cubicBezTo>
                  <a:pt x="0" y="2075688"/>
                  <a:pt x="-36576" y="1920240"/>
                  <a:pt x="36576" y="1801368"/>
                </a:cubicBezTo>
                <a:cubicBezTo>
                  <a:pt x="722376" y="722376"/>
                  <a:pt x="1929384" y="0"/>
                  <a:pt x="3310128" y="0"/>
                </a:cubicBezTo>
                <a:cubicBezTo>
                  <a:pt x="4096512" y="0"/>
                  <a:pt x="4837176" y="237744"/>
                  <a:pt x="5449824" y="640080"/>
                </a:cubicBezTo>
              </a:path>
            </a:pathLst>
          </a:custGeom>
          <a:gradFill>
            <a:gsLst>
              <a:gs pos="0">
                <a:schemeClr val="accent1">
                  <a:lumMod val="75000"/>
                  <a:alpha val="70000"/>
                </a:schemeClr>
              </a:gs>
              <a:gs pos="70313">
                <a:schemeClr val="accent2">
                  <a:alpha val="0"/>
                </a:schemeClr>
              </a:gs>
            </a:gsLst>
            <a:lin ang="74674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Ellipse 10 (Stroke)_#color-2050&amp;12724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746504" cy="1655064"/>
          </a:xfrm>
          <a:custGeom>
            <a:avLst/>
            <a:gdLst/>
            <a:ahLst/>
            <a:cxnLst/>
            <a:rect l="l" t="t" r="r" b="b"/>
            <a:pathLst>
              <a:path w="1746504" h="1655064">
                <a:moveTo>
                  <a:pt x="0" y="1133856"/>
                </a:moveTo>
                <a:cubicBezTo>
                  <a:pt x="384048" y="1051560"/>
                  <a:pt x="731520" y="841248"/>
                  <a:pt x="978408" y="502920"/>
                </a:cubicBezTo>
                <a:cubicBezTo>
                  <a:pt x="1088136" y="347472"/>
                  <a:pt x="1170432" y="173736"/>
                  <a:pt x="1216152" y="0"/>
                </a:cubicBezTo>
                <a:lnTo>
                  <a:pt x="1746504" y="0"/>
                </a:lnTo>
                <a:cubicBezTo>
                  <a:pt x="1682496" y="274320"/>
                  <a:pt x="1563624" y="548640"/>
                  <a:pt x="1389888" y="795528"/>
                </a:cubicBezTo>
                <a:cubicBezTo>
                  <a:pt x="1042416" y="1271016"/>
                  <a:pt x="539496" y="1563624"/>
                  <a:pt x="0" y="1655064"/>
                </a:cubicBezTo>
                <a:lnTo>
                  <a:pt x="0" y="1133856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873125" y="1811020"/>
            <a:ext cx="5765800" cy="2076450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838200" y="4248150"/>
            <a:ext cx="2654935" cy="606425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75 (Stroke)_#color-2050&amp;12727"/>
          <p:cNvSpPr/>
          <p:nvPr userDrawn="1">
            <p:custDataLst>
              <p:tags r:id="rId2"/>
            </p:custDataLst>
          </p:nvPr>
        </p:nvSpPr>
        <p:spPr>
          <a:xfrm>
            <a:off x="3282696" y="0"/>
            <a:ext cx="2304288" cy="6858000"/>
          </a:xfrm>
          <a:custGeom>
            <a:avLst/>
            <a:gdLst/>
            <a:ahLst/>
            <a:cxnLst/>
            <a:rect l="l" t="t" r="r" b="b"/>
            <a:pathLst>
              <a:path w="2304288" h="6858000">
                <a:moveTo>
                  <a:pt x="0" y="6858000"/>
                </a:moveTo>
                <a:lnTo>
                  <a:pt x="813816" y="6858000"/>
                </a:lnTo>
                <a:cubicBezTo>
                  <a:pt x="1728216" y="6007608"/>
                  <a:pt x="2304288" y="4782312"/>
                  <a:pt x="2304288" y="3429000"/>
                </a:cubicBezTo>
                <a:cubicBezTo>
                  <a:pt x="2304288" y="2075688"/>
                  <a:pt x="1728216" y="850392"/>
                  <a:pt x="813816" y="0"/>
                </a:cubicBezTo>
                <a:lnTo>
                  <a:pt x="0" y="0"/>
                </a:lnTo>
                <a:cubicBezTo>
                  <a:pt x="1088136" y="749808"/>
                  <a:pt x="1801368" y="2011680"/>
                  <a:pt x="1801368" y="3429000"/>
                </a:cubicBezTo>
                <a:cubicBezTo>
                  <a:pt x="1801368" y="4846320"/>
                  <a:pt x="1088136" y="6108192"/>
                  <a:pt x="0" y="6858000"/>
                </a:cubicBez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5" name="Ellipse 3 (Stroke)_#color-2050&amp;12730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672584" cy="6858000"/>
          </a:xfrm>
          <a:custGeom>
            <a:avLst/>
            <a:gdLst/>
            <a:ahLst/>
            <a:cxnLst/>
            <a:rect l="l" t="t" r="r" b="b"/>
            <a:pathLst>
              <a:path w="4672584" h="6858000">
                <a:moveTo>
                  <a:pt x="0" y="6848856"/>
                </a:moveTo>
                <a:lnTo>
                  <a:pt x="0" y="6858000"/>
                </a:lnTo>
                <a:lnTo>
                  <a:pt x="45720" y="6858000"/>
                </a:lnTo>
                <a:cubicBezTo>
                  <a:pt x="27432" y="6858000"/>
                  <a:pt x="18288" y="6848856"/>
                  <a:pt x="0" y="6848856"/>
                </a:cubicBezTo>
                <a:moveTo>
                  <a:pt x="1261872" y="6858000"/>
                </a:moveTo>
                <a:cubicBezTo>
                  <a:pt x="1463040" y="6821424"/>
                  <a:pt x="1664208" y="6766560"/>
                  <a:pt x="1856232" y="6693408"/>
                </a:cubicBezTo>
                <a:cubicBezTo>
                  <a:pt x="3666744" y="6035040"/>
                  <a:pt x="4590288" y="4032504"/>
                  <a:pt x="3931920" y="2221992"/>
                </a:cubicBezTo>
                <a:cubicBezTo>
                  <a:pt x="3493008" y="1033272"/>
                  <a:pt x="2478024" y="228600"/>
                  <a:pt x="1316736" y="0"/>
                </a:cubicBezTo>
                <a:lnTo>
                  <a:pt x="2752344" y="0"/>
                </a:lnTo>
                <a:cubicBezTo>
                  <a:pt x="3493008" y="457200"/>
                  <a:pt x="4096512" y="1152144"/>
                  <a:pt x="4425696" y="2039112"/>
                </a:cubicBezTo>
                <a:cubicBezTo>
                  <a:pt x="5093208" y="3877056"/>
                  <a:pt x="4343400" y="5888736"/>
                  <a:pt x="2734056" y="6858000"/>
                </a:cubicBezTo>
                <a:lnTo>
                  <a:pt x="1261872" y="685800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6" name="Ellipse 4 (Stroke)_#color_$accent2_$accent2-2050&amp;12733"/>
          <p:cNvSpPr/>
          <p:nvPr userDrawn="1">
            <p:custDataLst>
              <p:tags r:id="rId4"/>
            </p:custDataLst>
          </p:nvPr>
        </p:nvSpPr>
        <p:spPr>
          <a:xfrm>
            <a:off x="0" y="3959352"/>
            <a:ext cx="4581144" cy="2898648"/>
          </a:xfrm>
          <a:custGeom>
            <a:avLst/>
            <a:gdLst/>
            <a:ahLst/>
            <a:cxnLst/>
            <a:rect l="l" t="t" r="r" b="b"/>
            <a:pathLst>
              <a:path w="4581144" h="2898648">
                <a:moveTo>
                  <a:pt x="4078224" y="201168"/>
                </a:moveTo>
                <a:cubicBezTo>
                  <a:pt x="3831336" y="1335024"/>
                  <a:pt x="3035808" y="2313432"/>
                  <a:pt x="1865376" y="2743200"/>
                </a:cubicBezTo>
                <a:cubicBezTo>
                  <a:pt x="1682496" y="2807208"/>
                  <a:pt x="1499616" y="2862072"/>
                  <a:pt x="1307592" y="2898648"/>
                </a:cubicBezTo>
                <a:lnTo>
                  <a:pt x="2715768" y="2898648"/>
                </a:lnTo>
                <a:cubicBezTo>
                  <a:pt x="3685032" y="2322576"/>
                  <a:pt x="4343400" y="1371600"/>
                  <a:pt x="4572000" y="310896"/>
                </a:cubicBezTo>
                <a:cubicBezTo>
                  <a:pt x="4599432" y="173736"/>
                  <a:pt x="4517136" y="36576"/>
                  <a:pt x="4379976" y="9144"/>
                </a:cubicBezTo>
                <a:cubicBezTo>
                  <a:pt x="4242816" y="-27432"/>
                  <a:pt x="4105656" y="64008"/>
                  <a:pt x="4078224" y="201168"/>
                </a:cubicBezTo>
                <a:moveTo>
                  <a:pt x="9144" y="2898648"/>
                </a:moveTo>
                <a:cubicBezTo>
                  <a:pt x="9144" y="2898648"/>
                  <a:pt x="0" y="2898648"/>
                  <a:pt x="0" y="2898648"/>
                </a:cubicBezTo>
                <a:lnTo>
                  <a:pt x="0" y="2898648"/>
                </a:lnTo>
                <a:lnTo>
                  <a:pt x="9144" y="2898648"/>
                </a:lnTo>
              </a:path>
            </a:pathLst>
          </a:custGeom>
          <a:gradFill>
            <a:gsLst>
              <a:gs pos="100000">
                <a:schemeClr val="accent1">
                  <a:lumMod val="75000"/>
                  <a:alpha val="70000"/>
                </a:schemeClr>
              </a:gs>
              <a:gs pos="73000">
                <a:schemeClr val="accent2">
                  <a:alpha val="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47525" y="2772441"/>
            <a:ext cx="2658015" cy="1313212"/>
          </a:xfrm>
        </p:spPr>
        <p:txBody>
          <a:bodyPr wrap="square" anchor="ctr" anchorCtr="0">
            <a:normAutofit/>
          </a:bodyPr>
          <a:lstStyle>
            <a:lvl1pPr>
              <a:defRPr sz="4800"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_#color-2050&amp;12358"/>
          <p:cNvSpPr/>
          <p:nvPr userDrawn="1">
            <p:custDataLst>
              <p:tags r:id="rId2"/>
            </p:custDataLst>
          </p:nvPr>
        </p:nvSpPr>
        <p:spPr>
          <a:xfrm>
            <a:off x="1524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9" name="Ellipse 5 (Stroke)_#color-2050&amp;1273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142232" cy="4544568"/>
          </a:xfrm>
          <a:custGeom>
            <a:avLst/>
            <a:gdLst/>
            <a:ahLst/>
            <a:cxnLst/>
            <a:rect l="l" t="t" r="r" b="b"/>
            <a:pathLst>
              <a:path w="4142232" h="4544568">
                <a:moveTo>
                  <a:pt x="0" y="4032504"/>
                </a:moveTo>
                <a:cubicBezTo>
                  <a:pt x="91440" y="4032504"/>
                  <a:pt x="173736" y="4041648"/>
                  <a:pt x="265176" y="4041648"/>
                </a:cubicBezTo>
                <a:cubicBezTo>
                  <a:pt x="2121408" y="4041648"/>
                  <a:pt x="3630168" y="2532888"/>
                  <a:pt x="3630168" y="676656"/>
                </a:cubicBezTo>
                <a:cubicBezTo>
                  <a:pt x="3630168" y="438912"/>
                  <a:pt x="3611880" y="219456"/>
                  <a:pt x="3566160" y="0"/>
                </a:cubicBezTo>
                <a:lnTo>
                  <a:pt x="4078224" y="0"/>
                </a:lnTo>
                <a:cubicBezTo>
                  <a:pt x="4123944" y="219456"/>
                  <a:pt x="4142232" y="448056"/>
                  <a:pt x="4142232" y="676656"/>
                </a:cubicBezTo>
                <a:cubicBezTo>
                  <a:pt x="4142232" y="2816352"/>
                  <a:pt x="2404872" y="4544568"/>
                  <a:pt x="265176" y="4544568"/>
                </a:cubicBezTo>
                <a:cubicBezTo>
                  <a:pt x="173736" y="4544568"/>
                  <a:pt x="91440" y="4544568"/>
                  <a:pt x="0" y="4535424"/>
                </a:cubicBezTo>
                <a:lnTo>
                  <a:pt x="0" y="4032504"/>
                </a:lnTo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</p:spPr>
      </p:sp>
      <p:sp>
        <p:nvSpPr>
          <p:cNvPr id="10" name="Ellipse 3 (Stroke)_#color_$lt1_$lt1-2050&amp;12739"/>
          <p:cNvSpPr/>
          <p:nvPr userDrawn="1">
            <p:custDataLst>
              <p:tags r:id="rId4"/>
            </p:custDataLst>
          </p:nvPr>
        </p:nvSpPr>
        <p:spPr>
          <a:xfrm>
            <a:off x="0" y="1399032"/>
            <a:ext cx="6099048" cy="5458968"/>
          </a:xfrm>
          <a:custGeom>
            <a:avLst/>
            <a:gdLst/>
            <a:ahLst/>
            <a:cxnLst/>
            <a:rect l="l" t="t" r="r" b="b"/>
            <a:pathLst>
              <a:path w="6099048" h="5458968">
                <a:moveTo>
                  <a:pt x="5760720" y="5458968"/>
                </a:moveTo>
                <a:cubicBezTo>
                  <a:pt x="5971032" y="4974336"/>
                  <a:pt x="6099048" y="4434840"/>
                  <a:pt x="6099048" y="3877056"/>
                </a:cubicBezTo>
                <a:cubicBezTo>
                  <a:pt x="6099048" y="1737360"/>
                  <a:pt x="4361688" y="0"/>
                  <a:pt x="2221992" y="0"/>
                </a:cubicBezTo>
                <a:cubicBezTo>
                  <a:pt x="1399032" y="0"/>
                  <a:pt x="630936" y="256032"/>
                  <a:pt x="0" y="704088"/>
                </a:cubicBezTo>
                <a:lnTo>
                  <a:pt x="0" y="1344168"/>
                </a:lnTo>
                <a:cubicBezTo>
                  <a:pt x="594360" y="822960"/>
                  <a:pt x="1371600" y="512064"/>
                  <a:pt x="2221992" y="512064"/>
                </a:cubicBezTo>
                <a:cubicBezTo>
                  <a:pt x="4078224" y="512064"/>
                  <a:pt x="5586984" y="2011680"/>
                  <a:pt x="5586984" y="3877056"/>
                </a:cubicBezTo>
                <a:cubicBezTo>
                  <a:pt x="5586984" y="4443984"/>
                  <a:pt x="5440680" y="4992624"/>
                  <a:pt x="5193792" y="5458968"/>
                </a:cubicBezTo>
                <a:lnTo>
                  <a:pt x="5760720" y="5458968"/>
                </a:lnTo>
              </a:path>
            </a:pathLst>
          </a:custGeom>
          <a:gradFill>
            <a:gsLst>
              <a:gs pos="41000">
                <a:schemeClr val="lt1">
                  <a:alpha val="45000"/>
                </a:schemeClr>
              </a:gs>
              <a:gs pos="0">
                <a:srgbClr val="FFFFFF">
                  <a:alpha val="0"/>
                </a:srgbClr>
              </a:gs>
              <a:gs pos="100000">
                <a:schemeClr val="lt1">
                  <a:alpha val="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4 (Stroke)_#color_$lt1_$accent1-2050&amp;12742"/>
          <p:cNvSpPr/>
          <p:nvPr userDrawn="1">
            <p:custDataLst>
              <p:tags r:id="rId5"/>
            </p:custDataLst>
          </p:nvPr>
        </p:nvSpPr>
        <p:spPr>
          <a:xfrm>
            <a:off x="0" y="1399032"/>
            <a:ext cx="5541264" cy="2194560"/>
          </a:xfrm>
          <a:custGeom>
            <a:avLst/>
            <a:gdLst/>
            <a:ahLst/>
            <a:cxnLst/>
            <a:rect l="l" t="t" r="r" b="b"/>
            <a:pathLst>
              <a:path w="5541264" h="2194560">
                <a:moveTo>
                  <a:pt x="0" y="1353312"/>
                </a:moveTo>
                <a:lnTo>
                  <a:pt x="0" y="704088"/>
                </a:lnTo>
                <a:cubicBezTo>
                  <a:pt x="630936" y="265176"/>
                  <a:pt x="1399032" y="0"/>
                  <a:pt x="2231136" y="0"/>
                </a:cubicBezTo>
                <a:cubicBezTo>
                  <a:pt x="3602736" y="0"/>
                  <a:pt x="4809744" y="722376"/>
                  <a:pt x="5495544" y="1801368"/>
                </a:cubicBezTo>
                <a:cubicBezTo>
                  <a:pt x="5568696" y="1920240"/>
                  <a:pt x="5541264" y="2075688"/>
                  <a:pt x="5422392" y="2148840"/>
                </a:cubicBezTo>
                <a:cubicBezTo>
                  <a:pt x="5303520" y="2221992"/>
                  <a:pt x="5148072" y="2194560"/>
                  <a:pt x="5065776" y="2075688"/>
                </a:cubicBezTo>
                <a:cubicBezTo>
                  <a:pt x="4471416" y="1133856"/>
                  <a:pt x="3419856" y="512064"/>
                  <a:pt x="2231136" y="512064"/>
                </a:cubicBezTo>
                <a:cubicBezTo>
                  <a:pt x="1371600" y="512064"/>
                  <a:pt x="594360" y="822960"/>
                  <a:pt x="0" y="1353312"/>
                </a:cubicBezTo>
              </a:path>
            </a:pathLst>
          </a:custGeom>
          <a:gradFill>
            <a:gsLst>
              <a:gs pos="81000">
                <a:schemeClr val="lt1">
                  <a:alpha val="100000"/>
                </a:schemeClr>
              </a:gs>
              <a:gs pos="0">
                <a:schemeClr val="accent1">
                  <a:alpha val="10000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27495" y="3136900"/>
            <a:ext cx="4726940" cy="1983105"/>
          </a:xfrm>
        </p:spPr>
        <p:txBody>
          <a:bodyPr wrap="square" anchor="t">
            <a:normAutofit/>
          </a:bodyPr>
          <a:lstStyle>
            <a:lvl1pPr algn="l">
              <a:defRPr sz="45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7"/>
            </p:custDataLst>
          </p:nvPr>
        </p:nvSpPr>
        <p:spPr>
          <a:xfrm>
            <a:off x="486410" y="3269650"/>
            <a:ext cx="5126736" cy="2759544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11900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lt"/>
                <a:ea typeface="+mj-lt"/>
                <a:cs typeface="+mj-lt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ea typeface="+mj-lt"/>
                <a:cs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AB77B3-FD1C-6B47-8774-637CA9C63A4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</a:defRPr>
            </a:lvl1pPr>
            <a:lvl2pPr>
              <a:defRPr>
                <a:latin typeface="+mn-lt"/>
                <a:ea typeface="+mn-lt"/>
                <a:cs typeface="+mn-lt"/>
              </a:defRPr>
            </a:lvl2pPr>
            <a:lvl3pPr>
              <a:defRPr>
                <a:latin typeface="+mn-lt"/>
                <a:ea typeface="+mn-lt"/>
                <a:cs typeface="+mn-lt"/>
              </a:defRPr>
            </a:lvl3pPr>
            <a:lvl4pPr>
              <a:defRPr>
                <a:latin typeface="+mn-lt"/>
                <a:ea typeface="+mn-lt"/>
                <a:cs typeface="+mn-lt"/>
              </a:defRPr>
            </a:lvl4pPr>
            <a:lvl5pPr>
              <a:defRPr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lt"/>
                <a:ea typeface="+mn-lt"/>
                <a:cs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_#color-2050&amp;1243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5" name="Ellipse 3_#color_$lt1_$lt1-2050&amp;12754"/>
          <p:cNvSpPr/>
          <p:nvPr userDrawn="1">
            <p:custDataLst>
              <p:tags r:id="rId3"/>
            </p:custDataLst>
          </p:nvPr>
        </p:nvSpPr>
        <p:spPr>
          <a:xfrm>
            <a:off x="8891016" y="0"/>
            <a:ext cx="3300984" cy="3877056"/>
          </a:xfrm>
          <a:custGeom>
            <a:avLst/>
            <a:gdLst/>
            <a:ahLst/>
            <a:cxnLst/>
            <a:rect l="l" t="t" r="r" b="b"/>
            <a:pathLst>
              <a:path w="3300984" h="3877056">
                <a:moveTo>
                  <a:pt x="512064" y="0"/>
                </a:moveTo>
                <a:lnTo>
                  <a:pt x="0" y="0"/>
                </a:lnTo>
                <a:cubicBezTo>
                  <a:pt x="-27432" y="1920240"/>
                  <a:pt x="1380744" y="3584448"/>
                  <a:pt x="3300984" y="3877056"/>
                </a:cubicBezTo>
                <a:lnTo>
                  <a:pt x="3300984" y="3355848"/>
                </a:lnTo>
                <a:cubicBezTo>
                  <a:pt x="1664208" y="3081528"/>
                  <a:pt x="484632" y="1645920"/>
                  <a:pt x="512064" y="0"/>
                </a:cubicBezTo>
              </a:path>
            </a:pathLst>
          </a:custGeom>
          <a:gradFill>
            <a:gsLst>
              <a:gs pos="69000">
                <a:srgbClr val="FFFFFF">
                  <a:alpha val="100000"/>
                </a:srgbClr>
              </a:gs>
              <a:gs pos="82000">
                <a:schemeClr val="lt1">
                  <a:alpha val="0"/>
                </a:schemeClr>
              </a:gs>
              <a:gs pos="0">
                <a:schemeClr val="lt1">
                  <a:alpha val="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6" name="Ellipse 4 (Stroke)_#color_$lt1_$accent1-2050&amp;12757"/>
          <p:cNvSpPr/>
          <p:nvPr userDrawn="1">
            <p:custDataLst>
              <p:tags r:id="rId4"/>
            </p:custDataLst>
          </p:nvPr>
        </p:nvSpPr>
        <p:spPr>
          <a:xfrm>
            <a:off x="9262872" y="1389888"/>
            <a:ext cx="2926080" cy="2478024"/>
          </a:xfrm>
          <a:custGeom>
            <a:avLst/>
            <a:gdLst/>
            <a:ahLst/>
            <a:cxnLst/>
            <a:rect l="l" t="t" r="r" b="b"/>
            <a:pathLst>
              <a:path w="2926080" h="2478024">
                <a:moveTo>
                  <a:pt x="2926080" y="2478024"/>
                </a:moveTo>
                <a:lnTo>
                  <a:pt x="2926080" y="1965960"/>
                </a:lnTo>
                <a:cubicBezTo>
                  <a:pt x="1837944" y="1783080"/>
                  <a:pt x="941832" y="1078992"/>
                  <a:pt x="484632" y="137160"/>
                </a:cubicBezTo>
                <a:cubicBezTo>
                  <a:pt x="420624" y="18288"/>
                  <a:pt x="265176" y="-36576"/>
                  <a:pt x="137160" y="27432"/>
                </a:cubicBezTo>
                <a:cubicBezTo>
                  <a:pt x="18288" y="91440"/>
                  <a:pt x="-36576" y="237744"/>
                  <a:pt x="27432" y="365760"/>
                </a:cubicBezTo>
                <a:cubicBezTo>
                  <a:pt x="566928" y="1472184"/>
                  <a:pt x="1627632" y="2286000"/>
                  <a:pt x="2926080" y="2478024"/>
                </a:cubicBezTo>
              </a:path>
            </a:pathLst>
          </a:custGeom>
          <a:gradFill>
            <a:gsLst>
              <a:gs pos="0">
                <a:schemeClr val="lt1">
                  <a:alpha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7" name="Ellipse 8 (Stroke)_#color-2050&amp;12760"/>
          <p:cNvSpPr/>
          <p:nvPr userDrawn="1">
            <p:custDataLst>
              <p:tags r:id="rId5"/>
            </p:custDataLst>
          </p:nvPr>
        </p:nvSpPr>
        <p:spPr>
          <a:xfrm>
            <a:off x="10716768" y="3822192"/>
            <a:ext cx="1472184" cy="841248"/>
          </a:xfrm>
          <a:custGeom>
            <a:avLst/>
            <a:gdLst/>
            <a:ahLst/>
            <a:cxnLst/>
            <a:rect l="l" t="t" r="r" b="b"/>
            <a:pathLst>
              <a:path w="1472184" h="841248">
                <a:moveTo>
                  <a:pt x="1472184" y="329184"/>
                </a:moveTo>
                <a:lnTo>
                  <a:pt x="1472184" y="841248"/>
                </a:lnTo>
                <a:cubicBezTo>
                  <a:pt x="1005840" y="795528"/>
                  <a:pt x="557784" y="676656"/>
                  <a:pt x="146304" y="484632"/>
                </a:cubicBezTo>
                <a:cubicBezTo>
                  <a:pt x="18288" y="429768"/>
                  <a:pt x="-36576" y="274320"/>
                  <a:pt x="27432" y="146304"/>
                </a:cubicBezTo>
                <a:cubicBezTo>
                  <a:pt x="82296" y="18288"/>
                  <a:pt x="237744" y="-36576"/>
                  <a:pt x="356616" y="27432"/>
                </a:cubicBezTo>
                <a:cubicBezTo>
                  <a:pt x="704088" y="182880"/>
                  <a:pt x="1078992" y="292608"/>
                  <a:pt x="1472184" y="329184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19" name="Ellipse 9_#color-2050&amp;12763"/>
          <p:cNvSpPr/>
          <p:nvPr userDrawn="1">
            <p:custDataLst>
              <p:tags r:id="rId6"/>
            </p:custDataLst>
          </p:nvPr>
        </p:nvSpPr>
        <p:spPr>
          <a:xfrm>
            <a:off x="0" y="3429000"/>
            <a:ext cx="3255264" cy="3429000"/>
          </a:xfrm>
          <a:custGeom>
            <a:avLst/>
            <a:gdLst/>
            <a:ahLst/>
            <a:cxnLst/>
            <a:rect l="l" t="t" r="r" b="b"/>
            <a:pathLst>
              <a:path w="3255264" h="3429000">
                <a:moveTo>
                  <a:pt x="3227832" y="3429000"/>
                </a:moveTo>
                <a:cubicBezTo>
                  <a:pt x="3246120" y="3300984"/>
                  <a:pt x="3255264" y="3172968"/>
                  <a:pt x="3255264" y="3044952"/>
                </a:cubicBezTo>
                <a:cubicBezTo>
                  <a:pt x="3255264" y="1362456"/>
                  <a:pt x="1883664" y="0"/>
                  <a:pt x="201168" y="0"/>
                </a:cubicBezTo>
                <a:cubicBezTo>
                  <a:pt x="137160" y="0"/>
                  <a:pt x="64008" y="0"/>
                  <a:pt x="0" y="9144"/>
                </a:cubicBezTo>
                <a:lnTo>
                  <a:pt x="0" y="512064"/>
                </a:lnTo>
                <a:cubicBezTo>
                  <a:pt x="64008" y="512064"/>
                  <a:pt x="137160" y="512064"/>
                  <a:pt x="201168" y="512064"/>
                </a:cubicBezTo>
                <a:cubicBezTo>
                  <a:pt x="1609344" y="512064"/>
                  <a:pt x="2743200" y="1645920"/>
                  <a:pt x="2743200" y="3044952"/>
                </a:cubicBezTo>
                <a:cubicBezTo>
                  <a:pt x="2743200" y="3172968"/>
                  <a:pt x="2734056" y="3300984"/>
                  <a:pt x="2715768" y="3429000"/>
                </a:cubicBezTo>
                <a:lnTo>
                  <a:pt x="3227832" y="3429000"/>
                </a:lnTo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</p:spPr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7"/>
            </p:custDataLst>
          </p:nvPr>
        </p:nvSpPr>
        <p:spPr>
          <a:xfrm>
            <a:off x="838200" y="457200"/>
            <a:ext cx="10515000" cy="29988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8000">
                <a:solidFill>
                  <a:schemeClr val="lt1">
                    <a:lumMod val="100000"/>
                  </a:schemeClr>
                </a:solidFill>
                <a:latin typeface="+mj-lt"/>
                <a:ea typeface="+mj-lt"/>
                <a:cs typeface="+mj-lt"/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1"/>
            </p:custDataLst>
          </p:nvPr>
        </p:nvSpPr>
        <p:spPr>
          <a:xfrm>
            <a:off x="838200" y="3908350"/>
            <a:ext cx="10515000" cy="1240560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s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791585" cy="6656705"/>
          </a:xfrm>
          <a:prstGeom prst="rect">
            <a:avLst/>
          </a:prstGeom>
        </p:spPr>
      </p:pic>
      <p:pic>
        <p:nvPicPr>
          <p:cNvPr id="11" name="图片 10" descr="hh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01585" y="2243455"/>
            <a:ext cx="4590415" cy="4614545"/>
          </a:xfrm>
          <a:prstGeom prst="rect">
            <a:avLst/>
          </a:prstGeom>
        </p:spPr>
      </p:pic>
      <p:cxnSp>
        <p:nvCxnSpPr>
          <p:cNvPr id="22" name="直接连接符 21"/>
          <p:cNvCxnSpPr/>
          <p:nvPr>
            <p:custDataLst>
              <p:tags r:id="rId6"/>
            </p:custDataLst>
          </p:nvPr>
        </p:nvCxnSpPr>
        <p:spPr>
          <a:xfrm>
            <a:off x="11135995" y="674370"/>
            <a:ext cx="18288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7"/>
            </p:custDataLst>
          </p:nvPr>
        </p:nvCxnSpPr>
        <p:spPr>
          <a:xfrm>
            <a:off x="11135995" y="732790"/>
            <a:ext cx="18288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8"/>
            </p:custDataLst>
          </p:nvPr>
        </p:nvCxnSpPr>
        <p:spPr>
          <a:xfrm>
            <a:off x="11135995" y="791210"/>
            <a:ext cx="18288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9"/>
            </p:custDataLst>
          </p:nvPr>
        </p:nvSpPr>
        <p:spPr>
          <a:xfrm>
            <a:off x="3485515" y="3311525"/>
            <a:ext cx="5220970" cy="95694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2000" b="1" i="0" u="none" strike="noStrike" kern="1200" cap="none" spc="1000" normalizeH="0" baseline="0" noProof="1" dirty="0">
                <a:solidFill>
                  <a:schemeClr val="accent2"/>
                </a:soli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</a:defRPr>
            </a:lvl1pPr>
          </a:lstStyle>
          <a:p>
            <a:pPr lvl="0" algn="ctr"/>
            <a:r>
              <a:rPr dirty="0" err="1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0"/>
            </p:custDataLst>
          </p:nvPr>
        </p:nvSpPr>
        <p:spPr>
          <a:xfrm>
            <a:off x="3485513" y="1096645"/>
            <a:ext cx="5220970" cy="2214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1" i="0" u="none" strike="noStrike" kern="1200" cap="none" spc="30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485513" y="4223477"/>
            <a:ext cx="5220975" cy="72423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accent1"/>
                </a:soli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>
            <p:custDataLst>
              <p:tags r:id="rId2"/>
            </p:custDataLst>
          </p:nvPr>
        </p:nvSpPr>
        <p:spPr>
          <a:xfrm>
            <a:off x="561869" y="448407"/>
            <a:ext cx="600089" cy="599998"/>
          </a:xfrm>
          <a:prstGeom prst="ellipse">
            <a:avLst/>
          </a:pr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MiSans Normal" panose="00000500000000000000" charset="-122"/>
            </a:endParaRPr>
          </a:p>
        </p:txBody>
      </p:sp>
      <p:sp>
        <p:nvSpPr>
          <p:cNvPr id="8" name="正文"/>
          <p:cNvSpPr txBox="1"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53"/>
          <p:cNvSpPr/>
          <p:nvPr>
            <p:custDataLst>
              <p:tags r:id="rId2"/>
            </p:custDataLst>
          </p:nvPr>
        </p:nvSpPr>
        <p:spPr>
          <a:xfrm>
            <a:off x="882821" y="431414"/>
            <a:ext cx="537210" cy="537210"/>
          </a:xfrm>
          <a:prstGeom prst="ellipse">
            <a:avLst/>
          </a:pr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MiSans Normal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3"/>
            </p:custDataLst>
          </p:nvPr>
        </p:nvSpPr>
        <p:spPr>
          <a:xfrm>
            <a:off x="995363" y="599208"/>
            <a:ext cx="1200329" cy="3791817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600" b="1" i="0" u="none" strike="noStrike" kern="1200" cap="none" spc="30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pic>
        <p:nvPicPr>
          <p:cNvPr id="6" name="图片 5" descr="dd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48545" y="0"/>
            <a:ext cx="2243455" cy="215201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ht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67200" cy="4846320"/>
          </a:xfrm>
          <a:prstGeom prst="rect">
            <a:avLst/>
          </a:prstGeom>
        </p:spPr>
      </p:pic>
      <p:pic>
        <p:nvPicPr>
          <p:cNvPr id="10" name="图片 9" descr="hh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01585" y="2243455"/>
            <a:ext cx="4590415" cy="4614545"/>
          </a:xfrm>
          <a:prstGeom prst="rect">
            <a:avLst/>
          </a:prstGeom>
        </p:spPr>
      </p:pic>
      <p:cxnSp>
        <p:nvCxnSpPr>
          <p:cNvPr id="22" name="直接连接符 21"/>
          <p:cNvCxnSpPr/>
          <p:nvPr>
            <p:custDataLst>
              <p:tags r:id="rId6"/>
            </p:custDataLst>
          </p:nvPr>
        </p:nvCxnSpPr>
        <p:spPr>
          <a:xfrm>
            <a:off x="11135995" y="674370"/>
            <a:ext cx="182880" cy="0"/>
          </a:xfrm>
          <a:prstGeom prst="line">
            <a:avLst/>
          </a:prstGeom>
          <a:ln w="12700">
            <a:solidFill>
              <a:srgbClr val="316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7"/>
            </p:custDataLst>
          </p:nvPr>
        </p:nvCxnSpPr>
        <p:spPr>
          <a:xfrm>
            <a:off x="11135995" y="732790"/>
            <a:ext cx="182880" cy="0"/>
          </a:xfrm>
          <a:prstGeom prst="line">
            <a:avLst/>
          </a:prstGeom>
          <a:ln w="12700">
            <a:solidFill>
              <a:srgbClr val="316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11135995" y="791210"/>
            <a:ext cx="182880" cy="0"/>
          </a:xfrm>
          <a:prstGeom prst="line">
            <a:avLst/>
          </a:prstGeom>
          <a:ln w="12700">
            <a:solidFill>
              <a:srgbClr val="316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9"/>
            </p:custDataLst>
          </p:nvPr>
        </p:nvSpPr>
        <p:spPr>
          <a:xfrm>
            <a:off x="2641601" y="2403740"/>
            <a:ext cx="6908800" cy="9220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4800" b="1" i="0" u="none" strike="noStrike" kern="1200" cap="none" spc="300" normalizeH="0" baseline="0" noProof="1" dirty="0">
                <a:solidFill>
                  <a:schemeClr val="accent2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2641600" y="3472381"/>
            <a:ext cx="6908800" cy="85506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1" i="0" u="none" strike="noStrike" kern="1200" cap="none" spc="300" normalizeH="0" baseline="0" noProof="1" dirty="0">
                <a:solidFill>
                  <a:schemeClr val="accent1"/>
                </a:soli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>
            <a:off x="561869" y="448407"/>
            <a:ext cx="600089" cy="599998"/>
          </a:xfrm>
          <a:prstGeom prst="ellipse">
            <a:avLst/>
          </a:pr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MiSans Normal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3" name="正文"/>
          <p:cNvSpPr txBox="1">
            <a:spLocks noGrp="1"/>
          </p:cNvSpPr>
          <p:nvPr>
            <p:ph idx="2"/>
            <p:custDataLst>
              <p:tags r:id="rId7"/>
            </p:custDataLst>
          </p:nvPr>
        </p:nvSpPr>
        <p:spPr>
          <a:xfrm>
            <a:off x="608330" y="1490345"/>
            <a:ext cx="5214620" cy="4759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正文"/>
          <p:cNvSpPr txBox="1">
            <a:spLocks noGrp="1"/>
          </p:cNvSpPr>
          <p:nvPr>
            <p:ph idx="13"/>
            <p:custDataLst>
              <p:tags r:id="rId8"/>
            </p:custDataLst>
          </p:nvPr>
        </p:nvSpPr>
        <p:spPr>
          <a:xfrm>
            <a:off x="6238240" y="1490345"/>
            <a:ext cx="5339080" cy="4759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文"/>
          <p:cNvSpPr txBox="1">
            <a:spLocks noGrp="1"/>
          </p:cNvSpPr>
          <p:nvPr>
            <p:ph idx="6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>
              <a:defRPr>
                <a:latin typeface="+mn-ea"/>
                <a:ea typeface="+mn-ea"/>
                <a:sym typeface="+mn-ea"/>
              </a:defRPr>
            </a:lvl1pPr>
            <a:lvl2pPr>
              <a:defRPr>
                <a:latin typeface="+mn-ea"/>
                <a:ea typeface="+mn-ea"/>
                <a:sym typeface="+mn-ea"/>
              </a:defRPr>
            </a:lvl2pPr>
            <a:lvl3pPr>
              <a:defRPr>
                <a:latin typeface="+mn-ea"/>
                <a:ea typeface="+mn-ea"/>
                <a:sym typeface="+mn-ea"/>
              </a:defRPr>
            </a:lvl3pPr>
            <a:lvl4pPr>
              <a:defRPr>
                <a:latin typeface="+mn-ea"/>
                <a:ea typeface="+mn-ea"/>
                <a:sym typeface="+mn-ea"/>
              </a:defRPr>
            </a:lvl4pPr>
            <a:lvl5pPr>
              <a:defRPr>
                <a:latin typeface="+mn-ea"/>
                <a:ea typeface="+mn-ea"/>
                <a:sym typeface="+mn-ea"/>
              </a:defRPr>
            </a:lvl5pPr>
          </a:lstStyle>
          <a:p>
            <a:pPr lvl="0">
              <a:lnSpc>
                <a:spcPct val="130000"/>
              </a:lnSpc>
              <a:buChar char="●"/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lnSpc>
                <a:spcPct val="120000"/>
              </a:lnSpc>
              <a:buChar char="●"/>
              <a:tabLst>
                <a:tab pos="1609725" algn="l"/>
              </a:tabLs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lnSpc>
                <a:spcPct val="120000"/>
              </a:lnSpc>
              <a:buChar char="●"/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lnSpc>
                <a:spcPct val="120000"/>
              </a:lnSpc>
              <a:buFont typeface="Wingdings" panose="05000000000000000000" charset="0"/>
              <a:buChar char=""/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lnSpc>
                <a:spcPct val="120000"/>
              </a:lnSpc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3"/>
            </p:custDataLst>
          </p:nvPr>
        </p:nvSpPr>
        <p:spPr>
          <a:xfrm>
            <a:off x="6235200" y="1409700"/>
            <a:ext cx="5342400" cy="4196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>
              <a:defRPr>
                <a:latin typeface="+mn-ea"/>
                <a:ea typeface="+mn-ea"/>
                <a:sym typeface="+mn-ea"/>
              </a:defRPr>
            </a:lvl1pPr>
            <a:lvl2pPr>
              <a:defRPr>
                <a:latin typeface="+mn-ea"/>
                <a:ea typeface="+mn-ea"/>
                <a:sym typeface="+mn-ea"/>
              </a:defRPr>
            </a:lvl2pPr>
            <a:lvl3pPr>
              <a:defRPr>
                <a:latin typeface="+mn-ea"/>
                <a:ea typeface="+mn-ea"/>
                <a:sym typeface="+mn-ea"/>
              </a:defRPr>
            </a:lvl3pPr>
            <a:lvl4pPr>
              <a:defRPr>
                <a:latin typeface="+mn-ea"/>
                <a:ea typeface="+mn-ea"/>
                <a:sym typeface="+mn-ea"/>
              </a:defRPr>
            </a:lvl4pPr>
            <a:lvl5pPr>
              <a:defRPr>
                <a:latin typeface="+mn-ea"/>
                <a:ea typeface="+mn-ea"/>
                <a:sym typeface="+mn-ea"/>
              </a:defRPr>
            </a:lvl5pPr>
          </a:lstStyle>
          <a:p>
            <a:pPr lvl="0">
              <a:lnSpc>
                <a:spcPct val="130000"/>
              </a:lnSpc>
              <a:buChar char="●"/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lnSpc>
                <a:spcPct val="120000"/>
              </a:lnSpc>
              <a:buChar char="●"/>
              <a:tabLst>
                <a:tab pos="1609725" algn="l"/>
              </a:tabLs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lnSpc>
                <a:spcPct val="120000"/>
              </a:lnSpc>
              <a:buChar char="●"/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lnSpc>
                <a:spcPct val="120000"/>
              </a:lnSpc>
              <a:buFont typeface="Wingdings" panose="05000000000000000000" charset="0"/>
              <a:buChar char=""/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lnSpc>
                <a:spcPct val="120000"/>
              </a:lnSpc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5"/>
            </p:custDataLst>
          </p:nvPr>
        </p:nvSpPr>
        <p:spPr>
          <a:xfrm>
            <a:off x="608400" y="1409700"/>
            <a:ext cx="5342400" cy="4196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6"/>
            </p:custDataLst>
          </p:nvPr>
        </p:nvSpPr>
        <p:spPr>
          <a:xfrm>
            <a:off x="561869" y="448407"/>
            <a:ext cx="600089" cy="599998"/>
          </a:xfrm>
          <a:prstGeom prst="ellipse">
            <a:avLst/>
          </a:pr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MiSans Normal" panose="00000500000000000000" charset="-122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2705D79-C621-DA49-95CD-DDE5A0344EE4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561869" y="448407"/>
            <a:ext cx="600089" cy="599998"/>
          </a:xfrm>
          <a:prstGeom prst="ellipse">
            <a:avLst/>
          </a:pr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608330"/>
            <a:ext cx="10968990" cy="5648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>
              <a:defRPr>
                <a:latin typeface="+mn-ea"/>
                <a:ea typeface="+mn-ea"/>
                <a:sym typeface="+mn-ea"/>
              </a:defRPr>
            </a:lvl1pPr>
            <a:lvl2pPr>
              <a:defRPr>
                <a:latin typeface="+mn-ea"/>
                <a:ea typeface="+mn-ea"/>
                <a:sym typeface="+mn-ea"/>
              </a:defRPr>
            </a:lvl2pPr>
            <a:lvl3pPr>
              <a:defRPr>
                <a:latin typeface="+mn-ea"/>
                <a:ea typeface="+mn-ea"/>
                <a:sym typeface="+mn-ea"/>
              </a:defRPr>
            </a:lvl3pPr>
            <a:lvl4pPr>
              <a:defRPr>
                <a:latin typeface="+mn-ea"/>
                <a:ea typeface="+mn-ea"/>
                <a:sym typeface="+mn-ea"/>
              </a:defRPr>
            </a:lvl4pPr>
            <a:lvl5pPr>
              <a:defRPr>
                <a:latin typeface="+mn-ea"/>
                <a:ea typeface="+mn-ea"/>
                <a:sym typeface="+mn-ea"/>
              </a:defRPr>
            </a:lvl5pPr>
          </a:lstStyle>
          <a:p>
            <a:pPr lvl="0">
              <a:lnSpc>
                <a:spcPct val="130000"/>
              </a:lnSpc>
              <a:buChar char="●"/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lnSpc>
                <a:spcPct val="120000"/>
              </a:lnSpc>
              <a:buChar char="●"/>
              <a:tabLst>
                <a:tab pos="1609725" algn="l"/>
              </a:tabLs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lnSpc>
                <a:spcPct val="120000"/>
              </a:lnSpc>
              <a:buChar char="●"/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lnSpc>
                <a:spcPct val="120000"/>
              </a:lnSpc>
              <a:buFont typeface="Wingdings" panose="05000000000000000000" charset="0"/>
              <a:buChar char=""/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lnSpc>
                <a:spcPct val="120000"/>
              </a:lnSpc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61869" y="448407"/>
            <a:ext cx="600089" cy="599998"/>
          </a:xfrm>
          <a:prstGeom prst="ellipse">
            <a:avLst/>
          </a:pr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MiSans Normal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08400" y="1324800"/>
            <a:ext cx="109692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s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791585" cy="6656705"/>
          </a:xfrm>
          <a:prstGeom prst="rect">
            <a:avLst/>
          </a:prstGeom>
        </p:spPr>
      </p:pic>
      <p:pic>
        <p:nvPicPr>
          <p:cNvPr id="10" name="图片 9" descr="hh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01585" y="2243455"/>
            <a:ext cx="4590415" cy="4614545"/>
          </a:xfrm>
          <a:prstGeom prst="rect">
            <a:avLst/>
          </a:prstGeom>
        </p:spPr>
      </p:pic>
      <p:cxnSp>
        <p:nvCxnSpPr>
          <p:cNvPr id="22" name="直接连接符 21"/>
          <p:cNvCxnSpPr/>
          <p:nvPr>
            <p:custDataLst>
              <p:tags r:id="rId6"/>
            </p:custDataLst>
          </p:nvPr>
        </p:nvCxnSpPr>
        <p:spPr>
          <a:xfrm>
            <a:off x="11135995" y="674370"/>
            <a:ext cx="18288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7"/>
            </p:custDataLst>
          </p:nvPr>
        </p:nvCxnSpPr>
        <p:spPr>
          <a:xfrm>
            <a:off x="11135995" y="732790"/>
            <a:ext cx="18288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11135995" y="791210"/>
            <a:ext cx="18288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9"/>
            </p:custDataLst>
          </p:nvPr>
        </p:nvSpPr>
        <p:spPr>
          <a:xfrm>
            <a:off x="3203575" y="1630045"/>
            <a:ext cx="5694045" cy="21850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7200" b="1" i="0" u="none" strike="noStrike" kern="1200" cap="none" spc="30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485513" y="4223477"/>
            <a:ext cx="5220975" cy="72423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0" i="0" u="none" strike="noStrike" kern="1200" cap="none" spc="150" normalizeH="0" baseline="0" noProof="1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图片 2"/>
          <p:cNvPicPr>
            <a:picLocks noChangeAspect="1"/>
          </p:cNvPicPr>
          <p:nvPr userDrawn="1"/>
        </p:nvPicPr>
        <p:blipFill>
          <a:blip r:embed="rId2"/>
          <a:srcRect l="3214" r="5476" b="17169"/>
          <a:stretch>
            <a:fillRect/>
          </a:stretch>
        </p:blipFill>
        <p:spPr>
          <a:xfrm>
            <a:off x="0" y="1654175"/>
            <a:ext cx="12192000" cy="520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43203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295655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648107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9000555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" y="1810259"/>
            <a:ext cx="4550500" cy="3595494"/>
          </a:xfrm>
          <a:custGeom>
            <a:avLst/>
            <a:gdLst>
              <a:gd name="connsiteX0" fmla="*/ 0 w 4550500"/>
              <a:gd name="connsiteY0" fmla="*/ 0 h 3595494"/>
              <a:gd name="connsiteX1" fmla="*/ 4550500 w 4550500"/>
              <a:gd name="connsiteY1" fmla="*/ 0 h 3595494"/>
              <a:gd name="connsiteX2" fmla="*/ 4550500 w 4550500"/>
              <a:gd name="connsiteY2" fmla="*/ 3595494 h 3595494"/>
              <a:gd name="connsiteX3" fmla="*/ 0 w 4550500"/>
              <a:gd name="connsiteY3" fmla="*/ 3595494 h 359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0500" h="3595494">
                <a:moveTo>
                  <a:pt x="0" y="0"/>
                </a:moveTo>
                <a:lnTo>
                  <a:pt x="4550500" y="0"/>
                </a:lnTo>
                <a:lnTo>
                  <a:pt x="4550500" y="3595494"/>
                </a:lnTo>
                <a:lnTo>
                  <a:pt x="0" y="35954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599091" y="1810265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570523" y="3631628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541957" y="1810265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62943" y="1583031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74717" y="3824293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8217797" y="3824293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6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B6987F-C396-2F4C-9B28-5C0FF8352E1C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6" charset="0"/>
                <a:ea typeface="微软雅黑" panose="020B050302020402020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6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D087AB-9E55-1E47-ADDD-64D218103964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7B85DCA-22FA-4045-8E73-E57AD32FF682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0AFA66-4E85-5D43-917D-E8CF3884BC70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F3C6FE-FB4E-2245-BF5F-759BD3916F7A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66602-23EB-EF46-848B-2595EF27564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24AB0CB-7C70-2241-8B96-2BD591BF444A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20" Type="http://schemas.openxmlformats.org/officeDocument/2006/relationships/tags" Target="../tags/tag81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897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3897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549FAD-147E-AC41-A6CF-E661CFE1AE7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矩形 6"/>
          <p:cNvSpPr>
            <a:spLocks noChangeArrowheads="1"/>
          </p:cNvSpPr>
          <p:nvPr/>
        </p:nvSpPr>
        <p:spPr bwMode="auto">
          <a:xfrm>
            <a:off x="0" y="6286500"/>
            <a:ext cx="12192000" cy="576263"/>
          </a:xfrm>
          <a:prstGeom prst="rect">
            <a:avLst/>
          </a:prstGeom>
          <a:solidFill>
            <a:srgbClr val="992A28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392" name="文本框 17"/>
          <p:cNvSpPr>
            <a:spLocks noChangeArrowheads="1"/>
          </p:cNvSpPr>
          <p:nvPr/>
        </p:nvSpPr>
        <p:spPr bwMode="auto">
          <a:xfrm>
            <a:off x="7708900" y="6438900"/>
            <a:ext cx="432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r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浙江金融职业学院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r" eaLnBrk="1" hangingPunct="1"/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/>
      <p:bldP spid="6389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微软雅黑" panose="020B050302020402020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5 (Stroke)_#color-2050&amp;12748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746504" cy="1655064"/>
          </a:xfrm>
          <a:custGeom>
            <a:avLst/>
            <a:gdLst/>
            <a:ahLst/>
            <a:cxnLst/>
            <a:rect l="l" t="t" r="r" b="b"/>
            <a:pathLst>
              <a:path w="1746504" h="1655064">
                <a:moveTo>
                  <a:pt x="0" y="1133856"/>
                </a:moveTo>
                <a:cubicBezTo>
                  <a:pt x="384048" y="1051560"/>
                  <a:pt x="731520" y="841248"/>
                  <a:pt x="978408" y="502920"/>
                </a:cubicBezTo>
                <a:cubicBezTo>
                  <a:pt x="1088136" y="347472"/>
                  <a:pt x="1170432" y="173736"/>
                  <a:pt x="1216152" y="0"/>
                </a:cubicBezTo>
                <a:lnTo>
                  <a:pt x="1746504" y="0"/>
                </a:lnTo>
                <a:cubicBezTo>
                  <a:pt x="1682496" y="274320"/>
                  <a:pt x="1563624" y="548640"/>
                  <a:pt x="1389888" y="795528"/>
                </a:cubicBezTo>
                <a:cubicBezTo>
                  <a:pt x="1042416" y="1271016"/>
                  <a:pt x="539496" y="1563624"/>
                  <a:pt x="0" y="1655064"/>
                </a:cubicBezTo>
                <a:lnTo>
                  <a:pt x="0" y="1133856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 sz="1800"/>
          </a:p>
        </p:txBody>
      </p:sp>
      <p:sp>
        <p:nvSpPr>
          <p:cNvPr id="8" name="Ellipse 3 (Stroke)_#color-2050&amp;12745"/>
          <p:cNvSpPr/>
          <p:nvPr userDrawn="1">
            <p:custDataLst>
              <p:tags r:id="rId13"/>
            </p:custDataLst>
          </p:nvPr>
        </p:nvSpPr>
        <p:spPr>
          <a:xfrm>
            <a:off x="11271250" y="5772785"/>
            <a:ext cx="918210" cy="1084580"/>
          </a:xfrm>
          <a:custGeom>
            <a:avLst/>
            <a:gdLst/>
            <a:ahLst/>
            <a:cxnLst/>
            <a:rect l="l" t="t" r="r" b="b"/>
            <a:pathLst>
              <a:path w="3236976" h="3822192">
                <a:moveTo>
                  <a:pt x="3236976" y="0"/>
                </a:moveTo>
                <a:cubicBezTo>
                  <a:pt x="1399032" y="301752"/>
                  <a:pt x="0" y="1901952"/>
                  <a:pt x="0" y="3822192"/>
                </a:cubicBezTo>
                <a:lnTo>
                  <a:pt x="512064" y="3822192"/>
                </a:lnTo>
                <a:cubicBezTo>
                  <a:pt x="512064" y="2176272"/>
                  <a:pt x="1682496" y="813816"/>
                  <a:pt x="3236976" y="512064"/>
                </a:cubicBezTo>
                <a:lnTo>
                  <a:pt x="3236976" y="0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10" name="Ellipse 4 (Stroke)_#color_$accent2_$accent2-2050&amp;12751"/>
          <p:cNvSpPr/>
          <p:nvPr userDrawn="1">
            <p:custDataLst>
              <p:tags r:id="rId14"/>
            </p:custDataLst>
          </p:nvPr>
        </p:nvSpPr>
        <p:spPr>
          <a:xfrm>
            <a:off x="11429365" y="5772785"/>
            <a:ext cx="760095" cy="607060"/>
          </a:xfrm>
          <a:custGeom>
            <a:avLst/>
            <a:gdLst/>
            <a:ahLst/>
            <a:cxnLst/>
            <a:rect l="l" t="t" r="r" b="b"/>
            <a:pathLst>
              <a:path w="2679192" h="2139696">
                <a:moveTo>
                  <a:pt x="2679192" y="0"/>
                </a:moveTo>
                <a:lnTo>
                  <a:pt x="2679192" y="512064"/>
                </a:lnTo>
                <a:cubicBezTo>
                  <a:pt x="1746504" y="694944"/>
                  <a:pt x="960120" y="1252728"/>
                  <a:pt x="466344" y="2020824"/>
                </a:cubicBezTo>
                <a:cubicBezTo>
                  <a:pt x="393192" y="2139696"/>
                  <a:pt x="237744" y="2176272"/>
                  <a:pt x="118872" y="2103120"/>
                </a:cubicBezTo>
                <a:cubicBezTo>
                  <a:pt x="0" y="2020824"/>
                  <a:pt x="-36576" y="1865376"/>
                  <a:pt x="36576" y="1746504"/>
                </a:cubicBezTo>
                <a:cubicBezTo>
                  <a:pt x="621792" y="832104"/>
                  <a:pt x="1572768" y="182880"/>
                  <a:pt x="2679192" y="0"/>
                </a:cubicBezTo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70313">
                <a:schemeClr val="accent2">
                  <a:alpha val="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12"/>
            </p:custDataLst>
          </p:nvPr>
        </p:nvSpPr>
        <p:spPr>
          <a:xfrm>
            <a:off x="561869" y="448407"/>
            <a:ext cx="600089" cy="599998"/>
          </a:xfrm>
          <a:prstGeom prst="ellipse">
            <a:avLst/>
          </a:pr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cs typeface="MiSans Normal" panose="000005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cs typeface="MiSans Normal" panose="00000500000000000000" charset="-122"/>
              </a:defRPr>
            </a:lvl1pPr>
          </a:lstStyle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cs typeface="MiSans Normal" panose="00000500000000000000" charset="-122"/>
              </a:defRPr>
            </a:lvl1pPr>
          </a:lstStyle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占位符 1"/>
          <p:cNvSpPr txBox="1">
            <a:spLocks noGrp="1"/>
          </p:cNvSpPr>
          <p:nvPr>
            <p:ph type="body" idx="21"/>
            <p:custDataLst>
              <p:tags r:id="rId16"/>
            </p:custDataLst>
          </p:nvPr>
        </p:nvSpPr>
        <p:spPr>
          <a:xfrm>
            <a:off x="608399" y="1562100"/>
            <a:ext cx="10969199" cy="4614863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lvl="0">
              <a:lnSpc>
                <a:spcPct val="130000"/>
              </a:lnSpc>
              <a:buChar char="●"/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lnSpc>
                <a:spcPct val="120000"/>
              </a:lnSpc>
              <a:buChar char="●"/>
              <a:tabLst>
                <a:tab pos="1609725" algn="l"/>
              </a:tabLst>
            </a:pPr>
            <a:r>
              <a:rPr lang="zh-CN" altLang="en-US" dirty="0">
                <a:sym typeface="+mn-ea"/>
              </a:rPr>
              <a:t>第</a:t>
            </a:r>
            <a:r>
              <a:rPr dirty="0">
                <a:sym typeface="+mn-ea"/>
              </a:rPr>
              <a:t>二级</a:t>
            </a:r>
            <a:endParaRPr dirty="0">
              <a:sym typeface="+mn-ea"/>
            </a:endParaRPr>
          </a:p>
          <a:p>
            <a:pPr lvl="2">
              <a:lnSpc>
                <a:spcPct val="120000"/>
              </a:lnSpc>
              <a:buChar char="●"/>
            </a:pPr>
            <a:r>
              <a:rPr lang="zh-CN" altLang="en-US" dirty="0">
                <a:sym typeface="+mn-ea"/>
              </a:rPr>
              <a:t>第</a:t>
            </a:r>
            <a:r>
              <a:rPr dirty="0">
                <a:sym typeface="+mn-ea"/>
              </a:rPr>
              <a:t>三级</a:t>
            </a:r>
            <a:endParaRPr dirty="0">
              <a:sym typeface="+mn-ea"/>
            </a:endParaRPr>
          </a:p>
          <a:p>
            <a:pPr lvl="3">
              <a:lnSpc>
                <a:spcPct val="120000"/>
              </a:lnSpc>
              <a:buFont typeface="Wingdings" panose="05000000000000000000" charset="0"/>
              <a:buChar char=""/>
            </a:pPr>
            <a:r>
              <a:rPr lang="zh-CN" altLang="en-US" dirty="0">
                <a:sym typeface="+mn-ea"/>
              </a:rPr>
              <a:t>第</a:t>
            </a:r>
            <a:r>
              <a:rPr dirty="0">
                <a:sym typeface="+mn-ea"/>
              </a:rPr>
              <a:t>四级</a:t>
            </a:r>
            <a:endParaRPr dirty="0">
              <a:sym typeface="+mn-ea"/>
            </a:endParaRPr>
          </a:p>
          <a:p>
            <a:pPr lvl="4">
              <a:lnSpc>
                <a:spcPct val="120000"/>
              </a:lnSpc>
            </a:pPr>
            <a:r>
              <a:rPr lang="zh-CN" altLang="en-US" dirty="0">
                <a:sym typeface="+mn-ea"/>
              </a:rPr>
              <a:t>第</a:t>
            </a:r>
            <a:r>
              <a:rPr dirty="0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399" y="365126"/>
            <a:ext cx="10969199" cy="101758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6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latin typeface="+mj-ea"/>
          <a:ea typeface="+mj-ea"/>
          <a:cs typeface="MiSans Normal" panose="00000500000000000000" charset="-122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noProof="1" dirty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noProof="1" dirty="0">
          <a:ln>
            <a:noFill/>
            <a:prstDash val="sysDot"/>
          </a:ln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noProof="1" dirty="0">
          <a:ln>
            <a:noFill/>
            <a:prstDash val="sysDot"/>
          </a:ln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noProof="1" dirty="0">
          <a:ln>
            <a:noFill/>
            <a:prstDash val="sysDot"/>
          </a:ln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noProof="1" dirty="0">
          <a:ln>
            <a:noFill/>
            <a:prstDash val="sysDot"/>
          </a:ln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6"/>
          <a:srcRect b="200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微软雅黑" panose="020B0503020204020204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image" Target="../media/image8.jpeg"/><Relationship Id="rId1" Type="http://schemas.openxmlformats.org/officeDocument/2006/relationships/tags" Target="../tags/tag17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image" Target="../media/image8.jpeg"/><Relationship Id="rId1" Type="http://schemas.openxmlformats.org/officeDocument/2006/relationships/tags" Target="../tags/tag1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任意多边形 11"/>
          <p:cNvSpPr/>
          <p:nvPr/>
        </p:nvSpPr>
        <p:spPr>
          <a:xfrm>
            <a:off x="977900" y="1179513"/>
            <a:ext cx="1435100" cy="2757488"/>
          </a:xfrm>
          <a:custGeom>
            <a:avLst/>
            <a:gdLst>
              <a:gd name="connsiteX0" fmla="*/ 0 w 1435100"/>
              <a:gd name="connsiteY0" fmla="*/ 0 h 2757487"/>
              <a:gd name="connsiteX1" fmla="*/ 1435100 w 1435100"/>
              <a:gd name="connsiteY1" fmla="*/ 0 h 2757487"/>
              <a:gd name="connsiteX2" fmla="*/ 1435100 w 1435100"/>
              <a:gd name="connsiteY2" fmla="*/ 496887 h 2757487"/>
              <a:gd name="connsiteX3" fmla="*/ 1352094 w 1435100"/>
              <a:gd name="connsiteY3" fmla="*/ 496887 h 2757487"/>
              <a:gd name="connsiteX4" fmla="*/ 1352094 w 1435100"/>
              <a:gd name="connsiteY4" fmla="*/ 83006 h 2757487"/>
              <a:gd name="connsiteX5" fmla="*/ 83006 w 1435100"/>
              <a:gd name="connsiteY5" fmla="*/ 83006 h 2757487"/>
              <a:gd name="connsiteX6" fmla="*/ 83006 w 1435100"/>
              <a:gd name="connsiteY6" fmla="*/ 2674481 h 2757487"/>
              <a:gd name="connsiteX7" fmla="*/ 1352094 w 1435100"/>
              <a:gd name="connsiteY7" fmla="*/ 2674481 h 2757487"/>
              <a:gd name="connsiteX8" fmla="*/ 1352094 w 1435100"/>
              <a:gd name="connsiteY8" fmla="*/ 2260540 h 2757487"/>
              <a:gd name="connsiteX9" fmla="*/ 1435100 w 1435100"/>
              <a:gd name="connsiteY9" fmla="*/ 2260540 h 2757487"/>
              <a:gd name="connsiteX10" fmla="*/ 1435100 w 1435100"/>
              <a:gd name="connsiteY10" fmla="*/ 2757487 h 2757487"/>
              <a:gd name="connsiteX11" fmla="*/ 0 w 1435100"/>
              <a:gd name="connsiteY11" fmla="*/ 2757487 h 275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100" h="2757487">
                <a:moveTo>
                  <a:pt x="0" y="0"/>
                </a:moveTo>
                <a:lnTo>
                  <a:pt x="1435100" y="0"/>
                </a:lnTo>
                <a:lnTo>
                  <a:pt x="1435100" y="496887"/>
                </a:lnTo>
                <a:lnTo>
                  <a:pt x="1352094" y="496887"/>
                </a:lnTo>
                <a:lnTo>
                  <a:pt x="1352094" y="83006"/>
                </a:lnTo>
                <a:lnTo>
                  <a:pt x="83006" y="83006"/>
                </a:lnTo>
                <a:lnTo>
                  <a:pt x="83006" y="2674481"/>
                </a:lnTo>
                <a:lnTo>
                  <a:pt x="1352094" y="2674481"/>
                </a:lnTo>
                <a:lnTo>
                  <a:pt x="1352094" y="2260540"/>
                </a:lnTo>
                <a:lnTo>
                  <a:pt x="1435100" y="2260540"/>
                </a:lnTo>
                <a:lnTo>
                  <a:pt x="1435100" y="2757487"/>
                </a:lnTo>
                <a:lnTo>
                  <a:pt x="0" y="275748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5118" y="1816163"/>
            <a:ext cx="480131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6000" b="1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当家理财</a:t>
            </a:r>
            <a:r>
              <a:rPr kumimoji="0" lang="en-US" altLang="zh-CN" sz="6000" b="1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kumimoji="0" lang="zh-CN" altLang="en-US" sz="6000" b="1" kern="1200" cap="none" spc="0" normalizeH="0" baseline="0" noProof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2868612" y="3484564"/>
            <a:ext cx="3378201" cy="417850"/>
            <a:chOff x="8931238" y="4779394"/>
            <a:chExt cx="2649985" cy="418511"/>
          </a:xfrm>
        </p:grpSpPr>
        <p:sp>
          <p:nvSpPr>
            <p:cNvPr id="14" name="文本框 13"/>
            <p:cNvSpPr txBox="1"/>
            <p:nvPr/>
          </p:nvSpPr>
          <p:spPr>
            <a:xfrm>
              <a:off x="9270999" y="4798494"/>
              <a:ext cx="2310224" cy="3994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《</a:t>
              </a:r>
              <a:r>
                <a:rPr kumimoji="0" lang="zh-CN" altLang="en-US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女性理财</a:t>
              </a:r>
              <a:r>
                <a:rPr kumimoji="0" lang="en-US" altLang="zh-CN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》</a:t>
              </a:r>
              <a:r>
                <a:rPr kumimoji="0" lang="zh-CN" altLang="en-US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课程团队</a:t>
              </a:r>
              <a:endParaRPr kumimoji="0" lang="zh-CN" altLang="en-US" sz="2000" b="1" kern="1200" cap="none" spc="0" normalizeH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 rot="2700000">
              <a:off x="8931484" y="4779149"/>
              <a:ext cx="376832" cy="3773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4"/>
            <p:cNvSpPr/>
            <p:nvPr/>
          </p:nvSpPr>
          <p:spPr>
            <a:xfrm>
              <a:off x="9033353" y="4871614"/>
              <a:ext cx="173095" cy="192391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0155" y="170180"/>
            <a:ext cx="1857600" cy="1857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5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>
                <a:solidFill>
                  <a:srgbClr val="C00000"/>
                </a:solidFill>
              </a:rPr>
              <a:t>退休期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23906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>
              <a:lnSpc>
                <a:spcPct val="200000"/>
              </a:lnSpc>
            </a:pPr>
            <a:r>
              <a:rPr lang="zh-CN" altLang="en-US"/>
              <a:t>退休以后到离世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一般有几年？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理财的重点是什么？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单击此处添加文档标题内容</a:t>
            </a:r>
            <a:endParaRPr lang="zh-CN" alt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汇报人：WPS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947420" y="534670"/>
            <a:ext cx="10150475" cy="59162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有人将现代女性分成两种</a:t>
            </a:r>
            <a:br>
              <a:rPr lang="zh-CN" altLang="en-US" sz="2800"/>
            </a:br>
            <a:r>
              <a:rPr lang="zh-CN" altLang="en-US" sz="2800"/>
              <a:t>一种是只知道消费的“喝星巴克咖啡的女人”</a:t>
            </a:r>
            <a:br>
              <a:rPr lang="zh-CN" altLang="en-US" sz="2800"/>
            </a:br>
            <a:r>
              <a:rPr lang="zh-CN" altLang="en-US" sz="2400">
                <a:solidFill>
                  <a:schemeClr val="accent4">
                    <a:lumMod val="75000"/>
                  </a:schemeClr>
                </a:solidFill>
              </a:rPr>
              <a:t>另一种则是懂得理财、对人生有规划的“买星巴克股票的女人”</a:t>
            </a:r>
            <a:br>
              <a:rPr lang="zh-CN" altLang="en-US" sz="2800">
                <a:solidFill>
                  <a:schemeClr val="accent4">
                    <a:lumMod val="75000"/>
                  </a:schemeClr>
                </a:solidFill>
              </a:rPr>
            </a:br>
            <a:r>
              <a:rPr lang="zh-CN" altLang="en-US" sz="2800"/>
              <a:t>你属于哪一类呢？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10436" r="50414"/>
          <a:stretch>
            <a:fillRect/>
          </a:stretch>
        </p:blipFill>
        <p:spPr>
          <a:xfrm>
            <a:off x="2900" y="0"/>
            <a:ext cx="3877900" cy="6858000"/>
          </a:xfrm>
          <a:custGeom>
            <a:avLst/>
            <a:gdLst>
              <a:gd name="connsiteX0" fmla="*/ 0 w 3877900"/>
              <a:gd name="connsiteY0" fmla="*/ 0 h 6858000"/>
              <a:gd name="connsiteX1" fmla="*/ 3877900 w 3877900"/>
              <a:gd name="connsiteY1" fmla="*/ 0 h 6858000"/>
              <a:gd name="connsiteX2" fmla="*/ 3877900 w 3877900"/>
              <a:gd name="connsiteY2" fmla="*/ 6858000 h 6858000"/>
              <a:gd name="connsiteX3" fmla="*/ 0 w 3877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7900" h="6858000">
                <a:moveTo>
                  <a:pt x="0" y="0"/>
                </a:moveTo>
                <a:lnTo>
                  <a:pt x="3877900" y="0"/>
                </a:lnTo>
                <a:lnTo>
                  <a:pt x="3877900" y="6858000"/>
                </a:lnTo>
                <a:lnTo>
                  <a:pt x="0" y="68580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55220" y="311324"/>
            <a:ext cx="7228617" cy="704850"/>
          </a:xfrm>
        </p:spPr>
        <p:txBody>
          <a:bodyPr lIns="0" tIns="0" rIns="0" bIns="0" anchor="b" anchorCtr="0">
            <a:normAutofit fontScale="90000"/>
          </a:bodyPr>
          <a:lstStyle/>
          <a:p>
            <a:r>
              <a:rPr lang="zh-CN" altLang="en-US" dirty="0"/>
              <a:t>个人理财结合家庭理财考虑</a:t>
            </a:r>
            <a:endParaRPr lang="zh-CN" altLang="en-US" dirty="0"/>
          </a:p>
        </p:txBody>
      </p:sp>
      <p:grpSp>
        <p:nvGrpSpPr>
          <p:cNvPr id="4" name="组合 3" descr="7b0a202020202274657874626f78223a2022220a7d0a"/>
          <p:cNvGrpSpPr/>
          <p:nvPr/>
        </p:nvGrpSpPr>
        <p:grpSpPr>
          <a:xfrm>
            <a:off x="3973830" y="1207770"/>
            <a:ext cx="7998262" cy="4939807"/>
            <a:chOff x="5868" y="3651"/>
            <a:chExt cx="7463" cy="3499"/>
          </a:xfrm>
        </p:grpSpPr>
        <p:grpSp>
          <p:nvGrpSpPr>
            <p:cNvPr id="140" name="图形 138"/>
            <p:cNvGrpSpPr/>
            <p:nvPr/>
          </p:nvGrpSpPr>
          <p:grpSpPr>
            <a:xfrm>
              <a:off x="5868" y="3651"/>
              <a:ext cx="7463" cy="3499"/>
              <a:chOff x="3726473" y="2318083"/>
              <a:chExt cx="4739054" cy="2221834"/>
            </a:xfrm>
          </p:grpSpPr>
          <p:grpSp>
            <p:nvGrpSpPr>
              <p:cNvPr id="141" name="图形 138"/>
              <p:cNvGrpSpPr/>
              <p:nvPr/>
            </p:nvGrpSpPr>
            <p:grpSpPr>
              <a:xfrm>
                <a:off x="3843343" y="2601912"/>
                <a:ext cx="4615761" cy="1939288"/>
                <a:chOff x="3843343" y="2601912"/>
                <a:chExt cx="4615761" cy="1939288"/>
              </a:xfrm>
            </p:grpSpPr>
            <p:sp>
              <p:nvSpPr>
                <p:cNvPr id="142" name="任意多边形: 形状 141"/>
                <p:cNvSpPr/>
                <p:nvPr/>
              </p:nvSpPr>
              <p:spPr>
                <a:xfrm>
                  <a:off x="3849765" y="2608334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>
                <a:xfrm>
                  <a:off x="3843343" y="260191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4" name="图形 138"/>
              <p:cNvGrpSpPr/>
              <p:nvPr/>
            </p:nvGrpSpPr>
            <p:grpSpPr>
              <a:xfrm>
                <a:off x="3798393" y="2556962"/>
                <a:ext cx="4615761" cy="1939288"/>
                <a:chOff x="3798393" y="2556962"/>
                <a:chExt cx="4615761" cy="1939288"/>
              </a:xfrm>
            </p:grpSpPr>
            <p:sp>
              <p:nvSpPr>
                <p:cNvPr id="145" name="任意多边形: 形状 144"/>
                <p:cNvSpPr/>
                <p:nvPr/>
              </p:nvSpPr>
              <p:spPr>
                <a:xfrm>
                  <a:off x="3804815" y="2563383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>
                  <a:off x="3798393" y="255696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7" name="图形 138"/>
              <p:cNvGrpSpPr/>
              <p:nvPr/>
            </p:nvGrpSpPr>
            <p:grpSpPr>
              <a:xfrm>
                <a:off x="3726473" y="2479904"/>
                <a:ext cx="4641447" cy="1964974"/>
                <a:chOff x="3726473" y="2479904"/>
                <a:chExt cx="4641447" cy="1964974"/>
              </a:xfrm>
            </p:grpSpPr>
            <p:sp>
              <p:nvSpPr>
                <p:cNvPr id="148" name="任意多边形: 形状 147"/>
                <p:cNvSpPr/>
                <p:nvPr/>
              </p:nvSpPr>
              <p:spPr>
                <a:xfrm>
                  <a:off x="3745737" y="2499168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>
                <a:xfrm>
                  <a:off x="3726473" y="2479904"/>
                  <a:ext cx="4641447" cy="1964974"/>
                </a:xfrm>
                <a:custGeom>
                  <a:avLst/>
                  <a:gdLst>
                    <a:gd name="connsiteX0" fmla="*/ 4641448 w 4641447"/>
                    <a:gd name="connsiteY0" fmla="*/ 1964975 h 1964974"/>
                    <a:gd name="connsiteX1" fmla="*/ 0 w 4641447"/>
                    <a:gd name="connsiteY1" fmla="*/ 1964975 h 1964974"/>
                    <a:gd name="connsiteX2" fmla="*/ 0 w 4641447"/>
                    <a:gd name="connsiteY2" fmla="*/ 0 h 1964974"/>
                    <a:gd name="connsiteX3" fmla="*/ 4641448 w 4641447"/>
                    <a:gd name="connsiteY3" fmla="*/ 0 h 1964974"/>
                    <a:gd name="connsiteX4" fmla="*/ 4641448 w 4641447"/>
                    <a:gd name="connsiteY4" fmla="*/ 1964975 h 1964974"/>
                    <a:gd name="connsiteX5" fmla="*/ 38529 w 4641447"/>
                    <a:gd name="connsiteY5" fmla="*/ 1926446 h 1964974"/>
                    <a:gd name="connsiteX6" fmla="*/ 4602919 w 4641447"/>
                    <a:gd name="connsiteY6" fmla="*/ 1926446 h 1964974"/>
                    <a:gd name="connsiteX7" fmla="*/ 4602919 w 4641447"/>
                    <a:gd name="connsiteY7" fmla="*/ 38529 h 1964974"/>
                    <a:gd name="connsiteX8" fmla="*/ 38529 w 4641447"/>
                    <a:gd name="connsiteY8" fmla="*/ 38529 h 1964974"/>
                    <a:gd name="connsiteX9" fmla="*/ 38529 w 4641447"/>
                    <a:gd name="connsiteY9" fmla="*/ 1926446 h 196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1447" h="1964974">
                      <a:moveTo>
                        <a:pt x="4641448" y="1964975"/>
                      </a:moveTo>
                      <a:lnTo>
                        <a:pt x="0" y="1964975"/>
                      </a:lnTo>
                      <a:lnTo>
                        <a:pt x="0" y="0"/>
                      </a:lnTo>
                      <a:lnTo>
                        <a:pt x="4641448" y="0"/>
                      </a:lnTo>
                      <a:lnTo>
                        <a:pt x="4641448" y="1964975"/>
                      </a:lnTo>
                      <a:close/>
                      <a:moveTo>
                        <a:pt x="38529" y="1926446"/>
                      </a:moveTo>
                      <a:lnTo>
                        <a:pt x="4602919" y="1926446"/>
                      </a:lnTo>
                      <a:lnTo>
                        <a:pt x="4602919" y="38529"/>
                      </a:lnTo>
                      <a:lnTo>
                        <a:pt x="38529" y="38529"/>
                      </a:lnTo>
                      <a:lnTo>
                        <a:pt x="38529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0" name="图形 138"/>
              <p:cNvGrpSpPr/>
              <p:nvPr/>
            </p:nvGrpSpPr>
            <p:grpSpPr>
              <a:xfrm>
                <a:off x="3792167" y="2318369"/>
                <a:ext cx="415557" cy="653420"/>
                <a:chOff x="3792167" y="2318369"/>
                <a:chExt cx="415557" cy="653420"/>
              </a:xfrm>
              <a:solidFill>
                <a:srgbClr val="007BD4"/>
              </a:solidFill>
            </p:grpSpPr>
            <p:sp>
              <p:nvSpPr>
                <p:cNvPr id="151" name="任意多边形: 形状 150"/>
                <p:cNvSpPr/>
                <p:nvPr/>
              </p:nvSpPr>
              <p:spPr>
                <a:xfrm>
                  <a:off x="3839491" y="2424679"/>
                  <a:ext cx="51371" cy="55224"/>
                </a:xfrm>
                <a:custGeom>
                  <a:avLst/>
                  <a:gdLst>
                    <a:gd name="connsiteX0" fmla="*/ 17980 w 51371"/>
                    <a:gd name="connsiteY0" fmla="*/ 55225 h 55224"/>
                    <a:gd name="connsiteX1" fmla="*/ 0 w 51371"/>
                    <a:gd name="connsiteY1" fmla="*/ 11559 h 55224"/>
                    <a:gd name="connsiteX2" fmla="*/ 30823 w 51371"/>
                    <a:gd name="connsiteY2" fmla="*/ 0 h 55224"/>
                    <a:gd name="connsiteX3" fmla="*/ 51372 w 51371"/>
                    <a:gd name="connsiteY3" fmla="*/ 55225 h 5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71" h="55224">
                      <a:moveTo>
                        <a:pt x="17980" y="55225"/>
                      </a:moveTo>
                      <a:lnTo>
                        <a:pt x="0" y="11559"/>
                      </a:lnTo>
                      <a:lnTo>
                        <a:pt x="30823" y="0"/>
                      </a:lnTo>
                      <a:lnTo>
                        <a:pt x="51372" y="55225"/>
                      </a:ln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>
                <a:xfrm>
                  <a:off x="3792167" y="2318369"/>
                  <a:ext cx="415557" cy="653420"/>
                </a:xfrm>
                <a:custGeom>
                  <a:avLst/>
                  <a:gdLst>
                    <a:gd name="connsiteX0" fmla="*/ 287487 w 415557"/>
                    <a:gd name="connsiteY0" fmla="*/ 653420 h 653420"/>
                    <a:gd name="connsiteX1" fmla="*/ 184744 w 415557"/>
                    <a:gd name="connsiteY1" fmla="*/ 587921 h 653420"/>
                    <a:gd name="connsiteX2" fmla="*/ 4942 w 415557"/>
                    <a:gd name="connsiteY2" fmla="*/ 123006 h 653420"/>
                    <a:gd name="connsiteX3" fmla="*/ 65304 w 415557"/>
                    <a:gd name="connsiteY3" fmla="*/ 7419 h 653420"/>
                    <a:gd name="connsiteX4" fmla="*/ 137225 w 415557"/>
                    <a:gd name="connsiteY4" fmla="*/ 6135 h 653420"/>
                    <a:gd name="connsiteX5" fmla="*/ 187312 w 415557"/>
                    <a:gd name="connsiteY5" fmla="*/ 53654 h 653420"/>
                    <a:gd name="connsiteX6" fmla="*/ 228410 w 415557"/>
                    <a:gd name="connsiteY6" fmla="*/ 162819 h 653420"/>
                    <a:gd name="connsiteX7" fmla="*/ 193734 w 415557"/>
                    <a:gd name="connsiteY7" fmla="*/ 162819 h 653420"/>
                    <a:gd name="connsiteX8" fmla="*/ 157773 w 415557"/>
                    <a:gd name="connsiteY8" fmla="*/ 63928 h 653420"/>
                    <a:gd name="connsiteX9" fmla="*/ 126950 w 415557"/>
                    <a:gd name="connsiteY9" fmla="*/ 35674 h 653420"/>
                    <a:gd name="connsiteX10" fmla="*/ 76863 w 415557"/>
                    <a:gd name="connsiteY10" fmla="*/ 36958 h 653420"/>
                    <a:gd name="connsiteX11" fmla="*/ 35765 w 415557"/>
                    <a:gd name="connsiteY11" fmla="*/ 111447 h 653420"/>
                    <a:gd name="connsiteX12" fmla="*/ 214282 w 415557"/>
                    <a:gd name="connsiteY12" fmla="*/ 577647 h 653420"/>
                    <a:gd name="connsiteX13" fmla="*/ 323448 w 415557"/>
                    <a:gd name="connsiteY13" fmla="*/ 616176 h 653420"/>
                    <a:gd name="connsiteX14" fmla="*/ 379957 w 415557"/>
                    <a:gd name="connsiteY14" fmla="*/ 514716 h 653420"/>
                    <a:gd name="connsiteX15" fmla="*/ 205292 w 415557"/>
                    <a:gd name="connsiteY15" fmla="*/ 57507 h 653420"/>
                    <a:gd name="connsiteX16" fmla="*/ 234831 w 415557"/>
                    <a:gd name="connsiteY16" fmla="*/ 45948 h 653420"/>
                    <a:gd name="connsiteX17" fmla="*/ 409495 w 415557"/>
                    <a:gd name="connsiteY17" fmla="*/ 501873 h 653420"/>
                    <a:gd name="connsiteX18" fmla="*/ 335006 w 415557"/>
                    <a:gd name="connsiteY18" fmla="*/ 644430 h 653420"/>
                    <a:gd name="connsiteX19" fmla="*/ 287487 w 415557"/>
                    <a:gd name="connsiteY19" fmla="*/ 653420 h 65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15557" h="653420">
                      <a:moveTo>
                        <a:pt x="287487" y="653420"/>
                      </a:moveTo>
                      <a:cubicBezTo>
                        <a:pt x="241253" y="653420"/>
                        <a:pt x="200155" y="629019"/>
                        <a:pt x="184744" y="587921"/>
                      </a:cubicBezTo>
                      <a:lnTo>
                        <a:pt x="4942" y="123006"/>
                      </a:lnTo>
                      <a:cubicBezTo>
                        <a:pt x="-11754" y="78055"/>
                        <a:pt x="15216" y="26683"/>
                        <a:pt x="65304" y="7419"/>
                      </a:cubicBezTo>
                      <a:cubicBezTo>
                        <a:pt x="89706" y="-1571"/>
                        <a:pt x="115392" y="-2855"/>
                        <a:pt x="137225" y="6135"/>
                      </a:cubicBezTo>
                      <a:cubicBezTo>
                        <a:pt x="160342" y="15125"/>
                        <a:pt x="178322" y="31821"/>
                        <a:pt x="187312" y="53654"/>
                      </a:cubicBezTo>
                      <a:lnTo>
                        <a:pt x="228410" y="162819"/>
                      </a:lnTo>
                      <a:lnTo>
                        <a:pt x="193734" y="162819"/>
                      </a:lnTo>
                      <a:lnTo>
                        <a:pt x="157773" y="63928"/>
                      </a:lnTo>
                      <a:cubicBezTo>
                        <a:pt x="152636" y="51085"/>
                        <a:pt x="141077" y="40811"/>
                        <a:pt x="126950" y="35674"/>
                      </a:cubicBezTo>
                      <a:cubicBezTo>
                        <a:pt x="111539" y="30536"/>
                        <a:pt x="93558" y="30536"/>
                        <a:pt x="76863" y="36958"/>
                      </a:cubicBezTo>
                      <a:cubicBezTo>
                        <a:pt x="43471" y="49801"/>
                        <a:pt x="24206" y="83193"/>
                        <a:pt x="35765" y="111447"/>
                      </a:cubicBezTo>
                      <a:lnTo>
                        <a:pt x="214282" y="577647"/>
                      </a:lnTo>
                      <a:cubicBezTo>
                        <a:pt x="228410" y="616176"/>
                        <a:pt x="278497" y="632872"/>
                        <a:pt x="323448" y="616176"/>
                      </a:cubicBezTo>
                      <a:cubicBezTo>
                        <a:pt x="369682" y="598196"/>
                        <a:pt x="394084" y="553245"/>
                        <a:pt x="379957" y="514716"/>
                      </a:cubicBezTo>
                      <a:lnTo>
                        <a:pt x="205292" y="57507"/>
                      </a:lnTo>
                      <a:lnTo>
                        <a:pt x="234831" y="45948"/>
                      </a:lnTo>
                      <a:lnTo>
                        <a:pt x="409495" y="501873"/>
                      </a:lnTo>
                      <a:cubicBezTo>
                        <a:pt x="430044" y="557098"/>
                        <a:pt x="396652" y="621313"/>
                        <a:pt x="335006" y="644430"/>
                      </a:cubicBezTo>
                      <a:cubicBezTo>
                        <a:pt x="318310" y="650852"/>
                        <a:pt x="302899" y="653420"/>
                        <a:pt x="287487" y="653420"/>
                      </a:cubicBez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12" name="文本框 11"/>
            <p:cNvSpPr txBox="1"/>
            <p:nvPr/>
          </p:nvSpPr>
          <p:spPr>
            <a:xfrm>
              <a:off x="6278" y="4215"/>
              <a:ext cx="6491" cy="26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lang="zh-CN" altLang="en-US" sz="16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人物：鹭珂鸶（LOOKSEE）国际集团营销总监吴继仪</a:t>
              </a:r>
              <a:endParaRPr lang="zh-CN" altLang="en-US" sz="16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　　</a:t>
              </a:r>
              <a:r>
                <a:rPr lang="zh-CN" altLang="en-US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尽管坦言自己的理财概念是“理财其实就是让财富更好地用在适当的地方，不管是否有增长”。</a:t>
              </a:r>
              <a:endParaRPr lang="zh-CN" altLang="en-US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　　她表示，理财就如同自己公司所倡导的“不同场合穿不同内裤”一样，按不同的目标给予不同的比例。而就女性而言，个人理财往往会与家庭理财综合来考虑。</a:t>
              </a:r>
              <a:endParaRPr lang="zh-CN" altLang="en-US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　　“通常情况下，是家庭理财优于个人理财。”吴继仪认为，这是母性天性。</a:t>
              </a:r>
              <a:endParaRPr lang="zh-CN" altLang="en-US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10436" r="50414"/>
          <a:stretch>
            <a:fillRect/>
          </a:stretch>
        </p:blipFill>
        <p:spPr>
          <a:xfrm>
            <a:off x="2900" y="0"/>
            <a:ext cx="3877900" cy="6858000"/>
          </a:xfrm>
          <a:custGeom>
            <a:avLst/>
            <a:gdLst>
              <a:gd name="connsiteX0" fmla="*/ 0 w 3877900"/>
              <a:gd name="connsiteY0" fmla="*/ 0 h 6858000"/>
              <a:gd name="connsiteX1" fmla="*/ 3877900 w 3877900"/>
              <a:gd name="connsiteY1" fmla="*/ 0 h 6858000"/>
              <a:gd name="connsiteX2" fmla="*/ 3877900 w 3877900"/>
              <a:gd name="connsiteY2" fmla="*/ 6858000 h 6858000"/>
              <a:gd name="connsiteX3" fmla="*/ 0 w 3877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7900" h="6858000">
                <a:moveTo>
                  <a:pt x="0" y="0"/>
                </a:moveTo>
                <a:lnTo>
                  <a:pt x="3877900" y="0"/>
                </a:lnTo>
                <a:lnTo>
                  <a:pt x="3877900" y="6858000"/>
                </a:lnTo>
                <a:lnTo>
                  <a:pt x="0" y="68580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55220" y="311324"/>
            <a:ext cx="7228617" cy="704850"/>
          </a:xfrm>
        </p:spPr>
        <p:txBody>
          <a:bodyPr lIns="0" tIns="0" rIns="0" bIns="0" anchor="b" anchorCtr="0">
            <a:normAutofit fontScale="90000"/>
          </a:bodyPr>
          <a:lstStyle/>
          <a:p>
            <a:r>
              <a:rPr lang="zh-CN" altLang="en-US" dirty="0"/>
              <a:t>个人理财结合家庭理财考虑</a:t>
            </a:r>
            <a:endParaRPr lang="zh-CN" altLang="en-US" dirty="0"/>
          </a:p>
        </p:txBody>
      </p:sp>
      <p:grpSp>
        <p:nvGrpSpPr>
          <p:cNvPr id="4" name="组合 3" descr="7b0a202020202274657874626f78223a2022220a7d0a"/>
          <p:cNvGrpSpPr/>
          <p:nvPr/>
        </p:nvGrpSpPr>
        <p:grpSpPr>
          <a:xfrm>
            <a:off x="3973830" y="1207770"/>
            <a:ext cx="7998262" cy="4939807"/>
            <a:chOff x="5868" y="3651"/>
            <a:chExt cx="7463" cy="3499"/>
          </a:xfrm>
        </p:grpSpPr>
        <p:grpSp>
          <p:nvGrpSpPr>
            <p:cNvPr id="140" name="图形 138"/>
            <p:cNvGrpSpPr/>
            <p:nvPr/>
          </p:nvGrpSpPr>
          <p:grpSpPr>
            <a:xfrm>
              <a:off x="5868" y="3651"/>
              <a:ext cx="7463" cy="3499"/>
              <a:chOff x="3726473" y="2318083"/>
              <a:chExt cx="4739054" cy="2221834"/>
            </a:xfrm>
          </p:grpSpPr>
          <p:grpSp>
            <p:nvGrpSpPr>
              <p:cNvPr id="141" name="图形 138"/>
              <p:cNvGrpSpPr/>
              <p:nvPr/>
            </p:nvGrpSpPr>
            <p:grpSpPr>
              <a:xfrm>
                <a:off x="3843343" y="2601912"/>
                <a:ext cx="4615761" cy="1939288"/>
                <a:chOff x="3843343" y="2601912"/>
                <a:chExt cx="4615761" cy="1939288"/>
              </a:xfrm>
            </p:grpSpPr>
            <p:sp>
              <p:nvSpPr>
                <p:cNvPr id="142" name="任意多边形: 形状 141"/>
                <p:cNvSpPr/>
                <p:nvPr/>
              </p:nvSpPr>
              <p:spPr>
                <a:xfrm>
                  <a:off x="3849765" y="2608334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>
                <a:xfrm>
                  <a:off x="3843343" y="260191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4" name="图形 138"/>
              <p:cNvGrpSpPr/>
              <p:nvPr/>
            </p:nvGrpSpPr>
            <p:grpSpPr>
              <a:xfrm>
                <a:off x="3798393" y="2556962"/>
                <a:ext cx="4615761" cy="1939288"/>
                <a:chOff x="3798393" y="2556962"/>
                <a:chExt cx="4615761" cy="1939288"/>
              </a:xfrm>
            </p:grpSpPr>
            <p:sp>
              <p:nvSpPr>
                <p:cNvPr id="145" name="任意多边形: 形状 144"/>
                <p:cNvSpPr/>
                <p:nvPr/>
              </p:nvSpPr>
              <p:spPr>
                <a:xfrm>
                  <a:off x="3804815" y="2563383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>
                  <a:off x="3798393" y="255696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7" name="图形 138"/>
              <p:cNvGrpSpPr/>
              <p:nvPr/>
            </p:nvGrpSpPr>
            <p:grpSpPr>
              <a:xfrm>
                <a:off x="3726473" y="2479904"/>
                <a:ext cx="4641447" cy="1964974"/>
                <a:chOff x="3726473" y="2479904"/>
                <a:chExt cx="4641447" cy="1964974"/>
              </a:xfrm>
            </p:grpSpPr>
            <p:sp>
              <p:nvSpPr>
                <p:cNvPr id="148" name="任意多边形: 形状 147"/>
                <p:cNvSpPr/>
                <p:nvPr/>
              </p:nvSpPr>
              <p:spPr>
                <a:xfrm>
                  <a:off x="3745737" y="2499168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>
                <a:xfrm>
                  <a:off x="3726473" y="2479904"/>
                  <a:ext cx="4641447" cy="1964974"/>
                </a:xfrm>
                <a:custGeom>
                  <a:avLst/>
                  <a:gdLst>
                    <a:gd name="connsiteX0" fmla="*/ 4641448 w 4641447"/>
                    <a:gd name="connsiteY0" fmla="*/ 1964975 h 1964974"/>
                    <a:gd name="connsiteX1" fmla="*/ 0 w 4641447"/>
                    <a:gd name="connsiteY1" fmla="*/ 1964975 h 1964974"/>
                    <a:gd name="connsiteX2" fmla="*/ 0 w 4641447"/>
                    <a:gd name="connsiteY2" fmla="*/ 0 h 1964974"/>
                    <a:gd name="connsiteX3" fmla="*/ 4641448 w 4641447"/>
                    <a:gd name="connsiteY3" fmla="*/ 0 h 1964974"/>
                    <a:gd name="connsiteX4" fmla="*/ 4641448 w 4641447"/>
                    <a:gd name="connsiteY4" fmla="*/ 1964975 h 1964974"/>
                    <a:gd name="connsiteX5" fmla="*/ 38529 w 4641447"/>
                    <a:gd name="connsiteY5" fmla="*/ 1926446 h 1964974"/>
                    <a:gd name="connsiteX6" fmla="*/ 4602919 w 4641447"/>
                    <a:gd name="connsiteY6" fmla="*/ 1926446 h 1964974"/>
                    <a:gd name="connsiteX7" fmla="*/ 4602919 w 4641447"/>
                    <a:gd name="connsiteY7" fmla="*/ 38529 h 1964974"/>
                    <a:gd name="connsiteX8" fmla="*/ 38529 w 4641447"/>
                    <a:gd name="connsiteY8" fmla="*/ 38529 h 1964974"/>
                    <a:gd name="connsiteX9" fmla="*/ 38529 w 4641447"/>
                    <a:gd name="connsiteY9" fmla="*/ 1926446 h 196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1447" h="1964974">
                      <a:moveTo>
                        <a:pt x="4641448" y="1964975"/>
                      </a:moveTo>
                      <a:lnTo>
                        <a:pt x="0" y="1964975"/>
                      </a:lnTo>
                      <a:lnTo>
                        <a:pt x="0" y="0"/>
                      </a:lnTo>
                      <a:lnTo>
                        <a:pt x="4641448" y="0"/>
                      </a:lnTo>
                      <a:lnTo>
                        <a:pt x="4641448" y="1964975"/>
                      </a:lnTo>
                      <a:close/>
                      <a:moveTo>
                        <a:pt x="38529" y="1926446"/>
                      </a:moveTo>
                      <a:lnTo>
                        <a:pt x="4602919" y="1926446"/>
                      </a:lnTo>
                      <a:lnTo>
                        <a:pt x="4602919" y="38529"/>
                      </a:lnTo>
                      <a:lnTo>
                        <a:pt x="38529" y="38529"/>
                      </a:lnTo>
                      <a:lnTo>
                        <a:pt x="38529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0" name="图形 138"/>
              <p:cNvGrpSpPr/>
              <p:nvPr/>
            </p:nvGrpSpPr>
            <p:grpSpPr>
              <a:xfrm>
                <a:off x="3792167" y="2318369"/>
                <a:ext cx="415557" cy="653420"/>
                <a:chOff x="3792167" y="2318369"/>
                <a:chExt cx="415557" cy="653420"/>
              </a:xfrm>
              <a:solidFill>
                <a:srgbClr val="007BD4"/>
              </a:solidFill>
            </p:grpSpPr>
            <p:sp>
              <p:nvSpPr>
                <p:cNvPr id="151" name="任意多边形: 形状 150"/>
                <p:cNvSpPr/>
                <p:nvPr/>
              </p:nvSpPr>
              <p:spPr>
                <a:xfrm>
                  <a:off x="3839491" y="2424679"/>
                  <a:ext cx="51371" cy="55224"/>
                </a:xfrm>
                <a:custGeom>
                  <a:avLst/>
                  <a:gdLst>
                    <a:gd name="connsiteX0" fmla="*/ 17980 w 51371"/>
                    <a:gd name="connsiteY0" fmla="*/ 55225 h 55224"/>
                    <a:gd name="connsiteX1" fmla="*/ 0 w 51371"/>
                    <a:gd name="connsiteY1" fmla="*/ 11559 h 55224"/>
                    <a:gd name="connsiteX2" fmla="*/ 30823 w 51371"/>
                    <a:gd name="connsiteY2" fmla="*/ 0 h 55224"/>
                    <a:gd name="connsiteX3" fmla="*/ 51372 w 51371"/>
                    <a:gd name="connsiteY3" fmla="*/ 55225 h 5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71" h="55224">
                      <a:moveTo>
                        <a:pt x="17980" y="55225"/>
                      </a:moveTo>
                      <a:lnTo>
                        <a:pt x="0" y="11559"/>
                      </a:lnTo>
                      <a:lnTo>
                        <a:pt x="30823" y="0"/>
                      </a:lnTo>
                      <a:lnTo>
                        <a:pt x="51372" y="55225"/>
                      </a:ln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>
                <a:xfrm>
                  <a:off x="3792167" y="2318369"/>
                  <a:ext cx="415557" cy="653420"/>
                </a:xfrm>
                <a:custGeom>
                  <a:avLst/>
                  <a:gdLst>
                    <a:gd name="connsiteX0" fmla="*/ 287487 w 415557"/>
                    <a:gd name="connsiteY0" fmla="*/ 653420 h 653420"/>
                    <a:gd name="connsiteX1" fmla="*/ 184744 w 415557"/>
                    <a:gd name="connsiteY1" fmla="*/ 587921 h 653420"/>
                    <a:gd name="connsiteX2" fmla="*/ 4942 w 415557"/>
                    <a:gd name="connsiteY2" fmla="*/ 123006 h 653420"/>
                    <a:gd name="connsiteX3" fmla="*/ 65304 w 415557"/>
                    <a:gd name="connsiteY3" fmla="*/ 7419 h 653420"/>
                    <a:gd name="connsiteX4" fmla="*/ 137225 w 415557"/>
                    <a:gd name="connsiteY4" fmla="*/ 6135 h 653420"/>
                    <a:gd name="connsiteX5" fmla="*/ 187312 w 415557"/>
                    <a:gd name="connsiteY5" fmla="*/ 53654 h 653420"/>
                    <a:gd name="connsiteX6" fmla="*/ 228410 w 415557"/>
                    <a:gd name="connsiteY6" fmla="*/ 162819 h 653420"/>
                    <a:gd name="connsiteX7" fmla="*/ 193734 w 415557"/>
                    <a:gd name="connsiteY7" fmla="*/ 162819 h 653420"/>
                    <a:gd name="connsiteX8" fmla="*/ 157773 w 415557"/>
                    <a:gd name="connsiteY8" fmla="*/ 63928 h 653420"/>
                    <a:gd name="connsiteX9" fmla="*/ 126950 w 415557"/>
                    <a:gd name="connsiteY9" fmla="*/ 35674 h 653420"/>
                    <a:gd name="connsiteX10" fmla="*/ 76863 w 415557"/>
                    <a:gd name="connsiteY10" fmla="*/ 36958 h 653420"/>
                    <a:gd name="connsiteX11" fmla="*/ 35765 w 415557"/>
                    <a:gd name="connsiteY11" fmla="*/ 111447 h 653420"/>
                    <a:gd name="connsiteX12" fmla="*/ 214282 w 415557"/>
                    <a:gd name="connsiteY12" fmla="*/ 577647 h 653420"/>
                    <a:gd name="connsiteX13" fmla="*/ 323448 w 415557"/>
                    <a:gd name="connsiteY13" fmla="*/ 616176 h 653420"/>
                    <a:gd name="connsiteX14" fmla="*/ 379957 w 415557"/>
                    <a:gd name="connsiteY14" fmla="*/ 514716 h 653420"/>
                    <a:gd name="connsiteX15" fmla="*/ 205292 w 415557"/>
                    <a:gd name="connsiteY15" fmla="*/ 57507 h 653420"/>
                    <a:gd name="connsiteX16" fmla="*/ 234831 w 415557"/>
                    <a:gd name="connsiteY16" fmla="*/ 45948 h 653420"/>
                    <a:gd name="connsiteX17" fmla="*/ 409495 w 415557"/>
                    <a:gd name="connsiteY17" fmla="*/ 501873 h 653420"/>
                    <a:gd name="connsiteX18" fmla="*/ 335006 w 415557"/>
                    <a:gd name="connsiteY18" fmla="*/ 644430 h 653420"/>
                    <a:gd name="connsiteX19" fmla="*/ 287487 w 415557"/>
                    <a:gd name="connsiteY19" fmla="*/ 653420 h 65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15557" h="653420">
                      <a:moveTo>
                        <a:pt x="287487" y="653420"/>
                      </a:moveTo>
                      <a:cubicBezTo>
                        <a:pt x="241253" y="653420"/>
                        <a:pt x="200155" y="629019"/>
                        <a:pt x="184744" y="587921"/>
                      </a:cubicBezTo>
                      <a:lnTo>
                        <a:pt x="4942" y="123006"/>
                      </a:lnTo>
                      <a:cubicBezTo>
                        <a:pt x="-11754" y="78055"/>
                        <a:pt x="15216" y="26683"/>
                        <a:pt x="65304" y="7419"/>
                      </a:cubicBezTo>
                      <a:cubicBezTo>
                        <a:pt x="89706" y="-1571"/>
                        <a:pt x="115392" y="-2855"/>
                        <a:pt x="137225" y="6135"/>
                      </a:cubicBezTo>
                      <a:cubicBezTo>
                        <a:pt x="160342" y="15125"/>
                        <a:pt x="178322" y="31821"/>
                        <a:pt x="187312" y="53654"/>
                      </a:cubicBezTo>
                      <a:lnTo>
                        <a:pt x="228410" y="162819"/>
                      </a:lnTo>
                      <a:lnTo>
                        <a:pt x="193734" y="162819"/>
                      </a:lnTo>
                      <a:lnTo>
                        <a:pt x="157773" y="63928"/>
                      </a:lnTo>
                      <a:cubicBezTo>
                        <a:pt x="152636" y="51085"/>
                        <a:pt x="141077" y="40811"/>
                        <a:pt x="126950" y="35674"/>
                      </a:cubicBezTo>
                      <a:cubicBezTo>
                        <a:pt x="111539" y="30536"/>
                        <a:pt x="93558" y="30536"/>
                        <a:pt x="76863" y="36958"/>
                      </a:cubicBezTo>
                      <a:cubicBezTo>
                        <a:pt x="43471" y="49801"/>
                        <a:pt x="24206" y="83193"/>
                        <a:pt x="35765" y="111447"/>
                      </a:cubicBezTo>
                      <a:lnTo>
                        <a:pt x="214282" y="577647"/>
                      </a:lnTo>
                      <a:cubicBezTo>
                        <a:pt x="228410" y="616176"/>
                        <a:pt x="278497" y="632872"/>
                        <a:pt x="323448" y="616176"/>
                      </a:cubicBezTo>
                      <a:cubicBezTo>
                        <a:pt x="369682" y="598196"/>
                        <a:pt x="394084" y="553245"/>
                        <a:pt x="379957" y="514716"/>
                      </a:cubicBezTo>
                      <a:lnTo>
                        <a:pt x="205292" y="57507"/>
                      </a:lnTo>
                      <a:lnTo>
                        <a:pt x="234831" y="45948"/>
                      </a:lnTo>
                      <a:lnTo>
                        <a:pt x="409495" y="501873"/>
                      </a:lnTo>
                      <a:cubicBezTo>
                        <a:pt x="430044" y="557098"/>
                        <a:pt x="396652" y="621313"/>
                        <a:pt x="335006" y="644430"/>
                      </a:cubicBezTo>
                      <a:cubicBezTo>
                        <a:pt x="318310" y="650852"/>
                        <a:pt x="302899" y="653420"/>
                        <a:pt x="287487" y="653420"/>
                      </a:cubicBez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12" name="文本框 11"/>
            <p:cNvSpPr txBox="1"/>
            <p:nvPr/>
          </p:nvSpPr>
          <p:spPr>
            <a:xfrm>
              <a:off x="6278" y="4215"/>
              <a:ext cx="6491" cy="26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lang="zh-CN" altLang="en-US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她说，家庭理财的面会更广，因为家庭就会涉及夫妻双方还有孩子，所以个人有时就要服从家庭。“我在家庭理财方面相对保守的，就好像分蛋糕一样：占70%的是用于保障的，30%的是用于增值的。当中那70%再分成是日常生活保障、提高生活质量（如旅游、奢侈品等）、各种保险等；30%的增值则分为学习的投入、不动产的投资等。”</a:t>
              </a:r>
              <a:endParaRPr lang="zh-CN" altLang="en-US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>
                <a:solidFill>
                  <a:srgbClr val="976A4F"/>
                </a:solidFill>
                <a:sym typeface="+mn-lt"/>
              </a:rPr>
              <a:t>常见理财理念</a:t>
            </a:r>
            <a:r>
              <a:rPr lang="zh-CN" altLang="en-US">
                <a:solidFill>
                  <a:srgbClr val="39373F"/>
                </a:solidFill>
                <a:sym typeface="+mn-lt"/>
              </a:rPr>
              <a:t>（</a:t>
            </a:r>
            <a:r>
              <a:rPr lang="en-US" altLang="zh-CN">
                <a:solidFill>
                  <a:srgbClr val="39373F"/>
                </a:solidFill>
                <a:sym typeface="+mn-lt"/>
              </a:rPr>
              <a:t>Yes or No</a:t>
            </a:r>
            <a:r>
              <a:rPr lang="zh-CN" altLang="en-US">
                <a:solidFill>
                  <a:srgbClr val="39373F"/>
                </a:solidFill>
                <a:sym typeface="+mn-lt"/>
              </a:rPr>
              <a:t>）</a:t>
            </a:r>
            <a:endParaRPr lang="zh-CN" altLang="en-US">
              <a:solidFill>
                <a:srgbClr val="39373F"/>
              </a:solidFill>
              <a:sym typeface="+mn-lt"/>
            </a:endParaRPr>
          </a:p>
        </p:txBody>
      </p:sp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527050" y="1231900"/>
            <a:ext cx="11055350" cy="5503863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</a:pPr>
            <a:r>
              <a:rPr lang="zh-CN" altLang="en-US" sz="4000">
                <a:solidFill>
                  <a:srgbClr val="39373F"/>
                </a:solidFill>
                <a:sym typeface="+mn-lt"/>
              </a:rPr>
              <a:t>收入－支出</a:t>
            </a:r>
            <a:r>
              <a:rPr lang="en-US" altLang="zh-CN" sz="4000">
                <a:solidFill>
                  <a:srgbClr val="39373F"/>
                </a:solidFill>
                <a:sym typeface="+mn-lt"/>
              </a:rPr>
              <a:t>=</a:t>
            </a:r>
            <a:r>
              <a:rPr lang="zh-CN" altLang="en-US" sz="4000">
                <a:solidFill>
                  <a:srgbClr val="39373F"/>
                </a:solidFill>
                <a:sym typeface="+mn-lt"/>
              </a:rPr>
              <a:t> 结余</a:t>
            </a:r>
            <a:endParaRPr lang="zh-CN" altLang="en-US" sz="4000">
              <a:solidFill>
                <a:srgbClr val="39373F"/>
              </a:solidFill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>
                <a:solidFill>
                  <a:srgbClr val="39373F"/>
                </a:solidFill>
                <a:sym typeface="+mn-lt"/>
              </a:rPr>
              <a:t>就这么点钱，理什么财？</a:t>
            </a:r>
            <a:endParaRPr lang="en-US" altLang="zh-CN" sz="4000">
              <a:solidFill>
                <a:srgbClr val="39373F"/>
              </a:solidFill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>
                <a:solidFill>
                  <a:srgbClr val="39373F"/>
                </a:solidFill>
                <a:sym typeface="+mn-lt"/>
              </a:rPr>
              <a:t>理财 </a:t>
            </a:r>
            <a:r>
              <a:rPr lang="en-US" altLang="zh-CN" sz="4000">
                <a:solidFill>
                  <a:srgbClr val="39373F"/>
                </a:solidFill>
                <a:sym typeface="+mn-lt"/>
              </a:rPr>
              <a:t>= </a:t>
            </a:r>
            <a:r>
              <a:rPr lang="zh-CN" altLang="en-US" sz="4000">
                <a:solidFill>
                  <a:srgbClr val="39373F"/>
                </a:solidFill>
                <a:sym typeface="+mn-lt"/>
              </a:rPr>
              <a:t>投资</a:t>
            </a:r>
            <a:endParaRPr lang="en-US" altLang="zh-CN" sz="4000">
              <a:solidFill>
                <a:srgbClr val="39373F"/>
              </a:solidFill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>
                <a:solidFill>
                  <a:srgbClr val="39373F"/>
                </a:solidFill>
                <a:sym typeface="+mn-lt"/>
              </a:rPr>
              <a:t>还是工资最可靠</a:t>
            </a:r>
            <a:endParaRPr lang="en-US" altLang="zh-CN" sz="4000">
              <a:solidFill>
                <a:srgbClr val="39373F"/>
              </a:solidFill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>
                <a:solidFill>
                  <a:srgbClr val="39373F"/>
                </a:solidFill>
                <a:sym typeface="+mn-lt"/>
              </a:rPr>
              <a:t>理财是一夜暴富</a:t>
            </a:r>
            <a:endParaRPr lang="zh-CN" altLang="en-US" sz="4000">
              <a:solidFill>
                <a:srgbClr val="39373F"/>
              </a:solidFill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charRg st="1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charRg st="22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charRg st="3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charRg st="38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800">
                <a:ea typeface="黑体" panose="02010609060101010101" pitchFamily="6" charset="-122"/>
              </a:rPr>
              <a:t>女人这辈子</a:t>
            </a:r>
            <a:r>
              <a:rPr lang="en-US" altLang="zh-CN" sz="4800">
                <a:latin typeface="黑体" panose="02010609060101010101" pitchFamily="6" charset="-122"/>
                <a:ea typeface="黑体" panose="02010609060101010101" pitchFamily="6" charset="-122"/>
              </a:rPr>
              <a:t>……</a:t>
            </a:r>
            <a:endParaRPr lang="en-US" altLang="zh-CN" sz="4800">
              <a:ea typeface="黑体" panose="02010609060101010101" pitchFamily="6" charset="-122"/>
            </a:endParaRPr>
          </a:p>
        </p:txBody>
      </p:sp>
      <p:sp>
        <p:nvSpPr>
          <p:cNvPr id="115714" name="Rectangle 3"/>
          <p:cNvSpPr>
            <a:spLocks noGrp="1"/>
          </p:cNvSpPr>
          <p:nvPr>
            <p:ph idx="1"/>
          </p:nvPr>
        </p:nvSpPr>
        <p:spPr>
          <a:xfrm>
            <a:off x="3946525" y="1517650"/>
            <a:ext cx="3373438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4000">
                <a:ea typeface="楷体" panose="02010609060101010101" pitchFamily="6" charset="-122"/>
              </a:rPr>
              <a:t>工作</a:t>
            </a:r>
            <a:endParaRPr lang="zh-CN" altLang="en-US" sz="4000">
              <a:ea typeface="楷体" panose="02010609060101010101" pitchFamily="6" charset="-122"/>
            </a:endParaRPr>
          </a:p>
          <a:p>
            <a:pPr eaLnBrk="1" hangingPunct="1"/>
            <a:r>
              <a:rPr lang="zh-CN" altLang="en-US" sz="4000">
                <a:ea typeface="楷体" panose="02010609060101010101" pitchFamily="6" charset="-122"/>
              </a:rPr>
              <a:t>结婚</a:t>
            </a:r>
            <a:endParaRPr lang="zh-CN" altLang="en-US" sz="4000">
              <a:ea typeface="楷体" panose="02010609060101010101" pitchFamily="6" charset="-122"/>
            </a:endParaRPr>
          </a:p>
          <a:p>
            <a:pPr eaLnBrk="1" hangingPunct="1"/>
            <a:r>
              <a:rPr lang="zh-CN" altLang="en-US" sz="4000">
                <a:ea typeface="楷体" panose="02010609060101010101" pitchFamily="6" charset="-122"/>
              </a:rPr>
              <a:t>生子</a:t>
            </a:r>
            <a:endParaRPr lang="zh-CN" altLang="en-US" sz="4000">
              <a:ea typeface="楷体" panose="02010609060101010101" pitchFamily="6" charset="-122"/>
            </a:endParaRPr>
          </a:p>
          <a:p>
            <a:pPr eaLnBrk="1" hangingPunct="1"/>
            <a:r>
              <a:rPr lang="zh-CN" altLang="en-US" sz="4000">
                <a:ea typeface="楷体" panose="02010609060101010101" pitchFamily="6" charset="-122"/>
              </a:rPr>
              <a:t>养老</a:t>
            </a:r>
            <a:endParaRPr lang="zh-CN" altLang="en-US" sz="4000">
              <a:ea typeface="楷体" panose="02010609060101010101" pitchFamily="6" charset="-122"/>
            </a:endParaRPr>
          </a:p>
          <a:p>
            <a:pPr eaLnBrk="1" hangingPunct="1"/>
            <a:r>
              <a:rPr lang="en-US" altLang="zh-CN" sz="4000">
                <a:latin typeface="楷体" panose="02010609060101010101" pitchFamily="6" charset="-122"/>
                <a:ea typeface="楷体" panose="02010609060101010101" pitchFamily="6" charset="-122"/>
              </a:rPr>
              <a:t>……</a:t>
            </a:r>
            <a:endParaRPr lang="en-US" altLang="zh-CN" sz="4000">
              <a:ea typeface="楷体" panose="02010609060101010101" pitchFamily="6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482" name="Oval 2"/>
          <p:cNvSpPr/>
          <p:nvPr/>
        </p:nvSpPr>
        <p:spPr>
          <a:xfrm rot="-1360545">
            <a:off x="1968500" y="2276475"/>
            <a:ext cx="8693150" cy="30622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F9FBFE"/>
              </a:gs>
            </a:gsLst>
            <a:path path="rect">
              <a:fillToRect l="100000" b="10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 eaLnBrk="1" latinLnBrk="1" hangingPunct="1">
              <a:buNone/>
            </a:pPr>
            <a:endParaRPr lang="ko-KR" altLang="en-US" sz="900">
              <a:solidFill>
                <a:srgbClr val="CCECFF"/>
              </a:solidFill>
              <a:latin typeface="Times New Roman" panose="02020603050405020304" pitchFamily="6" charset="0"/>
              <a:ea typeface="GulimChe" pitchFamily="49" charset="-127"/>
            </a:endParaRPr>
          </a:p>
        </p:txBody>
      </p:sp>
      <p:sp>
        <p:nvSpPr>
          <p:cNvPr id="79875" name="Oval 3"/>
          <p:cNvSpPr/>
          <p:nvPr/>
        </p:nvSpPr>
        <p:spPr>
          <a:xfrm rot="-1359234">
            <a:off x="1776413" y="2636838"/>
            <a:ext cx="7900987" cy="2687637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algn="ctr" eaLnBrk="1" latinLnBrk="1" hangingPunct="1">
              <a:buNone/>
            </a:pPr>
            <a:endParaRPr lang="ko-KR" altLang="en-US" sz="900">
              <a:solidFill>
                <a:srgbClr val="CCECFF"/>
              </a:solidFill>
              <a:latin typeface="Times New Roman" panose="02020603050405020304" pitchFamily="6" charset="0"/>
              <a:ea typeface="GulimChe" pitchFamily="49" charset="-127"/>
            </a:endParaRPr>
          </a:p>
        </p:txBody>
      </p:sp>
      <p:sp>
        <p:nvSpPr>
          <p:cNvPr id="79876" name="Oval 4"/>
          <p:cNvSpPr/>
          <p:nvPr/>
        </p:nvSpPr>
        <p:spPr>
          <a:xfrm>
            <a:off x="3790950" y="4446588"/>
            <a:ext cx="1824038" cy="1354137"/>
          </a:xfrm>
          <a:prstGeom prst="ellipse">
            <a:avLst/>
          </a:prstGeom>
          <a:gradFill rotWithShape="1">
            <a:gsLst>
              <a:gs pos="0">
                <a:srgbClr val="E9940B"/>
              </a:gs>
              <a:gs pos="100000">
                <a:srgbClr val="492E03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Gulim" pitchFamily="34" charset="-127"/>
              </a:rPr>
              <a:t>退休期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556485" name="Oval 5"/>
          <p:cNvSpPr>
            <a:spLocks noChangeArrowheads="1"/>
          </p:cNvSpPr>
          <p:nvPr/>
        </p:nvSpPr>
        <p:spPr bwMode="gray">
          <a:xfrm>
            <a:off x="3024188" y="2430463"/>
            <a:ext cx="1825625" cy="135413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0"/>
                  <a:invGamma/>
                </a:schemeClr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p>
            <a:pPr algn="ctr">
              <a:buNone/>
            </a:pPr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Gulim" pitchFamily="34" charset="-127"/>
              </a:rPr>
              <a:t>单身期</a:t>
            </a:r>
            <a:endParaRPr lang="zh-CN" altLang="en-US" sz="3200" b="1">
              <a:solidFill>
                <a:srgbClr val="FFFFFF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556486" name="Oval 6"/>
          <p:cNvSpPr>
            <a:spLocks noChangeArrowheads="1"/>
          </p:cNvSpPr>
          <p:nvPr/>
        </p:nvSpPr>
        <p:spPr bwMode="gray">
          <a:xfrm>
            <a:off x="6096000" y="1638300"/>
            <a:ext cx="1824038" cy="135413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p>
            <a:pPr algn="ctr">
              <a:buNone/>
            </a:pPr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家庭事业</a:t>
            </a:r>
            <a:endParaRPr lang="zh-CN" altLang="en-US" sz="3200" b="1">
              <a:solidFill>
                <a:srgbClr val="FFFF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ctr">
              <a:buNone/>
            </a:pPr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形成期</a:t>
            </a:r>
            <a:endParaRPr lang="zh-CN" altLang="en-US" sz="3200" b="1">
              <a:solidFill>
                <a:srgbClr val="FFFF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79879" name="Oval 7"/>
          <p:cNvSpPr/>
          <p:nvPr/>
        </p:nvSpPr>
        <p:spPr>
          <a:xfrm>
            <a:off x="7056438" y="4086225"/>
            <a:ext cx="1825625" cy="1354138"/>
          </a:xfrm>
          <a:prstGeom prst="ellipse">
            <a:avLst/>
          </a:prstGeom>
          <a:gradFill rotWithShape="1">
            <a:gsLst>
              <a:gs pos="0">
                <a:srgbClr val="B4C763"/>
              </a:gs>
              <a:gs pos="100000">
                <a:srgbClr val="404723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Gulim" pitchFamily="34" charset="-127"/>
              </a:rPr>
              <a:t>退休前期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556488" name="Oval 8"/>
          <p:cNvSpPr>
            <a:spLocks noChangeArrowheads="1"/>
          </p:cNvSpPr>
          <p:nvPr/>
        </p:nvSpPr>
        <p:spPr bwMode="gray">
          <a:xfrm>
            <a:off x="9169400" y="2214563"/>
            <a:ext cx="1824038" cy="13541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p>
            <a:pPr algn="ctr">
              <a:buNone/>
            </a:pPr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Gulim" pitchFamily="34" charset="-127"/>
              </a:rPr>
              <a:t>家庭事业</a:t>
            </a:r>
            <a:endParaRPr lang="zh-CN" altLang="en-US" sz="3200" b="1">
              <a:solidFill>
                <a:srgbClr val="FFFFFF"/>
              </a:solidFill>
              <a:latin typeface="Arial" panose="020B0604020202020204" pitchFamily="34" charset="0"/>
              <a:ea typeface="Gulim" pitchFamily="34" charset="-127"/>
            </a:endParaRPr>
          </a:p>
          <a:p>
            <a:pPr algn="ctr">
              <a:buNone/>
            </a:pPr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Gulim" pitchFamily="34" charset="-127"/>
              </a:rPr>
              <a:t>成长期</a:t>
            </a:r>
            <a:endParaRPr lang="zh-CN" altLang="en-US" sz="3200" b="1">
              <a:solidFill>
                <a:srgbClr val="FFFFFF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79881" name="Rectangle 9"/>
          <p:cNvSpPr/>
          <p:nvPr/>
        </p:nvSpPr>
        <p:spPr>
          <a:xfrm rot="-389030">
            <a:off x="3313113" y="3687763"/>
            <a:ext cx="53752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3200" b="1">
                <a:solidFill>
                  <a:srgbClr val="5F5F5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青年、中年和老年期</a:t>
            </a:r>
            <a:endParaRPr lang="zh-CN" altLang="en-US" sz="3200" b="1">
              <a:solidFill>
                <a:srgbClr val="5F5F5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556490" name="WordArt 10"/>
          <p:cNvSpPr>
            <a:spLocks noChangeArrowheads="1" noChangeShapeType="1" noTextEdit="1"/>
          </p:cNvSpPr>
          <p:nvPr/>
        </p:nvSpPr>
        <p:spPr bwMode="auto">
          <a:xfrm>
            <a:off x="355600" y="279400"/>
            <a:ext cx="5740400" cy="63063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rgbClr val="B99179">
                        <a:satMod val="155000"/>
                      </a:srgbClr>
                    </a:gs>
                    <a:gs pos="100000">
                      <a:srgbClr val="B9917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黑体" panose="02010609060101010101" pitchFamily="6" charset="-122"/>
                <a:ea typeface="黑体" panose="02010609060101010101" pitchFamily="6" charset="-122"/>
                <a:cs typeface="+mn-cs"/>
              </a:rPr>
              <a:t>家庭生命周期</a:t>
            </a:r>
            <a:endParaRPr kumimoji="0" lang="zh-CN" altLang="en-US" sz="3200" b="1" i="0" u="none" strike="noStrike" kern="10" cap="none" spc="50" normalizeH="0" baseline="0" noProof="0" dirty="0">
              <a:ln w="11430"/>
              <a:gradFill>
                <a:gsLst>
                  <a:gs pos="25000">
                    <a:srgbClr val="B99179">
                      <a:satMod val="155000"/>
                    </a:srgbClr>
                  </a:gs>
                  <a:gs pos="100000">
                    <a:srgbClr val="B99179">
                      <a:shade val="45000"/>
                      <a:satMod val="165000"/>
                    </a:srgbClr>
                  </a:gs>
                </a:gsLst>
                <a:lin ang="5400000"/>
              </a:gradFill>
              <a:effectLst/>
              <a:uLnTx/>
              <a:uFillTx/>
              <a:latin typeface="黑体" panose="02010609060101010101" pitchFamily="6" charset="-122"/>
              <a:ea typeface="黑体" panose="02010609060101010101" pitchFamily="6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155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482" grpId="0" bldLvl="0" animBg="1"/>
      <p:bldP spid="79875" grpId="0" bldLvl="0" animBg="1"/>
      <p:bldP spid="79876" grpId="0" bldLvl="0" animBg="1"/>
      <p:bldP spid="1556485" grpId="0" bldLvl="0" animBg="1"/>
      <p:bldP spid="1556486" grpId="0" bldLvl="0" animBg="1"/>
      <p:bldP spid="79879" grpId="0" bldLvl="0" animBg="1"/>
      <p:bldP spid="1556488" grpId="0" bldLvl="0" animBg="1"/>
      <p:bldP spid="798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/>
              <a:t>生命周期理论</a:t>
            </a:r>
            <a:endParaRPr lang="en-US" altLang="zh-CN"/>
          </a:p>
        </p:txBody>
      </p:sp>
      <p:grpSp>
        <p:nvGrpSpPr>
          <p:cNvPr id="117762" name="Group 4"/>
          <p:cNvGrpSpPr>
            <a:grpSpLocks noChangeAspect="1"/>
          </p:cNvGrpSpPr>
          <p:nvPr/>
        </p:nvGrpSpPr>
        <p:grpSpPr>
          <a:xfrm>
            <a:off x="1681163" y="1700213"/>
            <a:ext cx="11615737" cy="4413250"/>
            <a:chOff x="2362" y="1795"/>
            <a:chExt cx="7200" cy="4212"/>
          </a:xfrm>
        </p:grpSpPr>
        <p:sp>
          <p:nvSpPr>
            <p:cNvPr id="117763" name="AutoShape 5"/>
            <p:cNvSpPr>
              <a:spLocks noChangeAspect="1"/>
            </p:cNvSpPr>
            <p:nvPr/>
          </p:nvSpPr>
          <p:spPr>
            <a:xfrm>
              <a:off x="2362" y="1795"/>
              <a:ext cx="7200" cy="42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>
                <a:solidFill>
                  <a:srgbClr val="5F5F5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764" name="Line 6"/>
            <p:cNvSpPr/>
            <p:nvPr/>
          </p:nvSpPr>
          <p:spPr>
            <a:xfrm flipV="1">
              <a:off x="2519" y="1795"/>
              <a:ext cx="0" cy="35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7765" name="Line 7"/>
            <p:cNvSpPr/>
            <p:nvPr/>
          </p:nvSpPr>
          <p:spPr>
            <a:xfrm>
              <a:off x="2519" y="5328"/>
              <a:ext cx="594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7766" name="Freeform 8"/>
            <p:cNvSpPr/>
            <p:nvPr/>
          </p:nvSpPr>
          <p:spPr>
            <a:xfrm>
              <a:off x="3145" y="3154"/>
              <a:ext cx="4095" cy="210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174" y="3"/>
                </a:cxn>
                <a:cxn ang="0">
                  <a:pos x="349" y="172"/>
                </a:cxn>
                <a:cxn ang="0">
                  <a:pos x="362" y="186"/>
                </a:cxn>
              </a:cxnLst>
              <a:pathLst>
                <a:path w="4710" h="2418">
                  <a:moveTo>
                    <a:pt x="0" y="2210"/>
                  </a:moveTo>
                  <a:cubicBezTo>
                    <a:pt x="720" y="1131"/>
                    <a:pt x="1440" y="52"/>
                    <a:pt x="2160" y="26"/>
                  </a:cubicBezTo>
                  <a:cubicBezTo>
                    <a:pt x="2880" y="0"/>
                    <a:pt x="3930" y="1690"/>
                    <a:pt x="4320" y="2054"/>
                  </a:cubicBezTo>
                  <a:cubicBezTo>
                    <a:pt x="4710" y="2418"/>
                    <a:pt x="4605" y="2314"/>
                    <a:pt x="4500" y="2210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767" name="Text Box 9"/>
            <p:cNvSpPr txBox="1"/>
            <p:nvPr/>
          </p:nvSpPr>
          <p:spPr>
            <a:xfrm>
              <a:off x="2675" y="3969"/>
              <a:ext cx="781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教育期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68" name="Text Box 10"/>
            <p:cNvSpPr txBox="1"/>
            <p:nvPr/>
          </p:nvSpPr>
          <p:spPr>
            <a:xfrm>
              <a:off x="4553" y="2746"/>
              <a:ext cx="1252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收入曲线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69" name="Text Box 11"/>
            <p:cNvSpPr txBox="1"/>
            <p:nvPr/>
          </p:nvSpPr>
          <p:spPr>
            <a:xfrm>
              <a:off x="4553" y="3425"/>
              <a:ext cx="939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支出曲线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70" name="Freeform 12"/>
            <p:cNvSpPr/>
            <p:nvPr/>
          </p:nvSpPr>
          <p:spPr>
            <a:xfrm>
              <a:off x="2675" y="3833"/>
              <a:ext cx="5009" cy="1087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219" y="0"/>
                </a:cxn>
                <a:cxn ang="0">
                  <a:pos x="467" y="104"/>
                </a:cxn>
              </a:cxnLst>
              <a:pathLst>
                <a:path w="5760" h="1248">
                  <a:moveTo>
                    <a:pt x="0" y="1248"/>
                  </a:moveTo>
                  <a:cubicBezTo>
                    <a:pt x="870" y="624"/>
                    <a:pt x="1740" y="0"/>
                    <a:pt x="2700" y="0"/>
                  </a:cubicBezTo>
                  <a:cubicBezTo>
                    <a:pt x="3660" y="0"/>
                    <a:pt x="4710" y="624"/>
                    <a:pt x="5760" y="1248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771" name="Text Box 13"/>
            <p:cNvSpPr txBox="1"/>
            <p:nvPr/>
          </p:nvSpPr>
          <p:spPr>
            <a:xfrm>
              <a:off x="4553" y="4241"/>
              <a:ext cx="780" cy="40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奋斗期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72" name="Text Box 14"/>
            <p:cNvSpPr txBox="1"/>
            <p:nvPr/>
          </p:nvSpPr>
          <p:spPr>
            <a:xfrm>
              <a:off x="7058" y="4105"/>
              <a:ext cx="780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养老期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73" name="Text Box 15"/>
            <p:cNvSpPr txBox="1"/>
            <p:nvPr/>
          </p:nvSpPr>
          <p:spPr>
            <a:xfrm>
              <a:off x="2832" y="1931"/>
              <a:ext cx="1095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收入</a:t>
              </a:r>
              <a:r>
                <a:rPr lang="en-US" altLang="zh-CN" sz="1800">
                  <a:solidFill>
                    <a:srgbClr val="5F5F5F"/>
                  </a:solidFill>
                  <a:ea typeface="宋体" panose="02010600030101010101" pitchFamily="2" charset="-122"/>
                </a:rPr>
                <a:t>/</a:t>
              </a: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支出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74" name="Text Box 16"/>
            <p:cNvSpPr txBox="1"/>
            <p:nvPr/>
          </p:nvSpPr>
          <p:spPr>
            <a:xfrm>
              <a:off x="2362" y="5464"/>
              <a:ext cx="626" cy="40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出生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75" name="Text Box 17"/>
            <p:cNvSpPr txBox="1"/>
            <p:nvPr/>
          </p:nvSpPr>
          <p:spPr>
            <a:xfrm>
              <a:off x="3301" y="5464"/>
              <a:ext cx="78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en-US" altLang="zh-CN" sz="1800">
                  <a:solidFill>
                    <a:srgbClr val="5F5F5F"/>
                  </a:solidFill>
                  <a:ea typeface="宋体" panose="02010600030101010101" pitchFamily="2" charset="-122"/>
                </a:rPr>
                <a:t>20</a:t>
              </a: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岁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76" name="Text Box 18"/>
            <p:cNvSpPr txBox="1"/>
            <p:nvPr/>
          </p:nvSpPr>
          <p:spPr>
            <a:xfrm>
              <a:off x="7997" y="5464"/>
              <a:ext cx="78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年龄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77" name="Text Box 19"/>
            <p:cNvSpPr txBox="1"/>
            <p:nvPr/>
          </p:nvSpPr>
          <p:spPr>
            <a:xfrm>
              <a:off x="4710" y="5464"/>
              <a:ext cx="1095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en-US" altLang="zh-CN" sz="1800">
                  <a:solidFill>
                    <a:srgbClr val="5F5F5F"/>
                  </a:solidFill>
                  <a:ea typeface="宋体" panose="02010600030101010101" pitchFamily="2" charset="-122"/>
                </a:rPr>
                <a:t>50</a:t>
              </a: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岁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778" name="Text Box 20"/>
            <p:cNvSpPr txBox="1"/>
            <p:nvPr/>
          </p:nvSpPr>
          <p:spPr>
            <a:xfrm>
              <a:off x="5962" y="5464"/>
              <a:ext cx="125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160E"/>
                </a:buClr>
                <a:buFont typeface="Wingdings" panose="05000000000000000000" pitchFamily="2" charset="2"/>
                <a:buChar char="Ø"/>
                <a:defRPr sz="3200" b="1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charset="-122"/>
                </a:defRPr>
              </a:lvl5pPr>
            </a:lstStyle>
            <a:p>
              <a:pPr marL="0" lvl="0" indent="0" algn="just" eaLnBrk="1" hangingPunct="1">
                <a:buClrTx/>
                <a:buFontTx/>
                <a:buNone/>
              </a:pPr>
              <a:r>
                <a:rPr lang="en-US" altLang="zh-CN" sz="1800">
                  <a:solidFill>
                    <a:srgbClr val="5F5F5F"/>
                  </a:solidFill>
                  <a:ea typeface="宋体" panose="02010600030101010101" pitchFamily="2" charset="-122"/>
                </a:rPr>
                <a:t>60</a:t>
              </a:r>
              <a:r>
                <a:rPr lang="zh-CN" altLang="en-US" sz="1800">
                  <a:solidFill>
                    <a:srgbClr val="5F5F5F"/>
                  </a:solidFill>
                  <a:ea typeface="宋体" panose="02010600030101010101" pitchFamily="2" charset="-122"/>
                </a:rPr>
                <a:t>岁</a:t>
              </a:r>
              <a:endParaRPr lang="zh-CN" altLang="en-US" sz="1800">
                <a:solidFill>
                  <a:srgbClr val="5F5F5F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0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>
                <a:solidFill>
                  <a:srgbClr val="C00000"/>
                </a:solidFill>
              </a:rPr>
              <a:t>单身期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9810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>
              <a:lnSpc>
                <a:spcPct val="200000"/>
              </a:lnSpc>
            </a:pPr>
            <a:r>
              <a:rPr lang="zh-CN" altLang="en-US"/>
              <a:t>毕业工作</a:t>
            </a:r>
            <a:r>
              <a:rPr lang="en-US" altLang="zh-CN"/>
              <a:t>——</a:t>
            </a:r>
            <a:r>
              <a:rPr lang="zh-CN" altLang="en-US"/>
              <a:t>结婚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一般需要几年？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理财的重点是什么？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3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>
                <a:solidFill>
                  <a:srgbClr val="C00000"/>
                </a:solidFill>
              </a:rPr>
              <a:t>家庭事业形成期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20834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>
              <a:lnSpc>
                <a:spcPct val="200000"/>
              </a:lnSpc>
            </a:pPr>
            <a:r>
              <a:rPr lang="zh-CN" altLang="en-US"/>
              <a:t>结婚</a:t>
            </a:r>
            <a:r>
              <a:rPr lang="en-US" altLang="zh-CN"/>
              <a:t>——</a:t>
            </a:r>
            <a:r>
              <a:rPr lang="zh-CN" altLang="en-US"/>
              <a:t>孩子出生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一般需要几年？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理财的重点是什么？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7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>
                <a:solidFill>
                  <a:srgbClr val="C00000"/>
                </a:solidFill>
              </a:rPr>
              <a:t>家庭事业成长</a:t>
            </a:r>
            <a:r>
              <a:rPr lang="en-US" altLang="zh-CN">
                <a:solidFill>
                  <a:srgbClr val="C00000"/>
                </a:solidFill>
              </a:rPr>
              <a:t>/</a:t>
            </a:r>
            <a:r>
              <a:rPr lang="zh-CN" altLang="en-US">
                <a:solidFill>
                  <a:srgbClr val="C00000"/>
                </a:solidFill>
              </a:rPr>
              <a:t>成熟期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21858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>
              <a:lnSpc>
                <a:spcPct val="200000"/>
              </a:lnSpc>
            </a:pPr>
            <a:r>
              <a:rPr lang="zh-CN" altLang="en-US"/>
              <a:t>孩子出生</a:t>
            </a:r>
            <a:r>
              <a:rPr lang="en-US" altLang="zh-CN"/>
              <a:t>——</a:t>
            </a:r>
            <a:r>
              <a:rPr lang="zh-CN" altLang="en-US"/>
              <a:t>孩子离家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一般需要几年？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理财的重点是什么？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1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>
                <a:solidFill>
                  <a:srgbClr val="C00000"/>
                </a:solidFill>
              </a:rPr>
              <a:t>退休前期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22882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>
              <a:lnSpc>
                <a:spcPct val="200000"/>
              </a:lnSpc>
            </a:pPr>
            <a:r>
              <a:rPr lang="zh-CN" altLang="en-US"/>
              <a:t>孩子离家</a:t>
            </a:r>
            <a:r>
              <a:rPr lang="en-US" altLang="zh-CN"/>
              <a:t>——</a:t>
            </a:r>
            <a:r>
              <a:rPr lang="zh-CN" altLang="en-US"/>
              <a:t>退休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一般有几年？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zh-CN" altLang="en-US"/>
              <a:t>理财的重点是什么？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10.xml><?xml version="1.0" encoding="utf-8"?>
<p:tagLst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  <p:tag name="KSO_WM_UNIT_CONTENT_GROUP_TYPE" val="contentchip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CONTENT_GROUP_TYPE" val="titlestyle"/>
  <p:tag name="KSO_WM_UNIT_TYPE" val="i"/>
  <p:tag name="KSO_WM_UNIT_INDEX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CONTENT_GROUP_TYPE" val="titlestyle"/>
  <p:tag name="KSO_WM_UNIT_TYPE" val="i"/>
  <p:tag name="KSO_WM_UNIT_INDEX" val="1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CONTENT_GROUP_TYPE" val="titlestyle"/>
  <p:tag name="KSO_WM_UNIT_TYPE" val="i"/>
  <p:tag name="KSO_WM_UNIT_INDEX" val="1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CONTENT_GROUP_TYPE" val="titlestyle"/>
  <p:tag name="KSO_WM_UNIT_TYPE" val="i"/>
  <p:tag name="KSO_WM_UNIT_INDEX" val="1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</p:tagLst>
</file>

<file path=ppt/tags/tag1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1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1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155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CONTENT_GROUP_TYPE" val="titlestyle"/>
  <p:tag name="KSO_WM_UNIT_TYPE" val="i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87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87"/>
</p:tagLst>
</file>

<file path=ppt/tags/tag16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287"/>
  <p:tag name="KSO_WM_TEMPLATE_THUMBS_INDEX" val="1、11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05_1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PRESET_TEXT" val="单击此处添加文档标题内容"/>
</p:tagLst>
</file>

<file path=ppt/tags/tag167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105_1*f*4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PRESET_TEXT" val="汇报人：WPS"/>
</p:tagLst>
</file>

<file path=ppt/tags/tag168.xml><?xml version="1.0" encoding="utf-8"?>
<p:tagLst xmlns:p="http://schemas.openxmlformats.org/presentationml/2006/main">
  <p:tag name="KSO_WM_SLIDE_ID" val="custom20233105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105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87_9*a*1"/>
  <p:tag name="KSO_WM_TEMPLATE_CATEGORY" val="custom"/>
  <p:tag name="KSO_WM_TEMPLATE_INDEX" val="20230287"/>
  <p:tag name="KSO_WM_UNIT_LAYERLEVEL" val="1"/>
  <p:tag name="KSO_WM_TAG_VERSION" val="1.0"/>
  <p:tag name="KSO_WM_BEAUTIFY_FLAG" val="#wm#"/>
  <p:tag name="KSO_WM_UNIT_CONTENT_GROUP_TYPE" val="contentchip"/>
  <p:tag name="KSO_WM_UNIT_PRESET_TEXT" val="添加章节标题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70.xml><?xml version="1.0" encoding="utf-8"?>
<p:tagLst xmlns:p="http://schemas.openxmlformats.org/presentationml/2006/main">
  <p:tag name="KSO_WM_SLIDE_ID" val="custom20230287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287"/>
  <p:tag name="KSO_WM_SLIDE_LAYOUT" val="a_e"/>
  <p:tag name="KSO_WM_SLIDE_LAYOUT_CNT" val="1_1"/>
  <p:tag name="KSO_WM_SLIDE_TYPE" val="sectionTitle"/>
  <p:tag name="KSO_WM_SLIDE_SUBTYPE" val="pureTxt"/>
  <p:tag name="KSO_WM_SLIDE_CONTENT_AREA" val="{&quot;left&quot;:&quot;186.6&quot;,&quot;top&quot;:&quot;106.8713&quot;,&quot;width&quot;:&quot;584.3&quot;,&quot;height&quot;:&quot;339.3&quot;}"/>
</p:tagLst>
</file>

<file path=ppt/tags/tag171.xml><?xml version="1.0" encoding="utf-8"?>
<p:tagLst xmlns:p="http://schemas.openxmlformats.org/presentationml/2006/main">
  <p:tag name="KSO_WM_UNIT_VALUE" val="1904*107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222_1*d*1"/>
  <p:tag name="KSO_WM_TEMPLATE_CATEGORY" val="custom"/>
  <p:tag name="KSO_WM_TEMPLATE_INDEX" val="2023322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1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222_1*a*1"/>
  <p:tag name="KSO_WM_TEMPLATE_CATEGORY" val="custom"/>
  <p:tag name="KSO_WM_TEMPLATE_INDEX" val="20233222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  <p:tag name="KSO_WM_UNIT_PRESET_TEXT" val="单击此处添加标题内容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33222"/>
  <p:tag name="KSO_WM_SLIDE_ID" val="custom20233222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4"/>
  <p:tag name="KSO_WM_SLIDE_INDEX" val="1"/>
  <p:tag name="KSO_WM_SLIDE_SIZE" val="558.4*362.9"/>
  <p:tag name="KSO_WM_SLIDE_POSITION" val="349.855*128.45"/>
  <p:tag name="KSO_WM_DIAGRAM_GROUP_CODE" val="l1-1"/>
  <p:tag name="KSO_WM_SLIDE_DIAGTYPE" val="l"/>
  <p:tag name="KSO_WM_TAG_VERSION" val="3.0"/>
  <p:tag name="KSO_WM_SLIDE_LAYOUT" val="a_d_l"/>
  <p:tag name="KSO_WM_SLIDE_LAYOUT_CNT" val="1_1_1"/>
</p:tagLst>
</file>

<file path=ppt/tags/tag174.xml><?xml version="1.0" encoding="utf-8"?>
<p:tagLst xmlns:p="http://schemas.openxmlformats.org/presentationml/2006/main">
  <p:tag name="KSO_WM_UNIT_VALUE" val="1904*107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222_1*d*1"/>
  <p:tag name="KSO_WM_TEMPLATE_CATEGORY" val="custom"/>
  <p:tag name="KSO_WM_TEMPLATE_INDEX" val="2023322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1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222_1*a*1"/>
  <p:tag name="KSO_WM_TEMPLATE_CATEGORY" val="custom"/>
  <p:tag name="KSO_WM_TEMPLATE_INDEX" val="20233222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  <p:tag name="KSO_WM_UNIT_PRESET_TEXT" val="单击此处添加标题内容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33222"/>
  <p:tag name="KSO_WM_SLIDE_ID" val="custom20233222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4"/>
  <p:tag name="KSO_WM_SLIDE_INDEX" val="1"/>
  <p:tag name="KSO_WM_SLIDE_SIZE" val="558.4*362.9"/>
  <p:tag name="KSO_WM_SLIDE_POSITION" val="349.855*128.45"/>
  <p:tag name="KSO_WM_DIAGRAM_GROUP_CODE" val="l1-1"/>
  <p:tag name="KSO_WM_SLIDE_DIAGTYPE" val="l"/>
  <p:tag name="KSO_WM_TAG_VERSION" val="3.0"/>
  <p:tag name="KSO_WM_SLIDE_LAYOUT" val="a_d_l"/>
  <p:tag name="KSO_WM_SLIDE_LAYOUT_CNT" val="1_1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5"/>
  <p:tag name="KSO_WM_TEMPLATE_CATEGORY" val="custom"/>
  <p:tag name="KSO_WM_TEMPLATE_INDEX" val="20233105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105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105"/>
  <p:tag name="KSO_WM_TEMPLATE_THUMBS_INDEX" val="1、9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PRESET_TEXT" val="/单击此处添加副标题内容/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&#10;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89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CONTENT_GROUP_TYPE" val="titlestyle"/>
  <p:tag name="KSO_WM_UNIT_TYPE" val="i"/>
  <p:tag name="KSO_WM_UNIT_INDEX" val="1"/>
</p:tagLst>
</file>

<file path=ppt/tags/tag9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heme/theme1.xml><?xml version="1.0" encoding="utf-8"?>
<a:theme xmlns:a="http://schemas.openxmlformats.org/drawingml/2006/main" name="2_浙金">
  <a:themeElements>
    <a:clrScheme name="2_浙金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3333FF"/>
      </a:folHlink>
    </a:clrScheme>
    <a:fontScheme name="rwgvhct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浙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3333FF"/>
      </a:folHlink>
    </a:clrScheme>
    <a:fontScheme name="自定义 32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61">
      <a:dk1>
        <a:srgbClr val="000000"/>
      </a:dk1>
      <a:lt1>
        <a:srgbClr val="FFFFFF"/>
      </a:lt1>
      <a:dk2>
        <a:srgbClr val="603A33"/>
      </a:dk2>
      <a:lt2>
        <a:srgbClr val="FFFBEF"/>
      </a:lt2>
      <a:accent1>
        <a:srgbClr val="EE595D"/>
      </a:accent1>
      <a:accent2>
        <a:srgbClr val="428894"/>
      </a:accent2>
      <a:accent3>
        <a:srgbClr val="F48562"/>
      </a:accent3>
      <a:accent4>
        <a:srgbClr val="F7A56D"/>
      </a:accent4>
      <a:accent5>
        <a:srgbClr val="FCC378"/>
      </a:accent5>
      <a:accent6>
        <a:srgbClr val="FCD36C"/>
      </a:accent6>
      <a:hlink>
        <a:srgbClr val="0563C1"/>
      </a:hlink>
      <a:folHlink>
        <a:srgbClr val="954F72"/>
      </a:folHlink>
    </a:clrScheme>
    <a:fontScheme name="稻壳儿-常规宋体05">
      <a:majorFont>
        <a:latin typeface="汉仪书宋二简"/>
        <a:ea typeface="汉仪书宋二简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  <a:prstDash val="solid"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自定义 1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4020"/>
      </a:accent1>
      <a:accent2>
        <a:srgbClr val="FBAA11"/>
      </a:accent2>
      <a:accent3>
        <a:srgbClr val="F34020"/>
      </a:accent3>
      <a:accent4>
        <a:srgbClr val="FBAA11"/>
      </a:accent4>
      <a:accent5>
        <a:srgbClr val="F34020"/>
      </a:accent5>
      <a:accent6>
        <a:srgbClr val="FBAA11"/>
      </a:accent6>
      <a:hlink>
        <a:srgbClr val="0563C1"/>
      </a:hlink>
      <a:folHlink>
        <a:srgbClr val="954F72"/>
      </a:folHlink>
    </a:clrScheme>
    <a:fontScheme name="rwgvhct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WPS 演示</Application>
  <PresentationFormat>宽屏</PresentationFormat>
  <Paragraphs>108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MiSans Normal</vt:lpstr>
      <vt:lpstr>汉仪书宋二简</vt:lpstr>
      <vt:lpstr>黑体</vt:lpstr>
      <vt:lpstr>楷体</vt:lpstr>
      <vt:lpstr>GulimChe</vt:lpstr>
      <vt:lpstr>Gulim</vt:lpstr>
      <vt:lpstr>Malgun Gothic</vt:lpstr>
      <vt:lpstr>隶书</vt:lpstr>
      <vt:lpstr>等线</vt:lpstr>
      <vt:lpstr>2_浙金</vt:lpstr>
      <vt:lpstr>Office 主题​​</vt:lpstr>
      <vt:lpstr>1_Office 主题</vt:lpstr>
      <vt:lpstr>第一PPT，www.1ppt.com</vt:lpstr>
      <vt:lpstr>PowerPoint 演示文稿</vt:lpstr>
      <vt:lpstr>常见理财理念（Yes or No）</vt:lpstr>
      <vt:lpstr>女人这辈子……</vt:lpstr>
      <vt:lpstr>PowerPoint 演示文稿</vt:lpstr>
      <vt:lpstr>生命周期理论</vt:lpstr>
      <vt:lpstr>单身期</vt:lpstr>
      <vt:lpstr>家庭事业形成期</vt:lpstr>
      <vt:lpstr>家庭事业成长/成熟期</vt:lpstr>
      <vt:lpstr>退休前期</vt:lpstr>
      <vt:lpstr>退休期</vt:lpstr>
      <vt:lpstr>单击此处添加文档标题内容</vt:lpstr>
      <vt:lpstr>有人将现代女性分成两种 一种是只知道消费的“喝星巴克咖啡的女人” 另一种则是懂得理财、对人生有规划的“买星巴克股票的女人” 你属于哪一类呢？</vt:lpstr>
      <vt:lpstr>个人理财结合家庭理财考虑</vt:lpstr>
      <vt:lpstr>个人理财结合家庭理财考虑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Grace</cp:lastModifiedBy>
  <cp:revision>155</cp:revision>
  <dcterms:created xsi:type="dcterms:W3CDTF">2019-06-19T02:08:00Z</dcterms:created>
  <dcterms:modified xsi:type="dcterms:W3CDTF">2025-03-24T01:14:16Z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E20C1790C2C845208AED53D152A0D62E_11</vt:lpwstr>
  </property>
</Properties>
</file>