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12192000" cy="6858000"/>
  <p:notesSz cx="6858000" cy="9144000"/>
  <p:embeddedFontLst>
    <p:embeddedFont>
      <p:font typeface="HelloFont WenYiHei" panose="00020600040101010101" charset="-122"/>
      <p:regular r:id="rId21"/>
    </p:embeddedFont>
    <p:embeddedFont>
      <p:font typeface="OPPOSans H" panose="00020600040101010101" charset="-122"/>
      <p:regular r:id="rId22"/>
    </p:embeddedFont>
    <p:embeddedFont>
      <p:font typeface="OPPOSans M" panose="00020600040101010101" charset="-122"/>
      <p:regular r:id="rId23"/>
    </p:embeddedFont>
    <p:embeddedFont>
      <p:font typeface="OPPOSans B" panose="00020600040101010101" charset="-122"/>
      <p:regular r:id="rId24"/>
    </p:embeddedFont>
    <p:embeddedFont>
      <p:font typeface="Source Han Sans" panose="020B0500000000000000" charset="-122"/>
      <p:regular r:id="rId25"/>
    </p:embeddedFont>
    <p:embeddedFont>
      <p:font typeface="Source Han Sans CN Bold" panose="020B0800000000000000" charset="-122"/>
      <p:bold r:id="rId26"/>
    </p:embeddedFont>
    <p:embeddedFont>
      <p:font typeface="汉仪粗黑简" panose="02010600000101010101" charset="-122"/>
      <p:regular r:id="rId27"/>
    </p:embeddedFont>
  </p:embeddedFont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font" Target="fonts/font7.fntdata"/><Relationship Id="rId26" Type="http://schemas.openxmlformats.org/officeDocument/2006/relationships/font" Target="fonts/font6.fntdata"/><Relationship Id="rId25" Type="http://schemas.openxmlformats.org/officeDocument/2006/relationships/font" Target="fonts/font5.fntdata"/><Relationship Id="rId24" Type="http://schemas.openxmlformats.org/officeDocument/2006/relationships/font" Target="fonts/font4.fntdata"/><Relationship Id="rId23" Type="http://schemas.openxmlformats.org/officeDocument/2006/relationships/font" Target="fonts/font3.fntdata"/><Relationship Id="rId22" Type="http://schemas.openxmlformats.org/officeDocument/2006/relationships/font" Target="fonts/font2.fntdata"/><Relationship Id="rId21" Type="http://schemas.openxmlformats.org/officeDocument/2006/relationships/font" Target="fonts/font1.fntdata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tags" Target="../tags/tag1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tags" Target="../tags/tag42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15.xml"/><Relationship Id="rId8" Type="http://schemas.openxmlformats.org/officeDocument/2006/relationships/tags" Target="../tags/tag14.xml"/><Relationship Id="rId7" Type="http://schemas.openxmlformats.org/officeDocument/2006/relationships/tags" Target="../tags/tag13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image" Target="../media/image7.png"/><Relationship Id="rId3" Type="http://schemas.openxmlformats.org/officeDocument/2006/relationships/tags" Target="../tags/tag10.xml"/><Relationship Id="rId20" Type="http://schemas.openxmlformats.org/officeDocument/2006/relationships/slideLayout" Target="../slideLayouts/slideLayout1.xml"/><Relationship Id="rId2" Type="http://schemas.openxmlformats.org/officeDocument/2006/relationships/tags" Target="../tags/tag9.xml"/><Relationship Id="rId19" Type="http://schemas.openxmlformats.org/officeDocument/2006/relationships/tags" Target="../tags/tag25.xml"/><Relationship Id="rId18" Type="http://schemas.openxmlformats.org/officeDocument/2006/relationships/tags" Target="../tags/tag24.xml"/><Relationship Id="rId17" Type="http://schemas.openxmlformats.org/officeDocument/2006/relationships/tags" Target="../tags/tag23.xml"/><Relationship Id="rId16" Type="http://schemas.openxmlformats.org/officeDocument/2006/relationships/tags" Target="../tags/tag22.xml"/><Relationship Id="rId15" Type="http://schemas.openxmlformats.org/officeDocument/2006/relationships/tags" Target="../tags/tag21.xml"/><Relationship Id="rId14" Type="http://schemas.openxmlformats.org/officeDocument/2006/relationships/tags" Target="../tags/tag20.xml"/><Relationship Id="rId13" Type="http://schemas.openxmlformats.org/officeDocument/2006/relationships/tags" Target="../tags/tag19.xml"/><Relationship Id="rId12" Type="http://schemas.openxmlformats.org/officeDocument/2006/relationships/tags" Target="../tags/tag18.xml"/><Relationship Id="rId11" Type="http://schemas.openxmlformats.org/officeDocument/2006/relationships/tags" Target="../tags/tag17.xml"/><Relationship Id="rId10" Type="http://schemas.openxmlformats.org/officeDocument/2006/relationships/tags" Target="../tags/tag16.xml"/><Relationship Id="rId1" Type="http://schemas.openxmlformats.org/officeDocument/2006/relationships/tags" Target="../tags/tag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34.xml"/><Relationship Id="rId8" Type="http://schemas.openxmlformats.org/officeDocument/2006/relationships/tags" Target="../tags/tag33.xml"/><Relationship Id="rId7" Type="http://schemas.openxmlformats.org/officeDocument/2006/relationships/tags" Target="../tags/tag32.xml"/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7" Type="http://schemas.openxmlformats.org/officeDocument/2006/relationships/slideLayout" Target="../slideLayouts/slideLayout1.xml"/><Relationship Id="rId16" Type="http://schemas.openxmlformats.org/officeDocument/2006/relationships/tags" Target="../tags/tag41.xml"/><Relationship Id="rId15" Type="http://schemas.openxmlformats.org/officeDocument/2006/relationships/tags" Target="../tags/tag40.xml"/><Relationship Id="rId14" Type="http://schemas.openxmlformats.org/officeDocument/2006/relationships/tags" Target="../tags/tag39.xml"/><Relationship Id="rId13" Type="http://schemas.openxmlformats.org/officeDocument/2006/relationships/tags" Target="../tags/tag38.xml"/><Relationship Id="rId12" Type="http://schemas.openxmlformats.org/officeDocument/2006/relationships/tags" Target="../tags/tag37.xml"/><Relationship Id="rId11" Type="http://schemas.openxmlformats.org/officeDocument/2006/relationships/tags" Target="../tags/tag36.xml"/><Relationship Id="rId10" Type="http://schemas.openxmlformats.org/officeDocument/2006/relationships/tags" Target="../tags/tag35.xml"/><Relationship Id="rId1" Type="http://schemas.openxmlformats.org/officeDocument/2006/relationships/tags" Target="../tags/tag2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>
            <a:off x="222250" y="203200"/>
            <a:ext cx="11747500" cy="6451600"/>
          </a:xfrm>
          <a:prstGeom prst="roundRect">
            <a:avLst>
              <a:gd name="adj" fmla="val 2887"/>
            </a:avLst>
          </a:prstGeom>
          <a:solidFill>
            <a:schemeClr val="bg1"/>
          </a:solidFill>
          <a:ln w="12700" cap="flat">
            <a:noFill/>
            <a:miter/>
          </a:ln>
          <a:effectLst>
            <a:outerShdw blurRad="165100" algn="ctr" rotWithShape="0">
              <a:schemeClr val="accent1">
                <a:lumMod val="50000"/>
                <a:alpha val="24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>
            <a:off x="1026694" y="2626821"/>
            <a:ext cx="1595516" cy="1595516"/>
          </a:xfrm>
          <a:custGeom>
            <a:avLst/>
            <a:gdLst>
              <a:gd name="connsiteX0" fmla="*/ 532257 w 757508"/>
              <a:gd name="connsiteY0" fmla="*/ 300981 h 757508"/>
              <a:gd name="connsiteX1" fmla="*/ 679628 w 757508"/>
              <a:gd name="connsiteY1" fmla="*/ 348958 h 757508"/>
              <a:gd name="connsiteX2" fmla="*/ 757509 w 757508"/>
              <a:gd name="connsiteY2" fmla="*/ 502353 h 757508"/>
              <a:gd name="connsiteX3" fmla="*/ 255372 w 757508"/>
              <a:gd name="connsiteY3" fmla="*/ 757509 h 757508"/>
              <a:gd name="connsiteX4" fmla="*/ 0 w 757508"/>
              <a:gd name="connsiteY4" fmla="*/ 255156 h 757508"/>
              <a:gd name="connsiteX5" fmla="*/ 153395 w 757508"/>
              <a:gd name="connsiteY5" fmla="*/ 177276 h 757508"/>
              <a:gd name="connsiteX6" fmla="*/ 154471 w 757508"/>
              <a:gd name="connsiteY6" fmla="*/ 179427 h 757508"/>
              <a:gd name="connsiteX7" fmla="*/ 302057 w 757508"/>
              <a:gd name="connsiteY7" fmla="*/ 227618 h 757508"/>
              <a:gd name="connsiteX8" fmla="*/ 350248 w 757508"/>
              <a:gd name="connsiteY8" fmla="*/ 80032 h 757508"/>
              <a:gd name="connsiteX9" fmla="*/ 349173 w 757508"/>
              <a:gd name="connsiteY9" fmla="*/ 77881 h 757508"/>
              <a:gd name="connsiteX10" fmla="*/ 502568 w 757508"/>
              <a:gd name="connsiteY10" fmla="*/ 0 h 757508"/>
              <a:gd name="connsiteX11" fmla="*/ 580664 w 757508"/>
              <a:gd name="connsiteY11" fmla="*/ 153395 h 757508"/>
              <a:gd name="connsiteX12" fmla="*/ 532257 w 757508"/>
              <a:gd name="connsiteY12" fmla="*/ 300981 h 757508"/>
            </a:gdLst>
            <a:ahLst/>
            <a:cxnLst/>
            <a:rect l="l" t="t" r="r" b="b"/>
            <a:pathLst>
              <a:path w="757508" h="757508">
                <a:moveTo>
                  <a:pt x="532257" y="300981"/>
                </a:moveTo>
                <a:cubicBezTo>
                  <a:pt x="559580" y="354982"/>
                  <a:pt x="625628" y="376496"/>
                  <a:pt x="679628" y="348958"/>
                </a:cubicBezTo>
                <a:lnTo>
                  <a:pt x="757509" y="502353"/>
                </a:lnTo>
                <a:lnTo>
                  <a:pt x="255372" y="757509"/>
                </a:lnTo>
                <a:lnTo>
                  <a:pt x="0" y="255156"/>
                </a:lnTo>
                <a:lnTo>
                  <a:pt x="153395" y="177276"/>
                </a:lnTo>
                <a:lnTo>
                  <a:pt x="154471" y="179427"/>
                </a:lnTo>
                <a:cubicBezTo>
                  <a:pt x="182009" y="233427"/>
                  <a:pt x="247842" y="254941"/>
                  <a:pt x="302057" y="227618"/>
                </a:cubicBezTo>
                <a:cubicBezTo>
                  <a:pt x="356057" y="200296"/>
                  <a:pt x="377571" y="134248"/>
                  <a:pt x="350248" y="80032"/>
                </a:cubicBezTo>
                <a:lnTo>
                  <a:pt x="349173" y="77881"/>
                </a:lnTo>
                <a:lnTo>
                  <a:pt x="502568" y="0"/>
                </a:lnTo>
                <a:lnTo>
                  <a:pt x="580664" y="153395"/>
                </a:lnTo>
                <a:cubicBezTo>
                  <a:pt x="526233" y="180933"/>
                  <a:pt x="504719" y="246766"/>
                  <a:pt x="532257" y="300981"/>
                </a:cubicBezTo>
                <a:close/>
              </a:path>
            </a:pathLst>
          </a:custGeom>
          <a:solidFill>
            <a:schemeClr val="accent1"/>
          </a:solidFill>
          <a:ln w="2151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>
            <a:off x="2774814" y="1794391"/>
            <a:ext cx="6642373" cy="3116983"/>
          </a:xfrm>
          <a:prstGeom prst="rect">
            <a:avLst/>
          </a:prstGeom>
          <a:noFill/>
          <a:ln cap="sq">
            <a:noFill/>
          </a:ln>
          <a:effectLst/>
        </p:spPr>
        <p:txBody>
          <a:bodyPr vert="horz"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kumimoji="1" lang="zh-CN" altLang="en-US" sz="4600">
                <a:ln w="12700">
                  <a:noFill/>
                </a:ln>
                <a:solidFill>
                  <a:srgbClr val="EB6B0B">
                    <a:alpha val="100000"/>
                  </a:srgbClr>
                </a:solidFill>
                <a:latin typeface="汉仪粗黑简" panose="02010600000101010101" charset="-122"/>
                <a:ea typeface="汉仪粗黑简" panose="02010600000101010101" charset="-122"/>
                <a:cs typeface="HelloFont WenYiHei" panose="00020600040101010101" charset="-122"/>
              </a:rPr>
              <a:t>初步</a:t>
            </a:r>
            <a:r>
              <a:rPr kumimoji="1" lang="en-US" altLang="zh-CN" sz="4600">
                <a:ln w="12700">
                  <a:noFill/>
                </a:ln>
                <a:solidFill>
                  <a:srgbClr val="EB6B0B">
                    <a:alpha val="100000"/>
                  </a:srgbClr>
                </a:solidFill>
                <a:latin typeface="汉仪粗黑简" panose="02010600000101010101" charset="-122"/>
                <a:ea typeface="汉仪粗黑简" panose="02010600000101010101" charset="-122"/>
                <a:cs typeface="HelloFont WenYiHei" panose="00020600040101010101" charset="-122"/>
              </a:rPr>
              <a:t>金融素养</a:t>
            </a:r>
            <a:r>
              <a:rPr kumimoji="1" lang="zh-CN" altLang="en-US" sz="4600">
                <a:ln w="12700">
                  <a:noFill/>
                </a:ln>
                <a:solidFill>
                  <a:srgbClr val="EB6B0B">
                    <a:alpha val="100000"/>
                  </a:srgbClr>
                </a:solidFill>
                <a:latin typeface="汉仪粗黑简" panose="02010600000101010101" charset="-122"/>
                <a:ea typeface="汉仪粗黑简" panose="02010600000101010101" charset="-122"/>
                <a:cs typeface="HelloFont WenYiHei" panose="00020600040101010101" charset="-122"/>
              </a:rPr>
              <a:t>培育</a:t>
            </a:r>
            <a:endParaRPr kumimoji="1" lang="zh-CN" altLang="en-US" sz="4600">
              <a:ln w="12700">
                <a:noFill/>
              </a:ln>
              <a:solidFill>
                <a:srgbClr val="EB6B0B">
                  <a:alpha val="100000"/>
                </a:srgbClr>
              </a:solidFill>
              <a:latin typeface="汉仪粗黑简" panose="02010600000101010101" charset="-122"/>
              <a:ea typeface="汉仪粗黑简" panose="02010600000101010101" charset="-122"/>
              <a:cs typeface="HelloFont WenYiHei" panose="00020600040101010101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>
            <a:alphaModFix amt="100000"/>
          </a:blip>
          <a:srcRect/>
          <a:stretch>
            <a:fillRect/>
          </a:stretch>
        </p:blipFill>
        <p:spPr>
          <a:xfrm>
            <a:off x="8520025" y="2804589"/>
            <a:ext cx="3383573" cy="384690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alphaModFix amt="100000"/>
          </a:blip>
          <a:srcRect/>
          <a:stretch>
            <a:fillRect/>
          </a:stretch>
        </p:blipFill>
        <p:spPr>
          <a:xfrm>
            <a:off x="-230931" y="2028073"/>
            <a:ext cx="3877392" cy="4645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alphaModFix amt="100000"/>
          </a:blip>
          <a:srcRect/>
          <a:stretch>
            <a:fillRect/>
          </a:stretch>
        </p:blipFill>
        <p:spPr>
          <a:xfrm>
            <a:off x="8551479" y="508746"/>
            <a:ext cx="865707" cy="890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图片 4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06400" y="358775"/>
            <a:ext cx="720000" cy="720000"/>
          </a:xfrm>
          <a:prstGeom prst="ellipse">
            <a:avLst/>
          </a:prstGeom>
        </p:spPr>
      </p:pic>
      <p:sp>
        <p:nvSpPr>
          <p:cNvPr id="49" name="文本框 48"/>
          <p:cNvSpPr txBox="1"/>
          <p:nvPr/>
        </p:nvSpPr>
        <p:spPr>
          <a:xfrm>
            <a:off x="1255395" y="50292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浙江金融职业学院投资者教育基地</a:t>
            </a:r>
            <a:endParaRPr lang="zh-CN" altLang="en-US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flipV="1">
            <a:off x="5186689" y="1435463"/>
            <a:ext cx="603060" cy="72954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>
            <a:off x="5186689" y="2094103"/>
            <a:ext cx="5960282" cy="62587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40000"/>
              </a:lnSpc>
            </a:pPr>
            <a:r>
              <a:rPr kumimoji="1" lang="en-US" altLang="zh-CN" sz="10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" panose="020B0500000000000000" charset="-122"/>
                <a:ea typeface="Source Han Sans" panose="020B0500000000000000" charset="-122"/>
                <a:cs typeface="Source Han Sans" panose="020B0500000000000000" charset="-122"/>
              </a:rPr>
              <a:t>通过储蓄计划，小学生可以学会合理规划零花钱，培养理财能力。
例如，某小学开展储蓄计划，鼓励学生将零花钱存入银行，培养学生的理财意识。</a:t>
            </a:r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>
            <a:off x="5186689" y="1631405"/>
            <a:ext cx="5960282" cy="40284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l">
              <a:lnSpc>
                <a:spcPct val="11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 CN Bold" panose="020B0800000000000000" charset="-122"/>
                <a:ea typeface="Source Han Sans CN Bold" panose="020B0800000000000000" charset="-122"/>
                <a:cs typeface="Source Han Sans CN Bold" panose="020B0800000000000000" charset="-122"/>
              </a:rPr>
              <a:t>小学生储蓄计划</a:t>
            </a: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flipV="1">
            <a:off x="5186689" y="3046548"/>
            <a:ext cx="603060" cy="72954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>
            <a:off x="5186689" y="3705188"/>
            <a:ext cx="5960282" cy="62587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40000"/>
              </a:lnSpc>
            </a:pPr>
            <a:r>
              <a:rPr kumimoji="1" lang="en-US" altLang="zh-CN" sz="10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" panose="020B0500000000000000" charset="-122"/>
                <a:ea typeface="Source Han Sans" panose="020B0500000000000000" charset="-122"/>
                <a:cs typeface="Source Han Sans" panose="020B0500000000000000" charset="-122"/>
              </a:rPr>
              <a:t>通过模拟炒股比赛，小学生可以了解股票市场的基本知识，培养投资意识。
例如，某学校组织学生开展模拟炒股比赛，让学生在实践中学习股票投资知识。</a:t>
            </a: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>
            <a:off x="5186689" y="3242490"/>
            <a:ext cx="5960282" cy="40284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l">
              <a:lnSpc>
                <a:spcPct val="11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 CN Bold" panose="020B0800000000000000" charset="-122"/>
                <a:ea typeface="Source Han Sans CN Bold" panose="020B0800000000000000" charset="-122"/>
                <a:cs typeface="Source Han Sans CN Bold" panose="020B0800000000000000" charset="-122"/>
              </a:rPr>
              <a:t>模拟炒股比赛</a:t>
            </a:r>
            <a:endParaRPr kumimoji="1" lang="zh-CN" altLang="en-US"/>
          </a:p>
        </p:txBody>
      </p:sp>
      <p:cxnSp>
        <p:nvCxnSpPr>
          <p:cNvPr id="8" name="标题 1"/>
          <p:cNvCxnSpPr/>
          <p:nvPr/>
        </p:nvCxnSpPr>
        <p:spPr>
          <a:xfrm>
            <a:off x="5136606" y="2741746"/>
            <a:ext cx="6036491" cy="0"/>
          </a:xfrm>
          <a:prstGeom prst="line">
            <a:avLst/>
          </a:prstGeom>
          <a:noFill/>
          <a:ln w="12700" cap="sq">
            <a:solidFill>
              <a:schemeClr val="bg1">
                <a:lumMod val="95000"/>
              </a:schemeClr>
            </a:solidFill>
            <a:miter/>
          </a:ln>
        </p:spPr>
      </p:cxnSp>
      <p:sp>
        <p:nvSpPr>
          <p:cNvPr id="9" name="标题 1"/>
          <p:cNvSpPr txBox="1"/>
          <p:nvPr/>
        </p:nvSpPr>
        <p:spPr>
          <a:xfrm flipV="1">
            <a:off x="5186689" y="4762136"/>
            <a:ext cx="603060" cy="72954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>
            <a:off x="5186689" y="5420776"/>
            <a:ext cx="5960282" cy="62587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4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" panose="020B0500000000000000" charset="-122"/>
                <a:ea typeface="Source Han Sans" panose="020B0500000000000000" charset="-122"/>
                <a:cs typeface="Source Han Sans" panose="020B0500000000000000" charset="-122"/>
              </a:rPr>
              <a:t>通过财商主题班会，小学生可以讨论财商问题，增强财商意识。
例如，某小学定期开展财商主题班会，让学生讨论如何合理使用零花钱。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>
            <a:off x="5186689" y="4958078"/>
            <a:ext cx="5960282" cy="40284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l">
              <a:lnSpc>
                <a:spcPct val="11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 CN Bold" panose="020B0800000000000000" charset="-122"/>
                <a:ea typeface="Source Han Sans CN Bold" panose="020B0800000000000000" charset="-122"/>
                <a:cs typeface="Source Han Sans CN Bold" panose="020B0800000000000000" charset="-122"/>
              </a:rPr>
              <a:t>财商主题班会</a:t>
            </a: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1800000" flipV="1">
            <a:off x="660400" y="4068344"/>
            <a:ext cx="3753394" cy="931818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19800000">
            <a:off x="660400" y="2356390"/>
            <a:ext cx="3753394" cy="931818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>
            <a:off x="739836" y="3212368"/>
            <a:ext cx="3753394" cy="931818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>
            <a:off x="966261" y="3578129"/>
            <a:ext cx="200297" cy="200297"/>
          </a:xfrm>
          <a:prstGeom prst="ellipse">
            <a:avLst/>
          </a:pr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cxnSp>
        <p:nvCxnSpPr>
          <p:cNvPr id="16" name="标题 1"/>
          <p:cNvCxnSpPr/>
          <p:nvPr/>
        </p:nvCxnSpPr>
        <p:spPr>
          <a:xfrm>
            <a:off x="5136606" y="4431208"/>
            <a:ext cx="6036491" cy="0"/>
          </a:xfrm>
          <a:prstGeom prst="line">
            <a:avLst/>
          </a:prstGeom>
          <a:noFill/>
          <a:ln w="12700" cap="sq">
            <a:solidFill>
              <a:schemeClr val="bg1">
                <a:lumMod val="95000"/>
              </a:schemeClr>
            </a:solidFill>
            <a:miter/>
          </a:ln>
        </p:spPr>
      </p:cxnSp>
      <p:sp>
        <p:nvSpPr>
          <p:cNvPr id="17" name="标题 1"/>
          <p:cNvSpPr txBox="1"/>
          <p:nvPr/>
        </p:nvSpPr>
        <p:spPr>
          <a:xfrm>
            <a:off x="3783709" y="3499914"/>
            <a:ext cx="368620" cy="356726"/>
          </a:xfrm>
          <a:custGeom>
            <a:avLst/>
            <a:gdLst>
              <a:gd name="connsiteX0" fmla="*/ 695958 w 1660735"/>
              <a:gd name="connsiteY0" fmla="*/ 752512 h 1607157"/>
              <a:gd name="connsiteX1" fmla="*/ 376349 w 1660735"/>
              <a:gd name="connsiteY1" fmla="*/ 752512 h 1607157"/>
              <a:gd name="connsiteX2" fmla="*/ 110505 w 1660735"/>
              <a:gd name="connsiteY2" fmla="*/ 642007 h 1607157"/>
              <a:gd name="connsiteX3" fmla="*/ 0 w 1660735"/>
              <a:gd name="connsiteY3" fmla="*/ 376349 h 1607157"/>
              <a:gd name="connsiteX4" fmla="*/ 110505 w 1660735"/>
              <a:gd name="connsiteY4" fmla="*/ 110505 h 1607157"/>
              <a:gd name="connsiteX5" fmla="*/ 376349 w 1660735"/>
              <a:gd name="connsiteY5" fmla="*/ 0 h 1607157"/>
              <a:gd name="connsiteX6" fmla="*/ 642193 w 1660735"/>
              <a:gd name="connsiteY6" fmla="*/ 110505 h 1607157"/>
              <a:gd name="connsiteX7" fmla="*/ 752698 w 1660735"/>
              <a:gd name="connsiteY7" fmla="*/ 376349 h 1607157"/>
              <a:gd name="connsiteX8" fmla="*/ 752698 w 1660735"/>
              <a:gd name="connsiteY8" fmla="*/ 695958 h 1607157"/>
              <a:gd name="connsiteX9" fmla="*/ 695958 w 1660735"/>
              <a:gd name="connsiteY9" fmla="*/ 752512 h 1607157"/>
              <a:gd name="connsiteX10" fmla="*/ 376349 w 1660735"/>
              <a:gd name="connsiteY10" fmla="*/ 111621 h 1607157"/>
              <a:gd name="connsiteX11" fmla="*/ 111621 w 1660735"/>
              <a:gd name="connsiteY11" fmla="*/ 376349 h 1607157"/>
              <a:gd name="connsiteX12" fmla="*/ 376349 w 1660735"/>
              <a:gd name="connsiteY12" fmla="*/ 641077 h 1607157"/>
              <a:gd name="connsiteX13" fmla="*/ 641077 w 1660735"/>
              <a:gd name="connsiteY13" fmla="*/ 641077 h 1607157"/>
              <a:gd name="connsiteX14" fmla="*/ 641077 w 1660735"/>
              <a:gd name="connsiteY14" fmla="*/ 376349 h 1607157"/>
              <a:gd name="connsiteX15" fmla="*/ 376349 w 1660735"/>
              <a:gd name="connsiteY15" fmla="*/ 111621 h 1607157"/>
              <a:gd name="connsiteX16" fmla="*/ 1284201 w 1660735"/>
              <a:gd name="connsiteY16" fmla="*/ 752512 h 1607157"/>
              <a:gd name="connsiteX17" fmla="*/ 964592 w 1660735"/>
              <a:gd name="connsiteY17" fmla="*/ 752512 h 1607157"/>
              <a:gd name="connsiteX18" fmla="*/ 908038 w 1660735"/>
              <a:gd name="connsiteY18" fmla="*/ 695958 h 1607157"/>
              <a:gd name="connsiteX19" fmla="*/ 908038 w 1660735"/>
              <a:gd name="connsiteY19" fmla="*/ 376349 h 1607157"/>
              <a:gd name="connsiteX20" fmla="*/ 1018543 w 1660735"/>
              <a:gd name="connsiteY20" fmla="*/ 110505 h 1607157"/>
              <a:gd name="connsiteX21" fmla="*/ 1284387 w 1660735"/>
              <a:gd name="connsiteY21" fmla="*/ 0 h 1607157"/>
              <a:gd name="connsiteX22" fmla="*/ 1550231 w 1660735"/>
              <a:gd name="connsiteY22" fmla="*/ 110505 h 1607157"/>
              <a:gd name="connsiteX23" fmla="*/ 1660736 w 1660735"/>
              <a:gd name="connsiteY23" fmla="*/ 376349 h 1607157"/>
              <a:gd name="connsiteX24" fmla="*/ 1550231 w 1660735"/>
              <a:gd name="connsiteY24" fmla="*/ 642193 h 1607157"/>
              <a:gd name="connsiteX25" fmla="*/ 1284201 w 1660735"/>
              <a:gd name="connsiteY25" fmla="*/ 752512 h 1607157"/>
              <a:gd name="connsiteX26" fmla="*/ 1019659 w 1660735"/>
              <a:gd name="connsiteY26" fmla="*/ 640891 h 1607157"/>
              <a:gd name="connsiteX27" fmla="*/ 1284387 w 1660735"/>
              <a:gd name="connsiteY27" fmla="*/ 640891 h 1607157"/>
              <a:gd name="connsiteX28" fmla="*/ 1549115 w 1660735"/>
              <a:gd name="connsiteY28" fmla="*/ 376163 h 1607157"/>
              <a:gd name="connsiteX29" fmla="*/ 1284387 w 1660735"/>
              <a:gd name="connsiteY29" fmla="*/ 111435 h 1607157"/>
              <a:gd name="connsiteX30" fmla="*/ 1019659 w 1660735"/>
              <a:gd name="connsiteY30" fmla="*/ 376163 h 1607157"/>
              <a:gd name="connsiteX31" fmla="*/ 1019659 w 1660735"/>
              <a:gd name="connsiteY31" fmla="*/ 640891 h 1607157"/>
              <a:gd name="connsiteX32" fmla="*/ 376349 w 1660735"/>
              <a:gd name="connsiteY32" fmla="*/ 1607158 h 1607157"/>
              <a:gd name="connsiteX33" fmla="*/ 110505 w 1660735"/>
              <a:gd name="connsiteY33" fmla="*/ 1496653 h 1607157"/>
              <a:gd name="connsiteX34" fmla="*/ 0 w 1660735"/>
              <a:gd name="connsiteY34" fmla="*/ 1230809 h 1607157"/>
              <a:gd name="connsiteX35" fmla="*/ 110505 w 1660735"/>
              <a:gd name="connsiteY35" fmla="*/ 964964 h 1607157"/>
              <a:gd name="connsiteX36" fmla="*/ 376349 w 1660735"/>
              <a:gd name="connsiteY36" fmla="*/ 854459 h 1607157"/>
              <a:gd name="connsiteX37" fmla="*/ 695958 w 1660735"/>
              <a:gd name="connsiteY37" fmla="*/ 854459 h 1607157"/>
              <a:gd name="connsiteX38" fmla="*/ 752512 w 1660735"/>
              <a:gd name="connsiteY38" fmla="*/ 911014 h 1607157"/>
              <a:gd name="connsiteX39" fmla="*/ 752512 w 1660735"/>
              <a:gd name="connsiteY39" fmla="*/ 1230623 h 1607157"/>
              <a:gd name="connsiteX40" fmla="*/ 642007 w 1660735"/>
              <a:gd name="connsiteY40" fmla="*/ 1496467 h 1607157"/>
              <a:gd name="connsiteX41" fmla="*/ 376349 w 1660735"/>
              <a:gd name="connsiteY41" fmla="*/ 1607158 h 1607157"/>
              <a:gd name="connsiteX42" fmla="*/ 376349 w 1660735"/>
              <a:gd name="connsiteY42" fmla="*/ 966267 h 1607157"/>
              <a:gd name="connsiteX43" fmla="*/ 111621 w 1660735"/>
              <a:gd name="connsiteY43" fmla="*/ 1230809 h 1607157"/>
              <a:gd name="connsiteX44" fmla="*/ 376349 w 1660735"/>
              <a:gd name="connsiteY44" fmla="*/ 1495537 h 1607157"/>
              <a:gd name="connsiteX45" fmla="*/ 641077 w 1660735"/>
              <a:gd name="connsiteY45" fmla="*/ 1230809 h 1607157"/>
              <a:gd name="connsiteX46" fmla="*/ 641077 w 1660735"/>
              <a:gd name="connsiteY46" fmla="*/ 966267 h 1607157"/>
              <a:gd name="connsiteX47" fmla="*/ 376349 w 1660735"/>
              <a:gd name="connsiteY47" fmla="*/ 966267 h 1607157"/>
              <a:gd name="connsiteX48" fmla="*/ 1284201 w 1660735"/>
              <a:gd name="connsiteY48" fmla="*/ 1607158 h 1607157"/>
              <a:gd name="connsiteX49" fmla="*/ 1018357 w 1660735"/>
              <a:gd name="connsiteY49" fmla="*/ 1496653 h 1607157"/>
              <a:gd name="connsiteX50" fmla="*/ 907852 w 1660735"/>
              <a:gd name="connsiteY50" fmla="*/ 1230809 h 1607157"/>
              <a:gd name="connsiteX51" fmla="*/ 907852 w 1660735"/>
              <a:gd name="connsiteY51" fmla="*/ 911200 h 1607157"/>
              <a:gd name="connsiteX52" fmla="*/ 964406 w 1660735"/>
              <a:gd name="connsiteY52" fmla="*/ 854646 h 1607157"/>
              <a:gd name="connsiteX53" fmla="*/ 1284015 w 1660735"/>
              <a:gd name="connsiteY53" fmla="*/ 854646 h 1607157"/>
              <a:gd name="connsiteX54" fmla="*/ 1549859 w 1660735"/>
              <a:gd name="connsiteY54" fmla="*/ 965150 h 1607157"/>
              <a:gd name="connsiteX55" fmla="*/ 1660364 w 1660735"/>
              <a:gd name="connsiteY55" fmla="*/ 1230995 h 1607157"/>
              <a:gd name="connsiteX56" fmla="*/ 1550045 w 1660735"/>
              <a:gd name="connsiteY56" fmla="*/ 1496653 h 1607157"/>
              <a:gd name="connsiteX57" fmla="*/ 1284201 w 1660735"/>
              <a:gd name="connsiteY57" fmla="*/ 1607158 h 1607157"/>
              <a:gd name="connsiteX58" fmla="*/ 1019659 w 1660735"/>
              <a:gd name="connsiteY58" fmla="*/ 966267 h 1607157"/>
              <a:gd name="connsiteX59" fmla="*/ 1019659 w 1660735"/>
              <a:gd name="connsiteY59" fmla="*/ 1230995 h 1607157"/>
              <a:gd name="connsiteX60" fmla="*/ 1284387 w 1660735"/>
              <a:gd name="connsiteY60" fmla="*/ 1495723 h 1607157"/>
              <a:gd name="connsiteX61" fmla="*/ 1549115 w 1660735"/>
              <a:gd name="connsiteY61" fmla="*/ 1230995 h 1607157"/>
              <a:gd name="connsiteX62" fmla="*/ 1284387 w 1660735"/>
              <a:gd name="connsiteY62" fmla="*/ 966267 h 1607157"/>
              <a:gd name="connsiteX63" fmla="*/ 1019659 w 1660735"/>
              <a:gd name="connsiteY63" fmla="*/ 966267 h 1607157"/>
            </a:gdLst>
            <a:ahLst/>
            <a:cxnLst/>
            <a:rect l="l" t="t" r="r" b="b"/>
            <a:pathLst>
              <a:path w="1660735" h="1607157">
                <a:moveTo>
                  <a:pt x="695958" y="752512"/>
                </a:moveTo>
                <a:lnTo>
                  <a:pt x="376349" y="752512"/>
                </a:lnTo>
                <a:cubicBezTo>
                  <a:pt x="276262" y="752512"/>
                  <a:pt x="181756" y="713259"/>
                  <a:pt x="110505" y="642007"/>
                </a:cubicBezTo>
                <a:cubicBezTo>
                  <a:pt x="39253" y="570756"/>
                  <a:pt x="0" y="476436"/>
                  <a:pt x="0" y="376349"/>
                </a:cubicBezTo>
                <a:cubicBezTo>
                  <a:pt x="0" y="276262"/>
                  <a:pt x="39253" y="181756"/>
                  <a:pt x="110505" y="110505"/>
                </a:cubicBezTo>
                <a:cubicBezTo>
                  <a:pt x="181756" y="39253"/>
                  <a:pt x="276076" y="0"/>
                  <a:pt x="376349" y="0"/>
                </a:cubicBezTo>
                <a:cubicBezTo>
                  <a:pt x="476436" y="0"/>
                  <a:pt x="570942" y="39253"/>
                  <a:pt x="642193" y="110505"/>
                </a:cubicBezTo>
                <a:cubicBezTo>
                  <a:pt x="713445" y="181756"/>
                  <a:pt x="752698" y="276076"/>
                  <a:pt x="752698" y="376349"/>
                </a:cubicBezTo>
                <a:lnTo>
                  <a:pt x="752698" y="695958"/>
                </a:lnTo>
                <a:cubicBezTo>
                  <a:pt x="752512" y="727211"/>
                  <a:pt x="727211" y="752512"/>
                  <a:pt x="695958" y="752512"/>
                </a:cubicBezTo>
                <a:close/>
                <a:moveTo>
                  <a:pt x="376349" y="111621"/>
                </a:moveTo>
                <a:cubicBezTo>
                  <a:pt x="230498" y="111621"/>
                  <a:pt x="111621" y="230312"/>
                  <a:pt x="111621" y="376349"/>
                </a:cubicBezTo>
                <a:cubicBezTo>
                  <a:pt x="111621" y="522201"/>
                  <a:pt x="230312" y="641077"/>
                  <a:pt x="376349" y="641077"/>
                </a:cubicBezTo>
                <a:lnTo>
                  <a:pt x="641077" y="641077"/>
                </a:lnTo>
                <a:lnTo>
                  <a:pt x="641077" y="376349"/>
                </a:lnTo>
                <a:cubicBezTo>
                  <a:pt x="640891" y="230312"/>
                  <a:pt x="522201" y="111621"/>
                  <a:pt x="376349" y="111621"/>
                </a:cubicBezTo>
                <a:close/>
                <a:moveTo>
                  <a:pt x="1284201" y="752512"/>
                </a:moveTo>
                <a:lnTo>
                  <a:pt x="964592" y="752512"/>
                </a:lnTo>
                <a:cubicBezTo>
                  <a:pt x="933338" y="752512"/>
                  <a:pt x="908038" y="727025"/>
                  <a:pt x="908038" y="695958"/>
                </a:cubicBezTo>
                <a:lnTo>
                  <a:pt x="908038" y="376349"/>
                </a:lnTo>
                <a:cubicBezTo>
                  <a:pt x="908038" y="276262"/>
                  <a:pt x="947291" y="181756"/>
                  <a:pt x="1018543" y="110505"/>
                </a:cubicBezTo>
                <a:cubicBezTo>
                  <a:pt x="1089794" y="39253"/>
                  <a:pt x="1184114" y="0"/>
                  <a:pt x="1284387" y="0"/>
                </a:cubicBezTo>
                <a:cubicBezTo>
                  <a:pt x="1384660" y="0"/>
                  <a:pt x="1478980" y="39253"/>
                  <a:pt x="1550231" y="110505"/>
                </a:cubicBezTo>
                <a:cubicBezTo>
                  <a:pt x="1621482" y="181756"/>
                  <a:pt x="1660736" y="276076"/>
                  <a:pt x="1660736" y="376349"/>
                </a:cubicBezTo>
                <a:cubicBezTo>
                  <a:pt x="1660736" y="476622"/>
                  <a:pt x="1621482" y="570942"/>
                  <a:pt x="1550231" y="642193"/>
                </a:cubicBezTo>
                <a:cubicBezTo>
                  <a:pt x="1478794" y="713259"/>
                  <a:pt x="1384288" y="752512"/>
                  <a:pt x="1284201" y="752512"/>
                </a:cubicBezTo>
                <a:close/>
                <a:moveTo>
                  <a:pt x="1019659" y="640891"/>
                </a:moveTo>
                <a:lnTo>
                  <a:pt x="1284387" y="640891"/>
                </a:lnTo>
                <a:cubicBezTo>
                  <a:pt x="1430238" y="640891"/>
                  <a:pt x="1549115" y="522201"/>
                  <a:pt x="1549115" y="376163"/>
                </a:cubicBezTo>
                <a:cubicBezTo>
                  <a:pt x="1549115" y="230312"/>
                  <a:pt x="1430424" y="111435"/>
                  <a:pt x="1284387" y="111435"/>
                </a:cubicBezTo>
                <a:cubicBezTo>
                  <a:pt x="1138349" y="111435"/>
                  <a:pt x="1019659" y="230125"/>
                  <a:pt x="1019659" y="376163"/>
                </a:cubicBezTo>
                <a:lnTo>
                  <a:pt x="1019659" y="640891"/>
                </a:lnTo>
                <a:close/>
                <a:moveTo>
                  <a:pt x="376349" y="1607158"/>
                </a:moveTo>
                <a:cubicBezTo>
                  <a:pt x="276262" y="1607158"/>
                  <a:pt x="181756" y="1567904"/>
                  <a:pt x="110505" y="1496653"/>
                </a:cubicBezTo>
                <a:cubicBezTo>
                  <a:pt x="39253" y="1425401"/>
                  <a:pt x="0" y="1330896"/>
                  <a:pt x="0" y="1230809"/>
                </a:cubicBezTo>
                <a:cubicBezTo>
                  <a:pt x="0" y="1130722"/>
                  <a:pt x="39253" y="1036216"/>
                  <a:pt x="110505" y="964964"/>
                </a:cubicBezTo>
                <a:cubicBezTo>
                  <a:pt x="181756" y="893713"/>
                  <a:pt x="276076" y="854459"/>
                  <a:pt x="376349" y="854459"/>
                </a:cubicBezTo>
                <a:lnTo>
                  <a:pt x="695958" y="854459"/>
                </a:lnTo>
                <a:cubicBezTo>
                  <a:pt x="727211" y="854459"/>
                  <a:pt x="752512" y="879760"/>
                  <a:pt x="752512" y="911014"/>
                </a:cubicBezTo>
                <a:lnTo>
                  <a:pt x="752512" y="1230623"/>
                </a:lnTo>
                <a:cubicBezTo>
                  <a:pt x="752512" y="1330709"/>
                  <a:pt x="713259" y="1425215"/>
                  <a:pt x="642007" y="1496467"/>
                </a:cubicBezTo>
                <a:cubicBezTo>
                  <a:pt x="570756" y="1567718"/>
                  <a:pt x="476436" y="1607158"/>
                  <a:pt x="376349" y="1607158"/>
                </a:cubicBezTo>
                <a:close/>
                <a:moveTo>
                  <a:pt x="376349" y="966267"/>
                </a:moveTo>
                <a:cubicBezTo>
                  <a:pt x="230312" y="966267"/>
                  <a:pt x="111621" y="1084957"/>
                  <a:pt x="111621" y="1230809"/>
                </a:cubicBezTo>
                <a:cubicBezTo>
                  <a:pt x="111621" y="1376660"/>
                  <a:pt x="230312" y="1495537"/>
                  <a:pt x="376349" y="1495537"/>
                </a:cubicBezTo>
                <a:cubicBezTo>
                  <a:pt x="522201" y="1495537"/>
                  <a:pt x="641077" y="1376846"/>
                  <a:pt x="641077" y="1230809"/>
                </a:cubicBezTo>
                <a:lnTo>
                  <a:pt x="641077" y="966267"/>
                </a:lnTo>
                <a:lnTo>
                  <a:pt x="376349" y="966267"/>
                </a:lnTo>
                <a:close/>
                <a:moveTo>
                  <a:pt x="1284201" y="1607158"/>
                </a:moveTo>
                <a:cubicBezTo>
                  <a:pt x="1184114" y="1607158"/>
                  <a:pt x="1089608" y="1567904"/>
                  <a:pt x="1018357" y="1496653"/>
                </a:cubicBezTo>
                <a:cubicBezTo>
                  <a:pt x="947105" y="1425401"/>
                  <a:pt x="907852" y="1331082"/>
                  <a:pt x="907852" y="1230809"/>
                </a:cubicBezTo>
                <a:lnTo>
                  <a:pt x="907852" y="911200"/>
                </a:lnTo>
                <a:cubicBezTo>
                  <a:pt x="907852" y="879946"/>
                  <a:pt x="933152" y="854646"/>
                  <a:pt x="964406" y="854646"/>
                </a:cubicBezTo>
                <a:lnTo>
                  <a:pt x="1284015" y="854646"/>
                </a:lnTo>
                <a:cubicBezTo>
                  <a:pt x="1384102" y="854646"/>
                  <a:pt x="1478607" y="893899"/>
                  <a:pt x="1549859" y="965150"/>
                </a:cubicBezTo>
                <a:cubicBezTo>
                  <a:pt x="1621110" y="1036402"/>
                  <a:pt x="1660364" y="1130722"/>
                  <a:pt x="1660364" y="1230995"/>
                </a:cubicBezTo>
                <a:cubicBezTo>
                  <a:pt x="1660364" y="1331268"/>
                  <a:pt x="1621296" y="1425401"/>
                  <a:pt x="1550045" y="1496653"/>
                </a:cubicBezTo>
                <a:cubicBezTo>
                  <a:pt x="1478794" y="1567904"/>
                  <a:pt x="1384288" y="1607158"/>
                  <a:pt x="1284201" y="1607158"/>
                </a:cubicBezTo>
                <a:close/>
                <a:moveTo>
                  <a:pt x="1019659" y="966267"/>
                </a:moveTo>
                <a:lnTo>
                  <a:pt x="1019659" y="1230995"/>
                </a:lnTo>
                <a:cubicBezTo>
                  <a:pt x="1019659" y="1376846"/>
                  <a:pt x="1138349" y="1495723"/>
                  <a:pt x="1284387" y="1495723"/>
                </a:cubicBezTo>
                <a:cubicBezTo>
                  <a:pt x="1430424" y="1495723"/>
                  <a:pt x="1549115" y="1377032"/>
                  <a:pt x="1549115" y="1230995"/>
                </a:cubicBezTo>
                <a:cubicBezTo>
                  <a:pt x="1549115" y="1084957"/>
                  <a:pt x="1430424" y="966267"/>
                  <a:pt x="1284387" y="966267"/>
                </a:cubicBezTo>
                <a:lnTo>
                  <a:pt x="1019659" y="966267"/>
                </a:lnTo>
                <a:close/>
              </a:path>
            </a:pathLst>
          </a:custGeom>
          <a:solidFill>
            <a:schemeClr val="bg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>
            <a:off x="3618246" y="1914110"/>
            <a:ext cx="368620" cy="340999"/>
          </a:xfrm>
          <a:custGeom>
            <a:avLst/>
            <a:gdLst>
              <a:gd name="connsiteX0" fmla="*/ 56258 w 778320"/>
              <a:gd name="connsiteY0" fmla="*/ 333700 h 720001"/>
              <a:gd name="connsiteX1" fmla="*/ 56258 w 778320"/>
              <a:gd name="connsiteY1" fmla="*/ 627457 h 720001"/>
              <a:gd name="connsiteX2" fmla="*/ 66946 w 778320"/>
              <a:gd name="connsiteY2" fmla="*/ 653054 h 720001"/>
              <a:gd name="connsiteX3" fmla="*/ 92544 w 778320"/>
              <a:gd name="connsiteY3" fmla="*/ 663743 h 720001"/>
              <a:gd name="connsiteX4" fmla="*/ 685683 w 778320"/>
              <a:gd name="connsiteY4" fmla="*/ 663743 h 720001"/>
              <a:gd name="connsiteX5" fmla="*/ 711281 w 778320"/>
              <a:gd name="connsiteY5" fmla="*/ 653054 h 720001"/>
              <a:gd name="connsiteX6" fmla="*/ 721969 w 778320"/>
              <a:gd name="connsiteY6" fmla="*/ 627457 h 720001"/>
              <a:gd name="connsiteX7" fmla="*/ 721969 w 778320"/>
              <a:gd name="connsiteY7" fmla="*/ 333700 h 720001"/>
              <a:gd name="connsiteX8" fmla="*/ 92544 w 778320"/>
              <a:gd name="connsiteY8" fmla="*/ 142049 h 720001"/>
              <a:gd name="connsiteX9" fmla="*/ 56258 w 778320"/>
              <a:gd name="connsiteY9" fmla="*/ 178336 h 720001"/>
              <a:gd name="connsiteX10" fmla="*/ 56258 w 778320"/>
              <a:gd name="connsiteY10" fmla="*/ 277443 h 720001"/>
              <a:gd name="connsiteX11" fmla="*/ 721969 w 778320"/>
              <a:gd name="connsiteY11" fmla="*/ 277443 h 720001"/>
              <a:gd name="connsiteX12" fmla="*/ 721969 w 778320"/>
              <a:gd name="connsiteY12" fmla="*/ 178336 h 720001"/>
              <a:gd name="connsiteX13" fmla="*/ 685683 w 778320"/>
              <a:gd name="connsiteY13" fmla="*/ 142049 h 720001"/>
              <a:gd name="connsiteX14" fmla="*/ 561355 w 778320"/>
              <a:gd name="connsiteY14" fmla="*/ 142049 h 720001"/>
              <a:gd name="connsiteX15" fmla="*/ 561355 w 778320"/>
              <a:gd name="connsiteY15" fmla="*/ 201026 h 720001"/>
              <a:gd name="connsiteX16" fmla="*/ 533226 w 778320"/>
              <a:gd name="connsiteY16" fmla="*/ 229249 h 720001"/>
              <a:gd name="connsiteX17" fmla="*/ 505097 w 778320"/>
              <a:gd name="connsiteY17" fmla="*/ 201120 h 720001"/>
              <a:gd name="connsiteX18" fmla="*/ 505097 w 778320"/>
              <a:gd name="connsiteY18" fmla="*/ 142049 h 720001"/>
              <a:gd name="connsiteX19" fmla="*/ 273129 w 778320"/>
              <a:gd name="connsiteY19" fmla="*/ 142049 h 720001"/>
              <a:gd name="connsiteX20" fmla="*/ 273129 w 778320"/>
              <a:gd name="connsiteY20" fmla="*/ 201026 h 720001"/>
              <a:gd name="connsiteX21" fmla="*/ 245001 w 778320"/>
              <a:gd name="connsiteY21" fmla="*/ 229249 h 720001"/>
              <a:gd name="connsiteX22" fmla="*/ 216872 w 778320"/>
              <a:gd name="connsiteY22" fmla="*/ 201120 h 720001"/>
              <a:gd name="connsiteX23" fmla="*/ 216872 w 778320"/>
              <a:gd name="connsiteY23" fmla="*/ 142049 h 720001"/>
              <a:gd name="connsiteX24" fmla="*/ 245001 w 778320"/>
              <a:gd name="connsiteY24" fmla="*/ 0 h 720001"/>
              <a:gd name="connsiteX25" fmla="*/ 273129 w 778320"/>
              <a:gd name="connsiteY25" fmla="*/ 28129 h 720001"/>
              <a:gd name="connsiteX26" fmla="*/ 273129 w 778320"/>
              <a:gd name="connsiteY26" fmla="*/ 85792 h 720001"/>
              <a:gd name="connsiteX27" fmla="*/ 505097 w 778320"/>
              <a:gd name="connsiteY27" fmla="*/ 85792 h 720001"/>
              <a:gd name="connsiteX28" fmla="*/ 505097 w 778320"/>
              <a:gd name="connsiteY28" fmla="*/ 28129 h 720001"/>
              <a:gd name="connsiteX29" fmla="*/ 533226 w 778320"/>
              <a:gd name="connsiteY29" fmla="*/ 0 h 720001"/>
              <a:gd name="connsiteX30" fmla="*/ 561355 w 778320"/>
              <a:gd name="connsiteY30" fmla="*/ 28129 h 720001"/>
              <a:gd name="connsiteX31" fmla="*/ 561355 w 778320"/>
              <a:gd name="connsiteY31" fmla="*/ 85792 h 720001"/>
              <a:gd name="connsiteX32" fmla="*/ 685683 w 778320"/>
              <a:gd name="connsiteY32" fmla="*/ 85792 h 720001"/>
              <a:gd name="connsiteX33" fmla="*/ 778320 w 778320"/>
              <a:gd name="connsiteY33" fmla="*/ 178336 h 720001"/>
              <a:gd name="connsiteX34" fmla="*/ 778320 w 778320"/>
              <a:gd name="connsiteY34" fmla="*/ 627457 h 720001"/>
              <a:gd name="connsiteX35" fmla="*/ 685777 w 778320"/>
              <a:gd name="connsiteY35" fmla="*/ 720001 h 720001"/>
              <a:gd name="connsiteX36" fmla="*/ 92544 w 778320"/>
              <a:gd name="connsiteY36" fmla="*/ 720001 h 720001"/>
              <a:gd name="connsiteX37" fmla="*/ 0 w 778320"/>
              <a:gd name="connsiteY37" fmla="*/ 627457 h 720001"/>
              <a:gd name="connsiteX38" fmla="*/ 0 w 778320"/>
              <a:gd name="connsiteY38" fmla="*/ 333700 h 720001"/>
              <a:gd name="connsiteX39" fmla="*/ 0 w 778320"/>
              <a:gd name="connsiteY39" fmla="*/ 277443 h 720001"/>
              <a:gd name="connsiteX40" fmla="*/ 0 w 778320"/>
              <a:gd name="connsiteY40" fmla="*/ 178336 h 720001"/>
              <a:gd name="connsiteX41" fmla="*/ 92544 w 778320"/>
              <a:gd name="connsiteY41" fmla="*/ 85792 h 720001"/>
              <a:gd name="connsiteX42" fmla="*/ 216872 w 778320"/>
              <a:gd name="connsiteY42" fmla="*/ 85792 h 720001"/>
              <a:gd name="connsiteX43" fmla="*/ 216872 w 778320"/>
              <a:gd name="connsiteY43" fmla="*/ 28129 h 720001"/>
              <a:gd name="connsiteX44" fmla="*/ 245001 w 778320"/>
              <a:gd name="connsiteY44" fmla="*/ 0 h 720001"/>
            </a:gdLst>
            <a:ahLst/>
            <a:cxnLst/>
            <a:rect l="l" t="t" r="r" b="b"/>
            <a:pathLst>
              <a:path w="778320" h="720001">
                <a:moveTo>
                  <a:pt x="56258" y="333700"/>
                </a:moveTo>
                <a:lnTo>
                  <a:pt x="56258" y="627457"/>
                </a:lnTo>
                <a:cubicBezTo>
                  <a:pt x="56258" y="637115"/>
                  <a:pt x="60008" y="646116"/>
                  <a:pt x="66946" y="653054"/>
                </a:cubicBezTo>
                <a:cubicBezTo>
                  <a:pt x="73885" y="659899"/>
                  <a:pt x="82980" y="663743"/>
                  <a:pt x="92544" y="663743"/>
                </a:cubicBezTo>
                <a:lnTo>
                  <a:pt x="685683" y="663743"/>
                </a:lnTo>
                <a:cubicBezTo>
                  <a:pt x="695341" y="663743"/>
                  <a:pt x="704342" y="659993"/>
                  <a:pt x="711281" y="653054"/>
                </a:cubicBezTo>
                <a:cubicBezTo>
                  <a:pt x="718125" y="646116"/>
                  <a:pt x="721969" y="637021"/>
                  <a:pt x="721969" y="627457"/>
                </a:cubicBezTo>
                <a:lnTo>
                  <a:pt x="721969" y="333700"/>
                </a:lnTo>
                <a:close/>
                <a:moveTo>
                  <a:pt x="92544" y="142049"/>
                </a:moveTo>
                <a:cubicBezTo>
                  <a:pt x="72478" y="142049"/>
                  <a:pt x="56258" y="158364"/>
                  <a:pt x="56258" y="178336"/>
                </a:cubicBezTo>
                <a:lnTo>
                  <a:pt x="56258" y="277443"/>
                </a:lnTo>
                <a:lnTo>
                  <a:pt x="721969" y="277443"/>
                </a:lnTo>
                <a:lnTo>
                  <a:pt x="721969" y="178336"/>
                </a:lnTo>
                <a:cubicBezTo>
                  <a:pt x="721969" y="158270"/>
                  <a:pt x="705655" y="142049"/>
                  <a:pt x="685683" y="142049"/>
                </a:cubicBezTo>
                <a:lnTo>
                  <a:pt x="561355" y="142049"/>
                </a:lnTo>
                <a:lnTo>
                  <a:pt x="561355" y="201026"/>
                </a:lnTo>
                <a:cubicBezTo>
                  <a:pt x="561355" y="216591"/>
                  <a:pt x="548790" y="229249"/>
                  <a:pt x="533226" y="229249"/>
                </a:cubicBezTo>
                <a:cubicBezTo>
                  <a:pt x="517661" y="229249"/>
                  <a:pt x="505097" y="216685"/>
                  <a:pt x="505097" y="201120"/>
                </a:cubicBezTo>
                <a:lnTo>
                  <a:pt x="505097" y="142049"/>
                </a:lnTo>
                <a:lnTo>
                  <a:pt x="273129" y="142049"/>
                </a:lnTo>
                <a:lnTo>
                  <a:pt x="273129" y="201026"/>
                </a:lnTo>
                <a:cubicBezTo>
                  <a:pt x="273129" y="216591"/>
                  <a:pt x="260565" y="229249"/>
                  <a:pt x="245001" y="229249"/>
                </a:cubicBezTo>
                <a:cubicBezTo>
                  <a:pt x="229436" y="229249"/>
                  <a:pt x="216872" y="216685"/>
                  <a:pt x="216872" y="201120"/>
                </a:cubicBezTo>
                <a:lnTo>
                  <a:pt x="216872" y="142049"/>
                </a:lnTo>
                <a:close/>
                <a:moveTo>
                  <a:pt x="245001" y="0"/>
                </a:moveTo>
                <a:cubicBezTo>
                  <a:pt x="260565" y="0"/>
                  <a:pt x="273129" y="12564"/>
                  <a:pt x="273129" y="28129"/>
                </a:cubicBezTo>
                <a:lnTo>
                  <a:pt x="273129" y="85792"/>
                </a:lnTo>
                <a:lnTo>
                  <a:pt x="505097" y="85792"/>
                </a:lnTo>
                <a:lnTo>
                  <a:pt x="505097" y="28129"/>
                </a:lnTo>
                <a:cubicBezTo>
                  <a:pt x="505097" y="12564"/>
                  <a:pt x="517661" y="0"/>
                  <a:pt x="533226" y="0"/>
                </a:cubicBezTo>
                <a:cubicBezTo>
                  <a:pt x="548790" y="0"/>
                  <a:pt x="561355" y="12564"/>
                  <a:pt x="561355" y="28129"/>
                </a:cubicBezTo>
                <a:lnTo>
                  <a:pt x="561355" y="85792"/>
                </a:lnTo>
                <a:lnTo>
                  <a:pt x="685683" y="85792"/>
                </a:lnTo>
                <a:cubicBezTo>
                  <a:pt x="736784" y="85792"/>
                  <a:pt x="778227" y="127235"/>
                  <a:pt x="778320" y="178336"/>
                </a:cubicBezTo>
                <a:lnTo>
                  <a:pt x="778320" y="627457"/>
                </a:lnTo>
                <a:cubicBezTo>
                  <a:pt x="778320" y="678370"/>
                  <a:pt x="736690" y="720001"/>
                  <a:pt x="685777" y="720001"/>
                </a:cubicBezTo>
                <a:lnTo>
                  <a:pt x="92544" y="720001"/>
                </a:lnTo>
                <a:cubicBezTo>
                  <a:pt x="41631" y="720001"/>
                  <a:pt x="0" y="678370"/>
                  <a:pt x="0" y="627457"/>
                </a:cubicBezTo>
                <a:lnTo>
                  <a:pt x="0" y="333700"/>
                </a:lnTo>
                <a:lnTo>
                  <a:pt x="0" y="277443"/>
                </a:lnTo>
                <a:lnTo>
                  <a:pt x="0" y="178336"/>
                </a:lnTo>
                <a:cubicBezTo>
                  <a:pt x="0" y="127235"/>
                  <a:pt x="41443" y="85792"/>
                  <a:pt x="92544" y="85792"/>
                </a:cubicBezTo>
                <a:lnTo>
                  <a:pt x="216872" y="85792"/>
                </a:lnTo>
                <a:lnTo>
                  <a:pt x="216872" y="28129"/>
                </a:lnTo>
                <a:cubicBezTo>
                  <a:pt x="216872" y="12564"/>
                  <a:pt x="229436" y="0"/>
                  <a:pt x="245001" y="0"/>
                </a:cubicBezTo>
                <a:close/>
              </a:path>
            </a:pathLst>
          </a:custGeom>
          <a:solidFill>
            <a:schemeClr val="accent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9" name="标题 1"/>
          <p:cNvSpPr txBox="1"/>
          <p:nvPr/>
        </p:nvSpPr>
        <p:spPr>
          <a:xfrm>
            <a:off x="3618246" y="5078722"/>
            <a:ext cx="368620" cy="334196"/>
          </a:xfrm>
          <a:custGeom>
            <a:avLst/>
            <a:gdLst>
              <a:gd name="connsiteX0" fmla="*/ 351048 w 1543905"/>
              <a:gd name="connsiteY0" fmla="*/ 523317 h 1399728"/>
              <a:gd name="connsiteX1" fmla="*/ 351048 w 1543905"/>
              <a:gd name="connsiteY1" fmla="*/ 523317 h 1399728"/>
              <a:gd name="connsiteX2" fmla="*/ 351420 w 1543905"/>
              <a:gd name="connsiteY2" fmla="*/ 523503 h 1399728"/>
              <a:gd name="connsiteX3" fmla="*/ 351420 w 1543905"/>
              <a:gd name="connsiteY3" fmla="*/ 1020031 h 1399728"/>
              <a:gd name="connsiteX4" fmla="*/ 351048 w 1543905"/>
              <a:gd name="connsiteY4" fmla="*/ 1020403 h 1399728"/>
              <a:gd name="connsiteX5" fmla="*/ 163525 w 1543905"/>
              <a:gd name="connsiteY5" fmla="*/ 1020403 h 1399728"/>
              <a:gd name="connsiteX6" fmla="*/ 163153 w 1543905"/>
              <a:gd name="connsiteY6" fmla="*/ 1020031 h 1399728"/>
              <a:gd name="connsiteX7" fmla="*/ 163153 w 1543905"/>
              <a:gd name="connsiteY7" fmla="*/ 523503 h 1399728"/>
              <a:gd name="connsiteX8" fmla="*/ 163153 w 1543905"/>
              <a:gd name="connsiteY8" fmla="*/ 523317 h 1399728"/>
              <a:gd name="connsiteX9" fmla="*/ 163339 w 1543905"/>
              <a:gd name="connsiteY9" fmla="*/ 523131 h 1399728"/>
              <a:gd name="connsiteX10" fmla="*/ 351048 w 1543905"/>
              <a:gd name="connsiteY10" fmla="*/ 523131 h 1399728"/>
              <a:gd name="connsiteX11" fmla="*/ 351048 w 1543905"/>
              <a:gd name="connsiteY11" fmla="*/ 411696 h 1399728"/>
              <a:gd name="connsiteX12" fmla="*/ 163339 w 1543905"/>
              <a:gd name="connsiteY12" fmla="*/ 411696 h 1399728"/>
              <a:gd name="connsiteX13" fmla="*/ 51346 w 1543905"/>
              <a:gd name="connsiteY13" fmla="*/ 523689 h 1399728"/>
              <a:gd name="connsiteX14" fmla="*/ 51346 w 1543905"/>
              <a:gd name="connsiteY14" fmla="*/ 1020217 h 1399728"/>
              <a:gd name="connsiteX15" fmla="*/ 163339 w 1543905"/>
              <a:gd name="connsiteY15" fmla="*/ 1132210 h 1399728"/>
              <a:gd name="connsiteX16" fmla="*/ 351048 w 1543905"/>
              <a:gd name="connsiteY16" fmla="*/ 1132210 h 1399728"/>
              <a:gd name="connsiteX17" fmla="*/ 463042 w 1543905"/>
              <a:gd name="connsiteY17" fmla="*/ 1020217 h 1399728"/>
              <a:gd name="connsiteX18" fmla="*/ 463042 w 1543905"/>
              <a:gd name="connsiteY18" fmla="*/ 523503 h 1399728"/>
              <a:gd name="connsiteX19" fmla="*/ 351048 w 1543905"/>
              <a:gd name="connsiteY19" fmla="*/ 411696 h 1399728"/>
              <a:gd name="connsiteX20" fmla="*/ 865808 w 1543905"/>
              <a:gd name="connsiteY20" fmla="*/ 111621 h 1399728"/>
              <a:gd name="connsiteX21" fmla="*/ 866180 w 1543905"/>
              <a:gd name="connsiteY21" fmla="*/ 111807 h 1399728"/>
              <a:gd name="connsiteX22" fmla="*/ 866180 w 1543905"/>
              <a:gd name="connsiteY22" fmla="*/ 1020031 h 1399728"/>
              <a:gd name="connsiteX23" fmla="*/ 865808 w 1543905"/>
              <a:gd name="connsiteY23" fmla="*/ 1020403 h 1399728"/>
              <a:gd name="connsiteX24" fmla="*/ 678284 w 1543905"/>
              <a:gd name="connsiteY24" fmla="*/ 1020403 h 1399728"/>
              <a:gd name="connsiteX25" fmla="*/ 677912 w 1543905"/>
              <a:gd name="connsiteY25" fmla="*/ 1020031 h 1399728"/>
              <a:gd name="connsiteX26" fmla="*/ 677912 w 1543905"/>
              <a:gd name="connsiteY26" fmla="*/ 111993 h 1399728"/>
              <a:gd name="connsiteX27" fmla="*/ 677912 w 1543905"/>
              <a:gd name="connsiteY27" fmla="*/ 111807 h 1399728"/>
              <a:gd name="connsiteX28" fmla="*/ 678098 w 1543905"/>
              <a:gd name="connsiteY28" fmla="*/ 111621 h 1399728"/>
              <a:gd name="connsiteX29" fmla="*/ 865808 w 1543905"/>
              <a:gd name="connsiteY29" fmla="*/ 111621 h 1399728"/>
              <a:gd name="connsiteX30" fmla="*/ 865808 w 1543905"/>
              <a:gd name="connsiteY30" fmla="*/ 0 h 1399728"/>
              <a:gd name="connsiteX31" fmla="*/ 677912 w 1543905"/>
              <a:gd name="connsiteY31" fmla="*/ 0 h 1399728"/>
              <a:gd name="connsiteX32" fmla="*/ 565919 w 1543905"/>
              <a:gd name="connsiteY32" fmla="*/ 111993 h 1399728"/>
              <a:gd name="connsiteX33" fmla="*/ 565919 w 1543905"/>
              <a:gd name="connsiteY33" fmla="*/ 1020217 h 1399728"/>
              <a:gd name="connsiteX34" fmla="*/ 677912 w 1543905"/>
              <a:gd name="connsiteY34" fmla="*/ 1132210 h 1399728"/>
              <a:gd name="connsiteX35" fmla="*/ 865622 w 1543905"/>
              <a:gd name="connsiteY35" fmla="*/ 1132210 h 1399728"/>
              <a:gd name="connsiteX36" fmla="*/ 977615 w 1543905"/>
              <a:gd name="connsiteY36" fmla="*/ 1020217 h 1399728"/>
              <a:gd name="connsiteX37" fmla="*/ 977615 w 1543905"/>
              <a:gd name="connsiteY37" fmla="*/ 111993 h 1399728"/>
              <a:gd name="connsiteX38" fmla="*/ 865808 w 1543905"/>
              <a:gd name="connsiteY38" fmla="*/ 0 h 1399728"/>
              <a:gd name="connsiteX39" fmla="*/ 1380381 w 1543905"/>
              <a:gd name="connsiteY39" fmla="*/ 729072 h 1399728"/>
              <a:gd name="connsiteX40" fmla="*/ 1380753 w 1543905"/>
              <a:gd name="connsiteY40" fmla="*/ 729258 h 1399728"/>
              <a:gd name="connsiteX41" fmla="*/ 1380753 w 1543905"/>
              <a:gd name="connsiteY41" fmla="*/ 1020031 h 1399728"/>
              <a:gd name="connsiteX42" fmla="*/ 1380381 w 1543905"/>
              <a:gd name="connsiteY42" fmla="*/ 1020403 h 1399728"/>
              <a:gd name="connsiteX43" fmla="*/ 1192858 w 1543905"/>
              <a:gd name="connsiteY43" fmla="*/ 1020403 h 1399728"/>
              <a:gd name="connsiteX44" fmla="*/ 1192485 w 1543905"/>
              <a:gd name="connsiteY44" fmla="*/ 1020031 h 1399728"/>
              <a:gd name="connsiteX45" fmla="*/ 1192485 w 1543905"/>
              <a:gd name="connsiteY45" fmla="*/ 729444 h 1399728"/>
              <a:gd name="connsiteX46" fmla="*/ 1192485 w 1543905"/>
              <a:gd name="connsiteY46" fmla="*/ 729258 h 1399728"/>
              <a:gd name="connsiteX47" fmla="*/ 1192671 w 1543905"/>
              <a:gd name="connsiteY47" fmla="*/ 729072 h 1399728"/>
              <a:gd name="connsiteX48" fmla="*/ 1380381 w 1543905"/>
              <a:gd name="connsiteY48" fmla="*/ 729072 h 1399728"/>
              <a:gd name="connsiteX49" fmla="*/ 1380381 w 1543905"/>
              <a:gd name="connsiteY49" fmla="*/ 617451 h 1399728"/>
              <a:gd name="connsiteX50" fmla="*/ 1192671 w 1543905"/>
              <a:gd name="connsiteY50" fmla="*/ 617451 h 1399728"/>
              <a:gd name="connsiteX51" fmla="*/ 1080678 w 1543905"/>
              <a:gd name="connsiteY51" fmla="*/ 729444 h 1399728"/>
              <a:gd name="connsiteX52" fmla="*/ 1080678 w 1543905"/>
              <a:gd name="connsiteY52" fmla="*/ 1020031 h 1399728"/>
              <a:gd name="connsiteX53" fmla="*/ 1192671 w 1543905"/>
              <a:gd name="connsiteY53" fmla="*/ 1132024 h 1399728"/>
              <a:gd name="connsiteX54" fmla="*/ 1380381 w 1543905"/>
              <a:gd name="connsiteY54" fmla="*/ 1132024 h 1399728"/>
              <a:gd name="connsiteX55" fmla="*/ 1492374 w 1543905"/>
              <a:gd name="connsiteY55" fmla="*/ 1020031 h 1399728"/>
              <a:gd name="connsiteX56" fmla="*/ 1492374 w 1543905"/>
              <a:gd name="connsiteY56" fmla="*/ 729444 h 1399728"/>
              <a:gd name="connsiteX57" fmla="*/ 1380381 w 1543905"/>
              <a:gd name="connsiteY57" fmla="*/ 617451 h 1399728"/>
              <a:gd name="connsiteX58" fmla="*/ 1481956 w 1543905"/>
              <a:gd name="connsiteY58" fmla="*/ 1276201 h 1399728"/>
              <a:gd name="connsiteX59" fmla="*/ 61764 w 1543905"/>
              <a:gd name="connsiteY59" fmla="*/ 1276201 h 1399728"/>
              <a:gd name="connsiteX60" fmla="*/ 0 w 1543905"/>
              <a:gd name="connsiteY60" fmla="*/ 1337965 h 1399728"/>
              <a:gd name="connsiteX61" fmla="*/ 61764 w 1543905"/>
              <a:gd name="connsiteY61" fmla="*/ 1399729 h 1399728"/>
              <a:gd name="connsiteX62" fmla="*/ 1482142 w 1543905"/>
              <a:gd name="connsiteY62" fmla="*/ 1399729 h 1399728"/>
              <a:gd name="connsiteX63" fmla="*/ 1543906 w 1543905"/>
              <a:gd name="connsiteY63" fmla="*/ 1337965 h 1399728"/>
              <a:gd name="connsiteX64" fmla="*/ 1481956 w 1543905"/>
              <a:gd name="connsiteY64" fmla="*/ 1276201 h 1399728"/>
            </a:gdLst>
            <a:ahLst/>
            <a:cxnLst/>
            <a:rect l="l" t="t" r="r" b="b"/>
            <a:pathLst>
              <a:path w="1543905" h="1399728">
                <a:moveTo>
                  <a:pt x="351048" y="523317"/>
                </a:moveTo>
                <a:cubicBezTo>
                  <a:pt x="351234" y="523317"/>
                  <a:pt x="351234" y="523317"/>
                  <a:pt x="351048" y="523317"/>
                </a:cubicBezTo>
                <a:cubicBezTo>
                  <a:pt x="351234" y="523317"/>
                  <a:pt x="351420" y="523503"/>
                  <a:pt x="351420" y="523503"/>
                </a:cubicBezTo>
                <a:lnTo>
                  <a:pt x="351420" y="1020031"/>
                </a:lnTo>
                <a:lnTo>
                  <a:pt x="351048" y="1020403"/>
                </a:lnTo>
                <a:lnTo>
                  <a:pt x="163525" y="1020403"/>
                </a:lnTo>
                <a:lnTo>
                  <a:pt x="163153" y="1020031"/>
                </a:lnTo>
                <a:lnTo>
                  <a:pt x="163153" y="523503"/>
                </a:lnTo>
                <a:lnTo>
                  <a:pt x="163153" y="523317"/>
                </a:lnTo>
                <a:lnTo>
                  <a:pt x="163339" y="523131"/>
                </a:lnTo>
                <a:lnTo>
                  <a:pt x="351048" y="523131"/>
                </a:lnTo>
                <a:moveTo>
                  <a:pt x="351048" y="411696"/>
                </a:moveTo>
                <a:lnTo>
                  <a:pt x="163339" y="411696"/>
                </a:lnTo>
                <a:cubicBezTo>
                  <a:pt x="101575" y="411696"/>
                  <a:pt x="51346" y="461739"/>
                  <a:pt x="51346" y="523689"/>
                </a:cubicBezTo>
                <a:lnTo>
                  <a:pt x="51346" y="1020217"/>
                </a:lnTo>
                <a:cubicBezTo>
                  <a:pt x="51346" y="1081795"/>
                  <a:pt x="101761" y="1132210"/>
                  <a:pt x="163339" y="1132210"/>
                </a:cubicBezTo>
                <a:lnTo>
                  <a:pt x="351048" y="1132210"/>
                </a:lnTo>
                <a:cubicBezTo>
                  <a:pt x="412626" y="1132210"/>
                  <a:pt x="463042" y="1081795"/>
                  <a:pt x="463042" y="1020217"/>
                </a:cubicBezTo>
                <a:lnTo>
                  <a:pt x="463042" y="523503"/>
                </a:lnTo>
                <a:cubicBezTo>
                  <a:pt x="463042" y="461739"/>
                  <a:pt x="412998" y="411696"/>
                  <a:pt x="351048" y="411696"/>
                </a:cubicBezTo>
                <a:close/>
                <a:moveTo>
                  <a:pt x="865808" y="111621"/>
                </a:moveTo>
                <a:cubicBezTo>
                  <a:pt x="865994" y="111621"/>
                  <a:pt x="866180" y="111807"/>
                  <a:pt x="866180" y="111807"/>
                </a:cubicBezTo>
                <a:lnTo>
                  <a:pt x="866180" y="1020031"/>
                </a:lnTo>
                <a:lnTo>
                  <a:pt x="865808" y="1020403"/>
                </a:lnTo>
                <a:lnTo>
                  <a:pt x="678284" y="1020403"/>
                </a:lnTo>
                <a:lnTo>
                  <a:pt x="677912" y="1020031"/>
                </a:lnTo>
                <a:lnTo>
                  <a:pt x="677912" y="111993"/>
                </a:lnTo>
                <a:lnTo>
                  <a:pt x="677912" y="111807"/>
                </a:lnTo>
                <a:lnTo>
                  <a:pt x="678098" y="111621"/>
                </a:lnTo>
                <a:lnTo>
                  <a:pt x="865808" y="111621"/>
                </a:lnTo>
                <a:moveTo>
                  <a:pt x="865808" y="0"/>
                </a:moveTo>
                <a:lnTo>
                  <a:pt x="677912" y="0"/>
                </a:lnTo>
                <a:cubicBezTo>
                  <a:pt x="616148" y="0"/>
                  <a:pt x="565919" y="50043"/>
                  <a:pt x="565919" y="111993"/>
                </a:cubicBezTo>
                <a:lnTo>
                  <a:pt x="565919" y="1020217"/>
                </a:lnTo>
                <a:cubicBezTo>
                  <a:pt x="565919" y="1081795"/>
                  <a:pt x="616335" y="1132210"/>
                  <a:pt x="677912" y="1132210"/>
                </a:cubicBezTo>
                <a:lnTo>
                  <a:pt x="865622" y="1132210"/>
                </a:lnTo>
                <a:cubicBezTo>
                  <a:pt x="927199" y="1132210"/>
                  <a:pt x="977615" y="1081795"/>
                  <a:pt x="977615" y="1020217"/>
                </a:cubicBezTo>
                <a:lnTo>
                  <a:pt x="977615" y="111993"/>
                </a:lnTo>
                <a:cubicBezTo>
                  <a:pt x="977615" y="50043"/>
                  <a:pt x="927571" y="0"/>
                  <a:pt x="865808" y="0"/>
                </a:cubicBezTo>
                <a:close/>
                <a:moveTo>
                  <a:pt x="1380381" y="729072"/>
                </a:moveTo>
                <a:cubicBezTo>
                  <a:pt x="1380567" y="729072"/>
                  <a:pt x="1380753" y="729258"/>
                  <a:pt x="1380753" y="729258"/>
                </a:cubicBezTo>
                <a:lnTo>
                  <a:pt x="1380753" y="1020031"/>
                </a:lnTo>
                <a:lnTo>
                  <a:pt x="1380381" y="1020403"/>
                </a:lnTo>
                <a:lnTo>
                  <a:pt x="1192858" y="1020403"/>
                </a:lnTo>
                <a:lnTo>
                  <a:pt x="1192485" y="1020031"/>
                </a:lnTo>
                <a:lnTo>
                  <a:pt x="1192485" y="729444"/>
                </a:lnTo>
                <a:lnTo>
                  <a:pt x="1192485" y="729258"/>
                </a:lnTo>
                <a:lnTo>
                  <a:pt x="1192671" y="729072"/>
                </a:lnTo>
                <a:lnTo>
                  <a:pt x="1380381" y="729072"/>
                </a:lnTo>
                <a:moveTo>
                  <a:pt x="1380381" y="617451"/>
                </a:moveTo>
                <a:lnTo>
                  <a:pt x="1192671" y="617451"/>
                </a:lnTo>
                <a:cubicBezTo>
                  <a:pt x="1130908" y="617451"/>
                  <a:pt x="1080678" y="667494"/>
                  <a:pt x="1080678" y="729444"/>
                </a:cubicBezTo>
                <a:lnTo>
                  <a:pt x="1080678" y="1020031"/>
                </a:lnTo>
                <a:cubicBezTo>
                  <a:pt x="1080678" y="1081608"/>
                  <a:pt x="1131094" y="1132024"/>
                  <a:pt x="1192671" y="1132024"/>
                </a:cubicBezTo>
                <a:lnTo>
                  <a:pt x="1380381" y="1132024"/>
                </a:lnTo>
                <a:cubicBezTo>
                  <a:pt x="1441959" y="1132024"/>
                  <a:pt x="1492374" y="1081608"/>
                  <a:pt x="1492374" y="1020031"/>
                </a:cubicBezTo>
                <a:lnTo>
                  <a:pt x="1492374" y="729444"/>
                </a:lnTo>
                <a:cubicBezTo>
                  <a:pt x="1492374" y="667680"/>
                  <a:pt x="1442145" y="617451"/>
                  <a:pt x="1380381" y="617451"/>
                </a:cubicBezTo>
                <a:close/>
                <a:moveTo>
                  <a:pt x="1481956" y="1276201"/>
                </a:moveTo>
                <a:lnTo>
                  <a:pt x="61764" y="1276201"/>
                </a:lnTo>
                <a:cubicBezTo>
                  <a:pt x="27719" y="1276201"/>
                  <a:pt x="0" y="1303920"/>
                  <a:pt x="0" y="1337965"/>
                </a:cubicBezTo>
                <a:cubicBezTo>
                  <a:pt x="0" y="1372009"/>
                  <a:pt x="27719" y="1399729"/>
                  <a:pt x="61764" y="1399729"/>
                </a:cubicBezTo>
                <a:lnTo>
                  <a:pt x="1482142" y="1399729"/>
                </a:lnTo>
                <a:cubicBezTo>
                  <a:pt x="1516187" y="1399729"/>
                  <a:pt x="1543906" y="1372009"/>
                  <a:pt x="1543906" y="1337965"/>
                </a:cubicBezTo>
                <a:cubicBezTo>
                  <a:pt x="1543720" y="1303734"/>
                  <a:pt x="1516187" y="1276201"/>
                  <a:pt x="1481956" y="1276201"/>
                </a:cubicBezTo>
                <a:close/>
              </a:path>
            </a:pathLst>
          </a:custGeom>
          <a:solidFill>
            <a:schemeClr val="accent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0" name="标题 1"/>
          <p:cNvSpPr txBox="1"/>
          <p:nvPr/>
        </p:nvSpPr>
        <p:spPr>
          <a:xfrm>
            <a:off x="787215" y="450990"/>
            <a:ext cx="10671175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10000"/>
              </a:lnSpc>
            </a:pPr>
            <a:r>
              <a:rPr kumimoji="1" lang="en-US" altLang="zh-CN" sz="28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 panose="020B0800000000000000" charset="-122"/>
                <a:ea typeface="Source Han Sans CN Bold" panose="020B0800000000000000" charset="-122"/>
                <a:cs typeface="Source Han Sans CN Bold" panose="020B0800000000000000" charset="-122"/>
              </a:rPr>
              <a:t>财商教育的案例分析</a:t>
            </a:r>
            <a:endParaRPr kumimoji="1" lang="zh-CN" altLang="en-US"/>
          </a:p>
        </p:txBody>
      </p:sp>
      <p:grpSp>
        <p:nvGrpSpPr>
          <p:cNvPr id="21" name="组合 20"/>
          <p:cNvGrpSpPr/>
          <p:nvPr/>
        </p:nvGrpSpPr>
        <p:grpSpPr>
          <a:xfrm>
            <a:off x="149860" y="487680"/>
            <a:ext cx="510540" cy="419100"/>
            <a:chOff x="149860" y="487680"/>
            <a:chExt cx="510540" cy="419100"/>
          </a:xfrm>
        </p:grpSpPr>
        <p:sp>
          <p:nvSpPr>
            <p:cNvPr id="22" name="标题 1"/>
            <p:cNvSpPr txBox="1"/>
            <p:nvPr/>
          </p:nvSpPr>
          <p:spPr>
            <a:xfrm>
              <a:off x="149860" y="718185"/>
              <a:ext cx="510540" cy="188595"/>
            </a:xfrm>
            <a:prstGeom prst="ellipse">
              <a:avLst/>
            </a:prstGeom>
            <a:noFill/>
            <a:ln w="12700" cap="sq">
              <a:solidFill>
                <a:schemeClr val="accent1"/>
              </a:solidFill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>
                <a:lnSpc>
                  <a:spcPct val="110000"/>
                </a:lnSpc>
              </a:pPr>
              <a:endParaRPr kumimoji="1" lang="zh-CN" altLang="en-US"/>
            </a:p>
          </p:txBody>
        </p:sp>
        <p:sp>
          <p:nvSpPr>
            <p:cNvPr id="23" name="标题 1"/>
            <p:cNvSpPr txBox="1"/>
            <p:nvPr/>
          </p:nvSpPr>
          <p:spPr>
            <a:xfrm>
              <a:off x="149860" y="602933"/>
              <a:ext cx="510540" cy="188595"/>
            </a:xfrm>
            <a:prstGeom prst="ellipse">
              <a:avLst/>
            </a:prstGeom>
            <a:noFill/>
            <a:ln w="12700" cap="sq">
              <a:solidFill>
                <a:schemeClr val="accent1"/>
              </a:solidFill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>
                <a:lnSpc>
                  <a:spcPct val="110000"/>
                </a:lnSpc>
              </a:pPr>
              <a:endParaRPr kumimoji="1" lang="zh-CN" altLang="en-US"/>
            </a:p>
          </p:txBody>
        </p:sp>
        <p:sp>
          <p:nvSpPr>
            <p:cNvPr id="24" name="标题 1"/>
            <p:cNvSpPr txBox="1"/>
            <p:nvPr/>
          </p:nvSpPr>
          <p:spPr>
            <a:xfrm>
              <a:off x="149860" y="487680"/>
              <a:ext cx="510540" cy="188595"/>
            </a:xfrm>
            <a:prstGeom prst="ellipse">
              <a:avLst/>
            </a:prstGeom>
            <a:noFill/>
            <a:ln w="12700" cap="sq">
              <a:solidFill>
                <a:schemeClr val="accent1"/>
              </a:solidFill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>
                <a:lnSpc>
                  <a:spcPct val="110000"/>
                </a:lnSpc>
              </a:pPr>
              <a:endParaRPr kumimoji="1" lang="zh-CN" altLang="en-US"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>
            <a:off x="222250" y="203200"/>
            <a:ext cx="11747500" cy="6451600"/>
          </a:xfrm>
          <a:prstGeom prst="roundRect">
            <a:avLst>
              <a:gd name="adj" fmla="val 2887"/>
            </a:avLst>
          </a:prstGeom>
          <a:solidFill>
            <a:schemeClr val="bg1"/>
          </a:solidFill>
          <a:ln w="12700" cap="flat">
            <a:noFill/>
            <a:miter/>
          </a:ln>
          <a:effectLst>
            <a:outerShdw blurRad="165100" algn="ctr" rotWithShape="0">
              <a:schemeClr val="accent1">
                <a:lumMod val="50000"/>
                <a:alpha val="24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>
            <a:off x="1737542" y="3231642"/>
            <a:ext cx="5527376" cy="2745726"/>
          </a:xfrm>
          <a:prstGeom prst="rect">
            <a:avLst/>
          </a:prstGeom>
          <a:noFill/>
          <a:ln cap="sq">
            <a:noFill/>
            <a:prstDash val="solid"/>
          </a:ln>
          <a:effectLst/>
        </p:spPr>
        <p:txBody>
          <a:bodyPr vert="horz" wrap="square" lIns="0" tIns="0" rIns="0" bIns="0" rtlCol="0" anchor="t"/>
          <a:lstStyle/>
          <a:p>
            <a:pPr algn="l">
              <a:lnSpc>
                <a:spcPct val="130000"/>
              </a:lnSpc>
            </a:pPr>
            <a:r>
              <a:rPr kumimoji="1" lang="en-US" altLang="zh-CN" sz="3600">
                <a:ln w="12700">
                  <a:noFill/>
                </a:ln>
                <a:solidFill>
                  <a:srgbClr val="EB6B0B">
                    <a:alpha val="100000"/>
                  </a:srgbClr>
                </a:solidFill>
                <a:latin typeface="HelloFont WenYiHei" panose="00020600040101010101" charset="-122"/>
                <a:ea typeface="HelloFont WenYiHei" panose="00020600040101010101" charset="-122"/>
                <a:cs typeface="HelloFont WenYiHei" panose="00020600040101010101" charset="-122"/>
              </a:rPr>
              <a:t>三、做理智的消费者</a:t>
            </a: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>
            <a:off x="1732100" y="390035"/>
            <a:ext cx="3562306" cy="2684115"/>
          </a:xfrm>
          <a:prstGeom prst="rect">
            <a:avLst/>
          </a:prstGeom>
          <a:noFill/>
          <a:ln cap="sq">
            <a:noFill/>
            <a:prstDash val="solid"/>
          </a:ln>
          <a:effectLst/>
        </p:spPr>
        <p:txBody>
          <a:bodyPr vert="horz" wrap="square" lIns="0" tIns="0" rIns="0" bIns="0" rtlCol="0" anchor="b"/>
          <a:lstStyle/>
          <a:p>
            <a:pPr algn="l">
              <a:lnSpc>
                <a:spcPct val="110000"/>
              </a:lnSpc>
            </a:pPr>
            <a:r>
              <a:rPr kumimoji="1" lang="en-US" altLang="zh-CN" sz="11500">
                <a:ln w="19050">
                  <a:solidFill>
                    <a:srgbClr val="EB6B0B">
                      <a:alpha val="100000"/>
                    </a:srgbClr>
                  </a:solidFill>
                </a:ln>
                <a:solidFill>
                  <a:srgbClr val="000000">
                    <a:alpha val="100000"/>
                  </a:srgbClr>
                </a:solidFill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</a:rPr>
              <a:t>03</a:t>
            </a:r>
            <a:endParaRPr kumimoji="1"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alphaModFix amt="100000"/>
          </a:blip>
          <a:srcRect/>
          <a:stretch>
            <a:fillRect/>
          </a:stretch>
        </p:blipFill>
        <p:spPr>
          <a:xfrm>
            <a:off x="8219284" y="1070380"/>
            <a:ext cx="2993395" cy="5584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alphaModFix amt="100000"/>
          </a:blip>
          <a:srcRect/>
          <a:stretch>
            <a:fillRect/>
          </a:stretch>
        </p:blipFill>
        <p:spPr>
          <a:xfrm>
            <a:off x="322414" y="1323386"/>
            <a:ext cx="1298561" cy="50784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21280103">
            <a:off x="1452400" y="1709004"/>
            <a:ext cx="1656000" cy="1656000"/>
          </a:xfrm>
          <a:prstGeom prst="roundRect">
            <a:avLst/>
          </a:prstGeom>
          <a:solidFill>
            <a:schemeClr val="accent1"/>
          </a:solidFill>
          <a:ln w="12700" cap="sq">
            <a:noFill/>
            <a:miter/>
          </a:ln>
          <a:effectLst>
            <a:outerShdw blurRad="254000" dist="101600" dir="5400000" algn="t" rotWithShape="0">
              <a:schemeClr val="accent1">
                <a:lumMod val="75000"/>
                <a:alpha val="2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>
            <a:off x="660400" y="4112972"/>
            <a:ext cx="3240000" cy="1679434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t"/>
          <a:lstStyle/>
          <a:p>
            <a:pPr algn="ctr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 panose="020B0500000000000000" charset="-122"/>
                <a:ea typeface="Source Han Sans" panose="020B0500000000000000" charset="-122"/>
                <a:cs typeface="Source Han Sans" panose="020B0500000000000000" charset="-122"/>
              </a:rPr>
              <a:t>理智消费有助于小学生树立正确的消费观念，避免盲目消费和浪费。
例如，通过学习理智消费的知识，小学生可以学会合理规划消费，避免不必要的浪费。</a:t>
            </a:r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>
            <a:off x="660400" y="3721071"/>
            <a:ext cx="3240000" cy="386399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t"/>
          <a:lstStyle/>
          <a:p>
            <a:pPr algn="ctr">
              <a:lnSpc>
                <a:spcPct val="11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 panose="020B0800000000000000" charset="-122"/>
                <a:ea typeface="Source Han Sans CN Bold" panose="020B0800000000000000" charset="-122"/>
                <a:cs typeface="Source Han Sans CN Bold" panose="020B0800000000000000" charset="-122"/>
              </a:rPr>
              <a:t>理智消费的重要性</a:t>
            </a: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>
            <a:off x="1676200" y="1983006"/>
            <a:ext cx="1208400" cy="110799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kumimoji="1" lang="en-US" altLang="zh-CN" sz="72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" panose="020B0500000000000000" charset="-122"/>
                <a:ea typeface="Source Han Sans" panose="020B0500000000000000" charset="-122"/>
                <a:cs typeface="Source Han Sans" panose="020B0500000000000000" charset="-122"/>
              </a:rPr>
              <a:t>1</a:t>
            </a: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467930">
            <a:off x="5261650" y="1709004"/>
            <a:ext cx="1656000" cy="1656000"/>
          </a:xfrm>
          <a:prstGeom prst="roundRect">
            <a:avLst/>
          </a:prstGeom>
          <a:solidFill>
            <a:schemeClr val="accent2"/>
          </a:solidFill>
          <a:ln w="12700" cap="sq">
            <a:noFill/>
            <a:miter/>
          </a:ln>
          <a:effectLst>
            <a:outerShdw blurRad="254000" dist="101600" dir="5400000" algn="t" rotWithShape="0">
              <a:schemeClr val="accent2">
                <a:lumMod val="75000"/>
                <a:alpha val="2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>
            <a:off x="4469650" y="4112972"/>
            <a:ext cx="3240000" cy="1679434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t"/>
          <a:lstStyle/>
          <a:p>
            <a:pPr algn="ctr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 panose="020B0500000000000000" charset="-122"/>
                <a:ea typeface="Source Han Sans" panose="020B0500000000000000" charset="-122"/>
                <a:cs typeface="Source Han Sans" panose="020B0500000000000000" charset="-122"/>
              </a:rPr>
              <a:t>理智消费不仅仅是合理消费，还需要学会储蓄，为未来的生活做好准备。
例如，通过学习消费与储蓄的平衡，小学生可以学会合理规划零花钱，既满足当前的消费需求，又为未来做好储蓄。</a:t>
            </a: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>
            <a:off x="4469650" y="3721071"/>
            <a:ext cx="3240000" cy="386399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t"/>
          <a:lstStyle/>
          <a:p>
            <a:pPr algn="ctr">
              <a:lnSpc>
                <a:spcPct val="11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 panose="020B0800000000000000" charset="-122"/>
                <a:ea typeface="Source Han Sans CN Bold" panose="020B0800000000000000" charset="-122"/>
                <a:cs typeface="Source Han Sans CN Bold" panose="020B0800000000000000" charset="-122"/>
              </a:rPr>
              <a:t>消费与储蓄的平衡</a:t>
            </a: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>
            <a:off x="5485450" y="1983006"/>
            <a:ext cx="1208400" cy="110799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kumimoji="1" lang="en-US" altLang="zh-CN" sz="72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" panose="020B0500000000000000" charset="-122"/>
                <a:ea typeface="Source Han Sans" panose="020B0500000000000000" charset="-122"/>
                <a:cs typeface="Source Han Sans" panose="020B0500000000000000" charset="-122"/>
              </a:rPr>
              <a:t>2</a:t>
            </a: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>
            <a:off x="9070900" y="1709004"/>
            <a:ext cx="1656000" cy="1656000"/>
          </a:xfrm>
          <a:prstGeom prst="roundRect">
            <a:avLst/>
          </a:prstGeom>
          <a:solidFill>
            <a:schemeClr val="accent1"/>
          </a:solidFill>
          <a:ln w="12700" cap="sq">
            <a:noFill/>
            <a:miter/>
          </a:ln>
          <a:effectLst>
            <a:outerShdw blurRad="254000" dist="101600" dir="5400000" algn="t" rotWithShape="0">
              <a:schemeClr val="accent1">
                <a:lumMod val="75000"/>
                <a:alpha val="2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>
            <a:off x="8278900" y="4112972"/>
            <a:ext cx="3240000" cy="1679434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t"/>
          <a:lstStyle/>
          <a:p>
            <a:pPr algn="ctr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 panose="020B0500000000000000" charset="-122"/>
                <a:ea typeface="Source Han Sans" panose="020B0500000000000000" charset="-122"/>
                <a:cs typeface="Source Han Sans" panose="020B0500000000000000" charset="-122"/>
              </a:rPr>
              <a:t>理智消费还包括环保意识的培养，鼓励小学生选择环保产品，减少浪费。
例如，通过学习消费与环保的关系，小学生可以学会选择环保产品，减少对环境的污染。</a:t>
            </a: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>
            <a:off x="8278900" y="3721071"/>
            <a:ext cx="3240000" cy="386399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t"/>
          <a:lstStyle/>
          <a:p>
            <a:pPr algn="ctr">
              <a:lnSpc>
                <a:spcPct val="11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 panose="020B0800000000000000" charset="-122"/>
                <a:ea typeface="Source Han Sans CN Bold" panose="020B0800000000000000" charset="-122"/>
                <a:cs typeface="Source Han Sans CN Bold" panose="020B0800000000000000" charset="-122"/>
              </a:rPr>
              <a:t>消费与环保的关系</a:t>
            </a: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>
            <a:off x="9294700" y="1983006"/>
            <a:ext cx="1208400" cy="110799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kumimoji="1" lang="en-US" altLang="zh-CN" sz="72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" panose="020B0500000000000000" charset="-122"/>
                <a:ea typeface="Source Han Sans" panose="020B0500000000000000" charset="-122"/>
                <a:cs typeface="Source Han Sans" panose="020B0500000000000000" charset="-122"/>
              </a:rPr>
              <a:t>3</a:t>
            </a: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>
            <a:off x="4069695" y="2416957"/>
            <a:ext cx="251926" cy="251926"/>
          </a:xfrm>
          <a:prstGeom prst="chevron">
            <a:avLst/>
          </a:prstGeom>
          <a:solidFill>
            <a:schemeClr val="bg1">
              <a:lumMod val="85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>
            <a:off x="7857679" y="2416957"/>
            <a:ext cx="251926" cy="251926"/>
          </a:xfrm>
          <a:prstGeom prst="chevron">
            <a:avLst/>
          </a:prstGeom>
          <a:solidFill>
            <a:schemeClr val="bg1">
              <a:lumMod val="85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>
            <a:off x="787215" y="450990"/>
            <a:ext cx="10671175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10000"/>
              </a:lnSpc>
            </a:pPr>
            <a:r>
              <a:rPr kumimoji="1" lang="en-US" altLang="zh-CN" sz="28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 panose="020B0800000000000000" charset="-122"/>
                <a:ea typeface="Source Han Sans CN Bold" panose="020B0800000000000000" charset="-122"/>
                <a:cs typeface="Source Han Sans CN Bold" panose="020B0800000000000000" charset="-122"/>
              </a:rPr>
              <a:t>消费观念的培养</a:t>
            </a:r>
            <a:endParaRPr kumimoji="1" lang="zh-CN" altLang="en-US"/>
          </a:p>
        </p:txBody>
      </p:sp>
      <p:grpSp>
        <p:nvGrpSpPr>
          <p:cNvPr id="17" name="组合 16"/>
          <p:cNvGrpSpPr/>
          <p:nvPr/>
        </p:nvGrpSpPr>
        <p:grpSpPr>
          <a:xfrm>
            <a:off x="149860" y="487680"/>
            <a:ext cx="510540" cy="419100"/>
            <a:chOff x="149860" y="487680"/>
            <a:chExt cx="510540" cy="419100"/>
          </a:xfrm>
        </p:grpSpPr>
        <p:sp>
          <p:nvSpPr>
            <p:cNvPr id="18" name="标题 1"/>
            <p:cNvSpPr txBox="1"/>
            <p:nvPr/>
          </p:nvSpPr>
          <p:spPr>
            <a:xfrm>
              <a:off x="149860" y="718185"/>
              <a:ext cx="510540" cy="188595"/>
            </a:xfrm>
            <a:prstGeom prst="ellipse">
              <a:avLst/>
            </a:prstGeom>
            <a:noFill/>
            <a:ln w="12700" cap="sq">
              <a:solidFill>
                <a:schemeClr val="accent1"/>
              </a:solidFill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>
                <a:lnSpc>
                  <a:spcPct val="110000"/>
                </a:lnSpc>
              </a:pPr>
              <a:endParaRPr kumimoji="1" lang="zh-CN" altLang="en-US"/>
            </a:p>
          </p:txBody>
        </p:sp>
        <p:sp>
          <p:nvSpPr>
            <p:cNvPr id="19" name="标题 1"/>
            <p:cNvSpPr txBox="1"/>
            <p:nvPr/>
          </p:nvSpPr>
          <p:spPr>
            <a:xfrm>
              <a:off x="149860" y="602933"/>
              <a:ext cx="510540" cy="188595"/>
            </a:xfrm>
            <a:prstGeom prst="ellipse">
              <a:avLst/>
            </a:prstGeom>
            <a:noFill/>
            <a:ln w="12700" cap="sq">
              <a:solidFill>
                <a:schemeClr val="accent1"/>
              </a:solidFill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>
                <a:lnSpc>
                  <a:spcPct val="110000"/>
                </a:lnSpc>
              </a:pPr>
              <a:endParaRPr kumimoji="1" lang="zh-CN" altLang="en-US"/>
            </a:p>
          </p:txBody>
        </p:sp>
        <p:sp>
          <p:nvSpPr>
            <p:cNvPr id="20" name="标题 1"/>
            <p:cNvSpPr txBox="1"/>
            <p:nvPr/>
          </p:nvSpPr>
          <p:spPr>
            <a:xfrm>
              <a:off x="149860" y="487680"/>
              <a:ext cx="510540" cy="188595"/>
            </a:xfrm>
            <a:prstGeom prst="ellipse">
              <a:avLst/>
            </a:prstGeom>
            <a:noFill/>
            <a:ln w="12700" cap="sq">
              <a:solidFill>
                <a:schemeClr val="accent1"/>
              </a:solidFill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>
                <a:lnSpc>
                  <a:spcPct val="110000"/>
                </a:lnSpc>
              </a:pPr>
              <a:endParaRPr kumimoji="1" lang="zh-CN" altLang="en-US"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alphaModFix amt="100000"/>
          </a:blip>
          <a:srcRect l="5530" r="5530"/>
          <a:stretch>
            <a:fillRect/>
          </a:stretch>
        </p:blipFill>
        <p:spPr>
          <a:xfrm>
            <a:off x="8124825" y="0"/>
            <a:ext cx="406717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标题 1"/>
          <p:cNvSpPr txBox="1"/>
          <p:nvPr/>
        </p:nvSpPr>
        <p:spPr>
          <a:xfrm>
            <a:off x="660400" y="1963396"/>
            <a:ext cx="3191066" cy="55100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l">
              <a:lnSpc>
                <a:spcPct val="13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EB6B0B">
                    <a:alpha val="100000"/>
                  </a:srgbClr>
                </a:solidFill>
                <a:latin typeface="Source Han Sans CN Bold" panose="020B0800000000000000" charset="-122"/>
                <a:ea typeface="Source Han Sans CN Bold" panose="020B0800000000000000" charset="-122"/>
                <a:cs typeface="Source Han Sans CN Bold" panose="020B0800000000000000" charset="-122"/>
              </a:rPr>
              <a:t>消费计划的制定</a:t>
            </a:r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>
            <a:off x="4390834" y="1963396"/>
            <a:ext cx="3191066" cy="55100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l">
              <a:lnSpc>
                <a:spcPct val="13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EB6B0B">
                    <a:alpha val="100000"/>
                  </a:srgbClr>
                </a:solidFill>
                <a:latin typeface="Source Han Sans CN Bold" panose="020B0800000000000000" charset="-122"/>
                <a:ea typeface="Source Han Sans CN Bold" panose="020B0800000000000000" charset="-122"/>
                <a:cs typeface="Source Han Sans CN Bold" panose="020B0800000000000000" charset="-122"/>
              </a:rPr>
              <a:t>消费决策的技巧</a:t>
            </a: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>
            <a:off x="664388" y="4405930"/>
            <a:ext cx="3191066" cy="55100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l">
              <a:lnSpc>
                <a:spcPct val="13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EB6B0B">
                    <a:alpha val="100000"/>
                  </a:srgbClr>
                </a:solidFill>
                <a:latin typeface="Source Han Sans CN Bold" panose="020B0800000000000000" charset="-122"/>
                <a:ea typeface="Source Han Sans CN Bold" panose="020B0800000000000000" charset="-122"/>
                <a:cs typeface="Source Han Sans CN Bold" panose="020B0800000000000000" charset="-122"/>
              </a:rPr>
              <a:t>消费权益的保护</a:t>
            </a: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>
            <a:off x="660400" y="2569154"/>
            <a:ext cx="3191066" cy="100162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1095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" panose="020B0500000000000000" charset="-122"/>
                <a:ea typeface="Source Han Sans" panose="020B0500000000000000" charset="-122"/>
                <a:cs typeface="Source Han Sans" panose="020B0500000000000000" charset="-122"/>
              </a:rPr>
              <a:t>通过制定消费计划，小学生可以学会合理规划消费，避免盲目消费。
例如，某小学开展消费计划制定活动，鼓励学生制定每月的消费计划，合理安排零花钱。</a:t>
            </a: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>
            <a:off x="4390834" y="2569154"/>
            <a:ext cx="3191066" cy="100162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1095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" panose="020B0500000000000000" charset="-122"/>
                <a:ea typeface="Source Han Sans" panose="020B0500000000000000" charset="-122"/>
                <a:cs typeface="Source Han Sans" panose="020B0500000000000000" charset="-122"/>
              </a:rPr>
              <a:t>通过学习消费决策的技巧，小学生可以学会如何做出合理的消费决策。
例如，通过学习消费决策的技巧，小学生可以学会比较不同产品的价格和质量，选择性价比高的产品。</a:t>
            </a: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>
            <a:off x="664388" y="5011688"/>
            <a:ext cx="3191066" cy="100162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1095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" panose="020B0500000000000000" charset="-122"/>
                <a:ea typeface="Source Han Sans" panose="020B0500000000000000" charset="-122"/>
                <a:cs typeface="Source Han Sans" panose="020B0500000000000000" charset="-122"/>
              </a:rPr>
              <a:t>通过学习消费权益的保护，小学生可以学会如何维护自己的合法权益。
例如，通过学习消费权益的保护，小学生可以学会如何识别假冒伪劣产品，避免上当受骗。</a:t>
            </a: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>
            <a:off x="665300" y="1403492"/>
            <a:ext cx="457462" cy="452886"/>
          </a:xfrm>
          <a:custGeom>
            <a:avLst/>
            <a:gdLst>
              <a:gd name="connsiteX0" fmla="*/ 438553 w 720000"/>
              <a:gd name="connsiteY0" fmla="*/ 189601 h 720000"/>
              <a:gd name="connsiteX1" fmla="*/ 373556 w 720000"/>
              <a:gd name="connsiteY1" fmla="*/ 216451 h 720000"/>
              <a:gd name="connsiteX2" fmla="*/ 232180 w 720000"/>
              <a:gd name="connsiteY2" fmla="*/ 357827 h 720000"/>
              <a:gd name="connsiteX3" fmla="*/ 191861 w 720000"/>
              <a:gd name="connsiteY3" fmla="*/ 528226 h 720000"/>
              <a:gd name="connsiteX4" fmla="*/ 362260 w 720000"/>
              <a:gd name="connsiteY4" fmla="*/ 487907 h 720000"/>
              <a:gd name="connsiteX5" fmla="*/ 503636 w 720000"/>
              <a:gd name="connsiteY5" fmla="*/ 346444 h 720000"/>
              <a:gd name="connsiteX6" fmla="*/ 503636 w 720000"/>
              <a:gd name="connsiteY6" fmla="*/ 216365 h 720000"/>
              <a:gd name="connsiteX7" fmla="*/ 438553 w 720000"/>
              <a:gd name="connsiteY7" fmla="*/ 189601 h 720000"/>
              <a:gd name="connsiteX8" fmla="*/ 438553 w 720000"/>
              <a:gd name="connsiteY8" fmla="*/ 141636 h 720000"/>
              <a:gd name="connsiteX9" fmla="*/ 537524 w 720000"/>
              <a:gd name="connsiteY9" fmla="*/ 182476 h 720000"/>
              <a:gd name="connsiteX10" fmla="*/ 537524 w 720000"/>
              <a:gd name="connsiteY10" fmla="*/ 380420 h 720000"/>
              <a:gd name="connsiteX11" fmla="*/ 396149 w 720000"/>
              <a:gd name="connsiteY11" fmla="*/ 521796 h 720000"/>
              <a:gd name="connsiteX12" fmla="*/ 141637 w 720000"/>
              <a:gd name="connsiteY12" fmla="*/ 578364 h 720000"/>
              <a:gd name="connsiteX13" fmla="*/ 198205 w 720000"/>
              <a:gd name="connsiteY13" fmla="*/ 323852 h 720000"/>
              <a:gd name="connsiteX14" fmla="*/ 339581 w 720000"/>
              <a:gd name="connsiteY14" fmla="*/ 182476 h 720000"/>
              <a:gd name="connsiteX15" fmla="*/ 438553 w 720000"/>
              <a:gd name="connsiteY15" fmla="*/ 141636 h 720000"/>
              <a:gd name="connsiteX16" fmla="*/ 120000 w 720000"/>
              <a:gd name="connsiteY16" fmla="*/ 47965 h 720000"/>
              <a:gd name="connsiteX17" fmla="*/ 47965 w 720000"/>
              <a:gd name="connsiteY17" fmla="*/ 120000 h 720000"/>
              <a:gd name="connsiteX18" fmla="*/ 47965 w 720000"/>
              <a:gd name="connsiteY18" fmla="*/ 600000 h 720000"/>
              <a:gd name="connsiteX19" fmla="*/ 120000 w 720000"/>
              <a:gd name="connsiteY19" fmla="*/ 672035 h 720000"/>
              <a:gd name="connsiteX20" fmla="*/ 600000 w 720000"/>
              <a:gd name="connsiteY20" fmla="*/ 672035 h 720000"/>
              <a:gd name="connsiteX21" fmla="*/ 672035 w 720000"/>
              <a:gd name="connsiteY21" fmla="*/ 600000 h 720000"/>
              <a:gd name="connsiteX22" fmla="*/ 672035 w 720000"/>
              <a:gd name="connsiteY22" fmla="*/ 120000 h 720000"/>
              <a:gd name="connsiteX23" fmla="*/ 600000 w 720000"/>
              <a:gd name="connsiteY23" fmla="*/ 47965 h 720000"/>
              <a:gd name="connsiteX24" fmla="*/ 120000 w 720000"/>
              <a:gd name="connsiteY24" fmla="*/ 0 h 720000"/>
              <a:gd name="connsiteX25" fmla="*/ 600000 w 720000"/>
              <a:gd name="connsiteY25" fmla="*/ 0 h 720000"/>
              <a:gd name="connsiteX26" fmla="*/ 720000 w 720000"/>
              <a:gd name="connsiteY26" fmla="*/ 120000 h 720000"/>
              <a:gd name="connsiteX27" fmla="*/ 720000 w 720000"/>
              <a:gd name="connsiteY27" fmla="*/ 600000 h 720000"/>
              <a:gd name="connsiteX28" fmla="*/ 600000 w 720000"/>
              <a:gd name="connsiteY28" fmla="*/ 720000 h 720000"/>
              <a:gd name="connsiteX29" fmla="*/ 120000 w 720000"/>
              <a:gd name="connsiteY29" fmla="*/ 720000 h 720000"/>
              <a:gd name="connsiteX30" fmla="*/ 0 w 720000"/>
              <a:gd name="connsiteY30" fmla="*/ 600000 h 720000"/>
              <a:gd name="connsiteX31" fmla="*/ 0 w 720000"/>
              <a:gd name="connsiteY31" fmla="*/ 120000 h 720000"/>
              <a:gd name="connsiteX32" fmla="*/ 120000 w 720000"/>
              <a:gd name="connsiteY32" fmla="*/ 0 h 720000"/>
            </a:gdLst>
            <a:ahLst/>
            <a:cxnLst/>
            <a:rect l="l" t="t" r="r" b="b"/>
            <a:pathLst>
              <a:path w="720000" h="720000">
                <a:moveTo>
                  <a:pt x="438553" y="189601"/>
                </a:moveTo>
                <a:cubicBezTo>
                  <a:pt x="413875" y="189601"/>
                  <a:pt x="390761" y="199073"/>
                  <a:pt x="373556" y="216451"/>
                </a:cubicBezTo>
                <a:lnTo>
                  <a:pt x="232180" y="357827"/>
                </a:lnTo>
                <a:cubicBezTo>
                  <a:pt x="212456" y="377465"/>
                  <a:pt x="197336" y="453584"/>
                  <a:pt x="191861" y="528226"/>
                </a:cubicBezTo>
                <a:cubicBezTo>
                  <a:pt x="266503" y="522665"/>
                  <a:pt x="342622" y="507545"/>
                  <a:pt x="362260" y="487907"/>
                </a:cubicBezTo>
                <a:lnTo>
                  <a:pt x="503636" y="346444"/>
                </a:lnTo>
                <a:cubicBezTo>
                  <a:pt x="539523" y="310557"/>
                  <a:pt x="539523" y="252252"/>
                  <a:pt x="503636" y="216365"/>
                </a:cubicBezTo>
                <a:cubicBezTo>
                  <a:pt x="486344" y="199073"/>
                  <a:pt x="463230" y="189601"/>
                  <a:pt x="438553" y="189601"/>
                </a:cubicBezTo>
                <a:close/>
                <a:moveTo>
                  <a:pt x="438553" y="141636"/>
                </a:moveTo>
                <a:cubicBezTo>
                  <a:pt x="474440" y="141636"/>
                  <a:pt x="510327" y="155191"/>
                  <a:pt x="537524" y="182476"/>
                </a:cubicBezTo>
                <a:cubicBezTo>
                  <a:pt x="592007" y="236872"/>
                  <a:pt x="592007" y="325938"/>
                  <a:pt x="537524" y="380420"/>
                </a:cubicBezTo>
                <a:lnTo>
                  <a:pt x="396149" y="521796"/>
                </a:lnTo>
                <a:cubicBezTo>
                  <a:pt x="341753" y="576278"/>
                  <a:pt x="141637" y="578364"/>
                  <a:pt x="141637" y="578364"/>
                </a:cubicBezTo>
                <a:cubicBezTo>
                  <a:pt x="141637" y="578364"/>
                  <a:pt x="143723" y="378334"/>
                  <a:pt x="198205" y="323852"/>
                </a:cubicBezTo>
                <a:lnTo>
                  <a:pt x="339581" y="182476"/>
                </a:lnTo>
                <a:cubicBezTo>
                  <a:pt x="366778" y="155278"/>
                  <a:pt x="402666" y="141636"/>
                  <a:pt x="438553" y="141636"/>
                </a:cubicBezTo>
                <a:close/>
                <a:moveTo>
                  <a:pt x="120000" y="47965"/>
                </a:moveTo>
                <a:cubicBezTo>
                  <a:pt x="80290" y="47965"/>
                  <a:pt x="47965" y="80290"/>
                  <a:pt x="47965" y="120000"/>
                </a:cubicBezTo>
                <a:lnTo>
                  <a:pt x="47965" y="600000"/>
                </a:lnTo>
                <a:cubicBezTo>
                  <a:pt x="47965" y="639711"/>
                  <a:pt x="80290" y="672035"/>
                  <a:pt x="120000" y="672035"/>
                </a:cubicBezTo>
                <a:lnTo>
                  <a:pt x="600000" y="672035"/>
                </a:lnTo>
                <a:cubicBezTo>
                  <a:pt x="639711" y="672035"/>
                  <a:pt x="672035" y="639711"/>
                  <a:pt x="672035" y="600000"/>
                </a:cubicBezTo>
                <a:lnTo>
                  <a:pt x="672035" y="120000"/>
                </a:lnTo>
                <a:cubicBezTo>
                  <a:pt x="672035" y="80290"/>
                  <a:pt x="639711" y="47965"/>
                  <a:pt x="600000" y="47965"/>
                </a:cubicBezTo>
                <a:close/>
                <a:moveTo>
                  <a:pt x="120000" y="0"/>
                </a:moveTo>
                <a:lnTo>
                  <a:pt x="600000" y="0"/>
                </a:lnTo>
                <a:cubicBezTo>
                  <a:pt x="666040" y="0"/>
                  <a:pt x="720000" y="54048"/>
                  <a:pt x="720000" y="120000"/>
                </a:cubicBezTo>
                <a:lnTo>
                  <a:pt x="720000" y="600000"/>
                </a:lnTo>
                <a:cubicBezTo>
                  <a:pt x="720000" y="666039"/>
                  <a:pt x="666040" y="720000"/>
                  <a:pt x="600000" y="720000"/>
                </a:cubicBezTo>
                <a:lnTo>
                  <a:pt x="120000" y="720000"/>
                </a:lnTo>
                <a:cubicBezTo>
                  <a:pt x="53961" y="720000"/>
                  <a:pt x="0" y="666039"/>
                  <a:pt x="0" y="600000"/>
                </a:cubicBezTo>
                <a:lnTo>
                  <a:pt x="0" y="120000"/>
                </a:lnTo>
                <a:cubicBezTo>
                  <a:pt x="0" y="53961"/>
                  <a:pt x="53961" y="0"/>
                  <a:pt x="120000" y="0"/>
                </a:cubicBezTo>
                <a:close/>
              </a:path>
            </a:pathLst>
          </a:custGeom>
          <a:solidFill>
            <a:schemeClr val="accent1"/>
          </a:solidFill>
          <a:ln cap="sq">
            <a:noFill/>
            <a:prstDash val="solid"/>
          </a:ln>
        </p:spPr>
        <p:txBody>
          <a:bodyPr vert="horz" wrap="square" lIns="91440" tIns="45720" rIns="91440" bIns="45720" rtlCol="0" anchor="t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>
            <a:off x="4390834" y="1423743"/>
            <a:ext cx="476262" cy="412789"/>
          </a:xfrm>
          <a:custGeom>
            <a:avLst/>
            <a:gdLst>
              <a:gd name="connsiteX0" fmla="*/ 411292 w 822400"/>
              <a:gd name="connsiteY0" fmla="*/ 234366 h 720000"/>
              <a:gd name="connsiteX1" fmla="*/ 285658 w 822400"/>
              <a:gd name="connsiteY1" fmla="*/ 360000 h 720000"/>
              <a:gd name="connsiteX2" fmla="*/ 411292 w 822400"/>
              <a:gd name="connsiteY2" fmla="*/ 485635 h 720000"/>
              <a:gd name="connsiteX3" fmla="*/ 536927 w 822400"/>
              <a:gd name="connsiteY3" fmla="*/ 360000 h 720000"/>
              <a:gd name="connsiteX4" fmla="*/ 411292 w 822400"/>
              <a:gd name="connsiteY4" fmla="*/ 234366 h 720000"/>
              <a:gd name="connsiteX5" fmla="*/ 411292 w 822400"/>
              <a:gd name="connsiteY5" fmla="*/ 178938 h 720000"/>
              <a:gd name="connsiteX6" fmla="*/ 592354 w 822400"/>
              <a:gd name="connsiteY6" fmla="*/ 360000 h 720000"/>
              <a:gd name="connsiteX7" fmla="*/ 411292 w 822400"/>
              <a:gd name="connsiteY7" fmla="*/ 541063 h 720000"/>
              <a:gd name="connsiteX8" fmla="*/ 230230 w 822400"/>
              <a:gd name="connsiteY8" fmla="*/ 360000 h 720000"/>
              <a:gd name="connsiteX9" fmla="*/ 411292 w 822400"/>
              <a:gd name="connsiteY9" fmla="*/ 178938 h 720000"/>
              <a:gd name="connsiteX10" fmla="*/ 235403 w 822400"/>
              <a:gd name="connsiteY10" fmla="*/ 55427 h 720000"/>
              <a:gd name="connsiteX11" fmla="*/ 59514 w 822400"/>
              <a:gd name="connsiteY11" fmla="*/ 360000 h 720000"/>
              <a:gd name="connsiteX12" fmla="*/ 235403 w 822400"/>
              <a:gd name="connsiteY12" fmla="*/ 664573 h 720000"/>
              <a:gd name="connsiteX13" fmla="*/ 587089 w 822400"/>
              <a:gd name="connsiteY13" fmla="*/ 664573 h 720000"/>
              <a:gd name="connsiteX14" fmla="*/ 762978 w 822400"/>
              <a:gd name="connsiteY14" fmla="*/ 360000 h 720000"/>
              <a:gd name="connsiteX15" fmla="*/ 587089 w 822400"/>
              <a:gd name="connsiteY15" fmla="*/ 55427 h 720000"/>
              <a:gd name="connsiteX16" fmla="*/ 219883 w 822400"/>
              <a:gd name="connsiteY16" fmla="*/ 0 h 720000"/>
              <a:gd name="connsiteX17" fmla="*/ 602516 w 822400"/>
              <a:gd name="connsiteY17" fmla="*/ 0 h 720000"/>
              <a:gd name="connsiteX18" fmla="*/ 627274 w 822400"/>
              <a:gd name="connsiteY18" fmla="*/ 14319 h 720000"/>
              <a:gd name="connsiteX19" fmla="*/ 818590 w 822400"/>
              <a:gd name="connsiteY19" fmla="*/ 345682 h 720000"/>
              <a:gd name="connsiteX20" fmla="*/ 818590 w 822400"/>
              <a:gd name="connsiteY20" fmla="*/ 374319 h 720000"/>
              <a:gd name="connsiteX21" fmla="*/ 627366 w 822400"/>
              <a:gd name="connsiteY21" fmla="*/ 705682 h 720000"/>
              <a:gd name="connsiteX22" fmla="*/ 602608 w 822400"/>
              <a:gd name="connsiteY22" fmla="*/ 720000 h 720000"/>
              <a:gd name="connsiteX23" fmla="*/ 219976 w 822400"/>
              <a:gd name="connsiteY23" fmla="*/ 720000 h 720000"/>
              <a:gd name="connsiteX24" fmla="*/ 195218 w 822400"/>
              <a:gd name="connsiteY24" fmla="*/ 705682 h 720000"/>
              <a:gd name="connsiteX25" fmla="*/ 3810 w 822400"/>
              <a:gd name="connsiteY25" fmla="*/ 374319 h 720000"/>
              <a:gd name="connsiteX26" fmla="*/ 3810 w 822400"/>
              <a:gd name="connsiteY26" fmla="*/ 345682 h 720000"/>
              <a:gd name="connsiteX27" fmla="*/ 195126 w 822400"/>
              <a:gd name="connsiteY27" fmla="*/ 14319 h 720000"/>
              <a:gd name="connsiteX28" fmla="*/ 219883 w 822400"/>
              <a:gd name="connsiteY28" fmla="*/ 0 h 720000"/>
            </a:gdLst>
            <a:ahLst/>
            <a:cxnLst/>
            <a:rect l="l" t="t" r="r" b="b"/>
            <a:pathLst>
              <a:path w="822400" h="720000">
                <a:moveTo>
                  <a:pt x="411292" y="234366"/>
                </a:moveTo>
                <a:cubicBezTo>
                  <a:pt x="342008" y="234366"/>
                  <a:pt x="285658" y="290716"/>
                  <a:pt x="285658" y="360000"/>
                </a:cubicBezTo>
                <a:cubicBezTo>
                  <a:pt x="285658" y="429284"/>
                  <a:pt x="342008" y="485635"/>
                  <a:pt x="411292" y="485635"/>
                </a:cubicBezTo>
                <a:cubicBezTo>
                  <a:pt x="480576" y="485635"/>
                  <a:pt x="536927" y="429284"/>
                  <a:pt x="536927" y="360000"/>
                </a:cubicBezTo>
                <a:cubicBezTo>
                  <a:pt x="536927" y="290716"/>
                  <a:pt x="480576" y="234366"/>
                  <a:pt x="411292" y="234366"/>
                </a:cubicBezTo>
                <a:close/>
                <a:moveTo>
                  <a:pt x="411292" y="178938"/>
                </a:moveTo>
                <a:cubicBezTo>
                  <a:pt x="511153" y="178938"/>
                  <a:pt x="592354" y="260139"/>
                  <a:pt x="592354" y="360000"/>
                </a:cubicBezTo>
                <a:cubicBezTo>
                  <a:pt x="592354" y="459861"/>
                  <a:pt x="511153" y="541063"/>
                  <a:pt x="411292" y="541063"/>
                </a:cubicBezTo>
                <a:cubicBezTo>
                  <a:pt x="311431" y="541063"/>
                  <a:pt x="230230" y="459861"/>
                  <a:pt x="230230" y="360000"/>
                </a:cubicBezTo>
                <a:cubicBezTo>
                  <a:pt x="230230" y="260139"/>
                  <a:pt x="311431" y="178938"/>
                  <a:pt x="411292" y="178938"/>
                </a:cubicBezTo>
                <a:close/>
                <a:moveTo>
                  <a:pt x="235403" y="55427"/>
                </a:moveTo>
                <a:lnTo>
                  <a:pt x="59514" y="360000"/>
                </a:lnTo>
                <a:lnTo>
                  <a:pt x="235403" y="664573"/>
                </a:lnTo>
                <a:lnTo>
                  <a:pt x="587089" y="664573"/>
                </a:lnTo>
                <a:lnTo>
                  <a:pt x="762978" y="360000"/>
                </a:lnTo>
                <a:lnTo>
                  <a:pt x="587089" y="55427"/>
                </a:lnTo>
                <a:close/>
                <a:moveTo>
                  <a:pt x="219883" y="0"/>
                </a:moveTo>
                <a:lnTo>
                  <a:pt x="602516" y="0"/>
                </a:lnTo>
                <a:cubicBezTo>
                  <a:pt x="612678" y="0"/>
                  <a:pt x="622193" y="5450"/>
                  <a:pt x="627274" y="14319"/>
                </a:cubicBezTo>
                <a:lnTo>
                  <a:pt x="818590" y="345682"/>
                </a:lnTo>
                <a:cubicBezTo>
                  <a:pt x="823671" y="354550"/>
                  <a:pt x="823671" y="365451"/>
                  <a:pt x="818590" y="374319"/>
                </a:cubicBezTo>
                <a:lnTo>
                  <a:pt x="627366" y="705682"/>
                </a:lnTo>
                <a:cubicBezTo>
                  <a:pt x="622285" y="714550"/>
                  <a:pt x="612770" y="720000"/>
                  <a:pt x="602608" y="720000"/>
                </a:cubicBezTo>
                <a:lnTo>
                  <a:pt x="219976" y="720000"/>
                </a:lnTo>
                <a:cubicBezTo>
                  <a:pt x="209814" y="720000"/>
                  <a:pt x="200299" y="714550"/>
                  <a:pt x="195218" y="705682"/>
                </a:cubicBezTo>
                <a:lnTo>
                  <a:pt x="3810" y="374319"/>
                </a:lnTo>
                <a:cubicBezTo>
                  <a:pt x="-1271" y="365543"/>
                  <a:pt x="-1271" y="354550"/>
                  <a:pt x="3810" y="345682"/>
                </a:cubicBezTo>
                <a:lnTo>
                  <a:pt x="195126" y="14319"/>
                </a:lnTo>
                <a:cubicBezTo>
                  <a:pt x="200207" y="5450"/>
                  <a:pt x="209721" y="0"/>
                  <a:pt x="219883" y="0"/>
                </a:cubicBezTo>
                <a:close/>
              </a:path>
            </a:pathLst>
          </a:custGeom>
          <a:solidFill>
            <a:schemeClr val="accent1"/>
          </a:solidFill>
          <a:ln cap="sq">
            <a:noFill/>
            <a:prstDash val="solid"/>
          </a:ln>
        </p:spPr>
        <p:txBody>
          <a:bodyPr vert="horz" wrap="square" lIns="91440" tIns="45720" rIns="91440" bIns="45720" rtlCol="0" anchor="t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>
            <a:off x="662802" y="3856724"/>
            <a:ext cx="435212" cy="492055"/>
          </a:xfrm>
          <a:custGeom>
            <a:avLst/>
            <a:gdLst>
              <a:gd name="connsiteX0" fmla="*/ 1449958 w 1449958"/>
              <a:gd name="connsiteY0" fmla="*/ 669913 h 1655898"/>
              <a:gd name="connsiteX1" fmla="*/ 1449586 w 1449958"/>
              <a:gd name="connsiteY1" fmla="*/ 666192 h 1655898"/>
              <a:gd name="connsiteX2" fmla="*/ 1449586 w 1449958"/>
              <a:gd name="connsiteY2" fmla="*/ 665634 h 1655898"/>
              <a:gd name="connsiteX3" fmla="*/ 1448098 w 1449958"/>
              <a:gd name="connsiteY3" fmla="*/ 658006 h 1655898"/>
              <a:gd name="connsiteX4" fmla="*/ 1445307 w 1449958"/>
              <a:gd name="connsiteY4" fmla="*/ 650379 h 1655898"/>
              <a:gd name="connsiteX5" fmla="*/ 1443633 w 1449958"/>
              <a:gd name="connsiteY5" fmla="*/ 646844 h 1655898"/>
              <a:gd name="connsiteX6" fmla="*/ 1441772 w 1449958"/>
              <a:gd name="connsiteY6" fmla="*/ 643496 h 1655898"/>
              <a:gd name="connsiteX7" fmla="*/ 1441400 w 1449958"/>
              <a:gd name="connsiteY7" fmla="*/ 643124 h 1655898"/>
              <a:gd name="connsiteX8" fmla="*/ 1439354 w 1449958"/>
              <a:gd name="connsiteY8" fmla="*/ 640147 h 1655898"/>
              <a:gd name="connsiteX9" fmla="*/ 1439168 w 1449958"/>
              <a:gd name="connsiteY9" fmla="*/ 639775 h 1655898"/>
              <a:gd name="connsiteX10" fmla="*/ 1436936 w 1449958"/>
              <a:gd name="connsiteY10" fmla="*/ 636798 h 1655898"/>
              <a:gd name="connsiteX11" fmla="*/ 1436378 w 1449958"/>
              <a:gd name="connsiteY11" fmla="*/ 636240 h 1655898"/>
              <a:gd name="connsiteX12" fmla="*/ 1433773 w 1449958"/>
              <a:gd name="connsiteY12" fmla="*/ 633450 h 1655898"/>
              <a:gd name="connsiteX13" fmla="*/ 816136 w 1449958"/>
              <a:gd name="connsiteY13" fmla="*/ 15813 h 1655898"/>
              <a:gd name="connsiteX14" fmla="*/ 813346 w 1449958"/>
              <a:gd name="connsiteY14" fmla="*/ 13208 h 1655898"/>
              <a:gd name="connsiteX15" fmla="*/ 812788 w 1449958"/>
              <a:gd name="connsiteY15" fmla="*/ 12650 h 1655898"/>
              <a:gd name="connsiteX16" fmla="*/ 809997 w 1449958"/>
              <a:gd name="connsiteY16" fmla="*/ 10418 h 1655898"/>
              <a:gd name="connsiteX17" fmla="*/ 809625 w 1449958"/>
              <a:gd name="connsiteY17" fmla="*/ 10232 h 1655898"/>
              <a:gd name="connsiteX18" fmla="*/ 806834 w 1449958"/>
              <a:gd name="connsiteY18" fmla="*/ 8372 h 1655898"/>
              <a:gd name="connsiteX19" fmla="*/ 806276 w 1449958"/>
              <a:gd name="connsiteY19" fmla="*/ 8000 h 1655898"/>
              <a:gd name="connsiteX20" fmla="*/ 802928 w 1449958"/>
              <a:gd name="connsiteY20" fmla="*/ 6139 h 1655898"/>
              <a:gd name="connsiteX21" fmla="*/ 802742 w 1449958"/>
              <a:gd name="connsiteY21" fmla="*/ 6139 h 1655898"/>
              <a:gd name="connsiteX22" fmla="*/ 799207 w 1449958"/>
              <a:gd name="connsiteY22" fmla="*/ 4465 h 1655898"/>
              <a:gd name="connsiteX23" fmla="*/ 799021 w 1449958"/>
              <a:gd name="connsiteY23" fmla="*/ 4465 h 1655898"/>
              <a:gd name="connsiteX24" fmla="*/ 791580 w 1449958"/>
              <a:gd name="connsiteY24" fmla="*/ 1860 h 1655898"/>
              <a:gd name="connsiteX25" fmla="*/ 791394 w 1449958"/>
              <a:gd name="connsiteY25" fmla="*/ 1860 h 1655898"/>
              <a:gd name="connsiteX26" fmla="*/ 783766 w 1449958"/>
              <a:gd name="connsiteY26" fmla="*/ 372 h 1655898"/>
              <a:gd name="connsiteX27" fmla="*/ 783022 w 1449958"/>
              <a:gd name="connsiteY27" fmla="*/ 372 h 1655898"/>
              <a:gd name="connsiteX28" fmla="*/ 779301 w 1449958"/>
              <a:gd name="connsiteY28" fmla="*/ 0 h 1655898"/>
              <a:gd name="connsiteX29" fmla="*/ 261751 w 1449958"/>
              <a:gd name="connsiteY29" fmla="*/ 0 h 1655898"/>
              <a:gd name="connsiteX30" fmla="*/ 0 w 1449958"/>
              <a:gd name="connsiteY30" fmla="*/ 261751 h 1655898"/>
              <a:gd name="connsiteX31" fmla="*/ 0 w 1449958"/>
              <a:gd name="connsiteY31" fmla="*/ 1394148 h 1655898"/>
              <a:gd name="connsiteX32" fmla="*/ 261751 w 1449958"/>
              <a:gd name="connsiteY32" fmla="*/ 1655899 h 1655898"/>
              <a:gd name="connsiteX33" fmla="*/ 1188207 w 1449958"/>
              <a:gd name="connsiteY33" fmla="*/ 1655899 h 1655898"/>
              <a:gd name="connsiteX34" fmla="*/ 1449958 w 1449958"/>
              <a:gd name="connsiteY34" fmla="*/ 1394148 h 1655898"/>
              <a:gd name="connsiteX35" fmla="*/ 1449958 w 1449958"/>
              <a:gd name="connsiteY35" fmla="*/ 672889 h 1655898"/>
              <a:gd name="connsiteX36" fmla="*/ 1449958 w 1449958"/>
              <a:gd name="connsiteY36" fmla="*/ 669913 h 1655898"/>
              <a:gd name="connsiteX37" fmla="*/ 832321 w 1449958"/>
              <a:gd name="connsiteY37" fmla="*/ 466948 h 1655898"/>
              <a:gd name="connsiteX38" fmla="*/ 832321 w 1449958"/>
              <a:gd name="connsiteY38" fmla="*/ 189942 h 1655898"/>
              <a:gd name="connsiteX39" fmla="*/ 1259458 w 1449958"/>
              <a:gd name="connsiteY39" fmla="*/ 617079 h 1655898"/>
              <a:gd name="connsiteX40" fmla="*/ 982452 w 1449958"/>
              <a:gd name="connsiteY40" fmla="*/ 617079 h 1655898"/>
              <a:gd name="connsiteX41" fmla="*/ 832321 w 1449958"/>
              <a:gd name="connsiteY41" fmla="*/ 466948 h 1655898"/>
              <a:gd name="connsiteX42" fmla="*/ 1338337 w 1449958"/>
              <a:gd name="connsiteY42" fmla="*/ 1393403 h 1655898"/>
              <a:gd name="connsiteX43" fmla="*/ 1188207 w 1449958"/>
              <a:gd name="connsiteY43" fmla="*/ 1543534 h 1655898"/>
              <a:gd name="connsiteX44" fmla="*/ 261751 w 1449958"/>
              <a:gd name="connsiteY44" fmla="*/ 1543534 h 1655898"/>
              <a:gd name="connsiteX45" fmla="*/ 111621 w 1449958"/>
              <a:gd name="connsiteY45" fmla="*/ 1393403 h 1655898"/>
              <a:gd name="connsiteX46" fmla="*/ 111621 w 1449958"/>
              <a:gd name="connsiteY46" fmla="*/ 261007 h 1655898"/>
              <a:gd name="connsiteX47" fmla="*/ 261751 w 1449958"/>
              <a:gd name="connsiteY47" fmla="*/ 110877 h 1655898"/>
              <a:gd name="connsiteX48" fmla="*/ 720700 w 1449958"/>
              <a:gd name="connsiteY48" fmla="*/ 110877 h 1655898"/>
              <a:gd name="connsiteX49" fmla="*/ 720700 w 1449958"/>
              <a:gd name="connsiteY49" fmla="*/ 466948 h 1655898"/>
              <a:gd name="connsiteX50" fmla="*/ 982452 w 1449958"/>
              <a:gd name="connsiteY50" fmla="*/ 728700 h 1655898"/>
              <a:gd name="connsiteX51" fmla="*/ 1338523 w 1449958"/>
              <a:gd name="connsiteY51" fmla="*/ 728700 h 1655898"/>
              <a:gd name="connsiteX52" fmla="*/ 1338523 w 1449958"/>
              <a:gd name="connsiteY52" fmla="*/ 1393403 h 1655898"/>
            </a:gdLst>
            <a:ahLst/>
            <a:cxnLst/>
            <a:rect l="l" t="t" r="r" b="b"/>
            <a:pathLst>
              <a:path w="1449958" h="1655898">
                <a:moveTo>
                  <a:pt x="1449958" y="669913"/>
                </a:moveTo>
                <a:cubicBezTo>
                  <a:pt x="1449958" y="668610"/>
                  <a:pt x="1449772" y="667308"/>
                  <a:pt x="1449586" y="666192"/>
                </a:cubicBezTo>
                <a:lnTo>
                  <a:pt x="1449586" y="665634"/>
                </a:lnTo>
                <a:cubicBezTo>
                  <a:pt x="1449214" y="663029"/>
                  <a:pt x="1448656" y="660425"/>
                  <a:pt x="1448098" y="658006"/>
                </a:cubicBezTo>
                <a:cubicBezTo>
                  <a:pt x="1447354" y="655402"/>
                  <a:pt x="1446423" y="652797"/>
                  <a:pt x="1445307" y="650379"/>
                </a:cubicBezTo>
                <a:cubicBezTo>
                  <a:pt x="1444749" y="649077"/>
                  <a:pt x="1444191" y="647960"/>
                  <a:pt x="1443633" y="646844"/>
                </a:cubicBezTo>
                <a:cubicBezTo>
                  <a:pt x="1443075" y="645728"/>
                  <a:pt x="1442331" y="644612"/>
                  <a:pt x="1441772" y="643496"/>
                </a:cubicBezTo>
                <a:cubicBezTo>
                  <a:pt x="1441587" y="643310"/>
                  <a:pt x="1441587" y="643124"/>
                  <a:pt x="1441400" y="643124"/>
                </a:cubicBezTo>
                <a:cubicBezTo>
                  <a:pt x="1440842" y="642193"/>
                  <a:pt x="1440098" y="641077"/>
                  <a:pt x="1439354" y="640147"/>
                </a:cubicBezTo>
                <a:cubicBezTo>
                  <a:pt x="1439354" y="640147"/>
                  <a:pt x="1439168" y="639961"/>
                  <a:pt x="1439168" y="639775"/>
                </a:cubicBezTo>
                <a:cubicBezTo>
                  <a:pt x="1438424" y="638845"/>
                  <a:pt x="1437680" y="637729"/>
                  <a:pt x="1436936" y="636798"/>
                </a:cubicBezTo>
                <a:lnTo>
                  <a:pt x="1436378" y="636240"/>
                </a:lnTo>
                <a:cubicBezTo>
                  <a:pt x="1435633" y="635310"/>
                  <a:pt x="1434703" y="634380"/>
                  <a:pt x="1433773" y="633450"/>
                </a:cubicBezTo>
                <a:lnTo>
                  <a:pt x="816136" y="15813"/>
                </a:lnTo>
                <a:cubicBezTo>
                  <a:pt x="815206" y="14883"/>
                  <a:pt x="814276" y="14139"/>
                  <a:pt x="813346" y="13208"/>
                </a:cubicBezTo>
                <a:lnTo>
                  <a:pt x="812788" y="12650"/>
                </a:lnTo>
                <a:lnTo>
                  <a:pt x="809997" y="10418"/>
                </a:lnTo>
                <a:cubicBezTo>
                  <a:pt x="809811" y="10418"/>
                  <a:pt x="809811" y="10232"/>
                  <a:pt x="809625" y="10232"/>
                </a:cubicBezTo>
                <a:cubicBezTo>
                  <a:pt x="808695" y="9488"/>
                  <a:pt x="807765" y="8930"/>
                  <a:pt x="806834" y="8372"/>
                </a:cubicBezTo>
                <a:cubicBezTo>
                  <a:pt x="806649" y="8186"/>
                  <a:pt x="806462" y="8186"/>
                  <a:pt x="806276" y="8000"/>
                </a:cubicBezTo>
                <a:cubicBezTo>
                  <a:pt x="805160" y="7255"/>
                  <a:pt x="804044" y="6697"/>
                  <a:pt x="802928" y="6139"/>
                </a:cubicBezTo>
                <a:lnTo>
                  <a:pt x="802742" y="6139"/>
                </a:lnTo>
                <a:cubicBezTo>
                  <a:pt x="801626" y="5581"/>
                  <a:pt x="800509" y="5023"/>
                  <a:pt x="799207" y="4465"/>
                </a:cubicBezTo>
                <a:lnTo>
                  <a:pt x="799021" y="4465"/>
                </a:lnTo>
                <a:cubicBezTo>
                  <a:pt x="796603" y="3349"/>
                  <a:pt x="793998" y="2418"/>
                  <a:pt x="791580" y="1860"/>
                </a:cubicBezTo>
                <a:lnTo>
                  <a:pt x="791394" y="1860"/>
                </a:lnTo>
                <a:cubicBezTo>
                  <a:pt x="788975" y="1116"/>
                  <a:pt x="786371" y="744"/>
                  <a:pt x="783766" y="372"/>
                </a:cubicBezTo>
                <a:lnTo>
                  <a:pt x="783022" y="372"/>
                </a:lnTo>
                <a:cubicBezTo>
                  <a:pt x="781720" y="186"/>
                  <a:pt x="780604" y="186"/>
                  <a:pt x="779301" y="0"/>
                </a:cubicBezTo>
                <a:lnTo>
                  <a:pt x="261751" y="0"/>
                </a:lnTo>
                <a:cubicBezTo>
                  <a:pt x="117388" y="0"/>
                  <a:pt x="0" y="117388"/>
                  <a:pt x="0" y="261751"/>
                </a:cubicBezTo>
                <a:lnTo>
                  <a:pt x="0" y="1394148"/>
                </a:lnTo>
                <a:cubicBezTo>
                  <a:pt x="0" y="1538511"/>
                  <a:pt x="117388" y="1655899"/>
                  <a:pt x="261751" y="1655899"/>
                </a:cubicBezTo>
                <a:lnTo>
                  <a:pt x="1188207" y="1655899"/>
                </a:lnTo>
                <a:cubicBezTo>
                  <a:pt x="1332570" y="1655899"/>
                  <a:pt x="1449958" y="1538511"/>
                  <a:pt x="1449958" y="1394148"/>
                </a:cubicBezTo>
                <a:lnTo>
                  <a:pt x="1449958" y="672889"/>
                </a:lnTo>
                <a:lnTo>
                  <a:pt x="1449958" y="669913"/>
                </a:lnTo>
                <a:close/>
                <a:moveTo>
                  <a:pt x="832321" y="466948"/>
                </a:moveTo>
                <a:lnTo>
                  <a:pt x="832321" y="189942"/>
                </a:lnTo>
                <a:lnTo>
                  <a:pt x="1259458" y="617079"/>
                </a:lnTo>
                <a:lnTo>
                  <a:pt x="982452" y="617079"/>
                </a:lnTo>
                <a:cubicBezTo>
                  <a:pt x="899666" y="617079"/>
                  <a:pt x="832321" y="549734"/>
                  <a:pt x="832321" y="466948"/>
                </a:cubicBezTo>
                <a:close/>
                <a:moveTo>
                  <a:pt x="1338337" y="1393403"/>
                </a:moveTo>
                <a:cubicBezTo>
                  <a:pt x="1338337" y="1476189"/>
                  <a:pt x="1270992" y="1543534"/>
                  <a:pt x="1188207" y="1543534"/>
                </a:cubicBezTo>
                <a:lnTo>
                  <a:pt x="261751" y="1543534"/>
                </a:lnTo>
                <a:cubicBezTo>
                  <a:pt x="178966" y="1543534"/>
                  <a:pt x="111621" y="1476189"/>
                  <a:pt x="111621" y="1393403"/>
                </a:cubicBezTo>
                <a:lnTo>
                  <a:pt x="111621" y="261007"/>
                </a:lnTo>
                <a:cubicBezTo>
                  <a:pt x="111621" y="178222"/>
                  <a:pt x="178966" y="110877"/>
                  <a:pt x="261751" y="110877"/>
                </a:cubicBezTo>
                <a:lnTo>
                  <a:pt x="720700" y="110877"/>
                </a:lnTo>
                <a:lnTo>
                  <a:pt x="720700" y="466948"/>
                </a:lnTo>
                <a:cubicBezTo>
                  <a:pt x="720700" y="611312"/>
                  <a:pt x="838088" y="728700"/>
                  <a:pt x="982452" y="728700"/>
                </a:cubicBezTo>
                <a:lnTo>
                  <a:pt x="1338523" y="728700"/>
                </a:lnTo>
                <a:lnTo>
                  <a:pt x="1338523" y="1393403"/>
                </a:lnTo>
                <a:close/>
              </a:path>
            </a:pathLst>
          </a:custGeom>
          <a:solidFill>
            <a:schemeClr val="accent1"/>
          </a:solidFill>
          <a:ln cap="sq">
            <a:noFill/>
            <a:prstDash val="solid"/>
          </a:ln>
        </p:spPr>
        <p:txBody>
          <a:bodyPr vert="horz" wrap="square" lIns="91440" tIns="45720" rIns="91440" bIns="45720" rtlCol="0" anchor="t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>
            <a:off x="787215" y="450990"/>
            <a:ext cx="10671175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10000"/>
              </a:lnSpc>
            </a:pPr>
            <a:r>
              <a:rPr kumimoji="1" lang="en-US" altLang="zh-CN" sz="28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 panose="020B0800000000000000" charset="-122"/>
                <a:ea typeface="Source Han Sans CN Bold" panose="020B0800000000000000" charset="-122"/>
                <a:cs typeface="Source Han Sans CN Bold" panose="020B0800000000000000" charset="-122"/>
              </a:rPr>
              <a:t>消费行为的引导</a:t>
            </a:r>
            <a:endParaRPr kumimoji="1"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149860" y="487680"/>
            <a:ext cx="510540" cy="419100"/>
            <a:chOff x="149860" y="487680"/>
            <a:chExt cx="510540" cy="419100"/>
          </a:xfrm>
        </p:grpSpPr>
        <p:sp>
          <p:nvSpPr>
            <p:cNvPr id="14" name="标题 1"/>
            <p:cNvSpPr txBox="1"/>
            <p:nvPr/>
          </p:nvSpPr>
          <p:spPr>
            <a:xfrm>
              <a:off x="149860" y="718185"/>
              <a:ext cx="510540" cy="188595"/>
            </a:xfrm>
            <a:prstGeom prst="ellipse">
              <a:avLst/>
            </a:prstGeom>
            <a:noFill/>
            <a:ln w="12700" cap="sq">
              <a:solidFill>
                <a:schemeClr val="accent1"/>
              </a:solidFill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>
                <a:lnSpc>
                  <a:spcPct val="110000"/>
                </a:lnSpc>
              </a:pPr>
              <a:endParaRPr kumimoji="1" lang="zh-CN" altLang="en-US"/>
            </a:p>
          </p:txBody>
        </p:sp>
        <p:sp>
          <p:nvSpPr>
            <p:cNvPr id="15" name="标题 1"/>
            <p:cNvSpPr txBox="1"/>
            <p:nvPr/>
          </p:nvSpPr>
          <p:spPr>
            <a:xfrm>
              <a:off x="149860" y="602933"/>
              <a:ext cx="510540" cy="188595"/>
            </a:xfrm>
            <a:prstGeom prst="ellipse">
              <a:avLst/>
            </a:prstGeom>
            <a:noFill/>
            <a:ln w="12700" cap="sq">
              <a:solidFill>
                <a:schemeClr val="accent1"/>
              </a:solidFill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>
                <a:lnSpc>
                  <a:spcPct val="110000"/>
                </a:lnSpc>
              </a:pPr>
              <a:endParaRPr kumimoji="1" lang="zh-CN" altLang="en-US"/>
            </a:p>
          </p:txBody>
        </p:sp>
        <p:sp>
          <p:nvSpPr>
            <p:cNvPr id="16" name="标题 1"/>
            <p:cNvSpPr txBox="1"/>
            <p:nvPr/>
          </p:nvSpPr>
          <p:spPr>
            <a:xfrm>
              <a:off x="149860" y="487680"/>
              <a:ext cx="510540" cy="188595"/>
            </a:xfrm>
            <a:prstGeom prst="ellipse">
              <a:avLst/>
            </a:prstGeom>
            <a:noFill/>
            <a:ln w="12700" cap="sq">
              <a:solidFill>
                <a:schemeClr val="accent1"/>
              </a:solidFill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>
                <a:lnSpc>
                  <a:spcPct val="110000"/>
                </a:lnSpc>
              </a:pPr>
              <a:endParaRPr kumimoji="1" lang="zh-CN" altLang="en-US"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flipH="1">
            <a:off x="4465982" y="-132188"/>
            <a:ext cx="7451696" cy="6990188"/>
          </a:xfrm>
          <a:custGeom>
            <a:avLst/>
            <a:gdLst>
              <a:gd name="connsiteX0" fmla="*/ 0 w 7627581"/>
              <a:gd name="connsiteY0" fmla="*/ 0 h 6857998"/>
              <a:gd name="connsiteX1" fmla="*/ 1887211 w 7627581"/>
              <a:gd name="connsiteY1" fmla="*/ 0 h 6857998"/>
              <a:gd name="connsiteX2" fmla="*/ 1897011 w 7627581"/>
              <a:gd name="connsiteY2" fmla="*/ 40637 h 6857998"/>
              <a:gd name="connsiteX3" fmla="*/ 2682844 w 7627581"/>
              <a:gd name="connsiteY3" fmla="*/ 1169196 h 6857998"/>
              <a:gd name="connsiteX4" fmla="*/ 5818891 w 7627581"/>
              <a:gd name="connsiteY4" fmla="*/ 2952802 h 6857998"/>
              <a:gd name="connsiteX5" fmla="*/ 6966725 w 7627581"/>
              <a:gd name="connsiteY5" fmla="*/ 5166934 h 6857998"/>
              <a:gd name="connsiteX6" fmla="*/ 7543990 w 7627581"/>
              <a:gd name="connsiteY6" fmla="*/ 6827948 h 6857998"/>
              <a:gd name="connsiteX7" fmla="*/ 7534197 w 7627581"/>
              <a:gd name="connsiteY7" fmla="*/ 6857998 h 6857998"/>
              <a:gd name="connsiteX8" fmla="*/ 0 w 7627581"/>
              <a:gd name="connsiteY8" fmla="*/ 6857998 h 6857998"/>
            </a:gdLst>
            <a:ahLst/>
            <a:cxnLst/>
            <a:rect l="l" t="t" r="r" b="b"/>
            <a:pathLst>
              <a:path w="7627581" h="6857998">
                <a:moveTo>
                  <a:pt x="0" y="0"/>
                </a:moveTo>
                <a:lnTo>
                  <a:pt x="1887211" y="0"/>
                </a:lnTo>
                <a:lnTo>
                  <a:pt x="1897011" y="40637"/>
                </a:lnTo>
                <a:cubicBezTo>
                  <a:pt x="1986185" y="386946"/>
                  <a:pt x="2203726" y="971871"/>
                  <a:pt x="2682844" y="1169196"/>
                </a:cubicBezTo>
                <a:cubicBezTo>
                  <a:pt x="3379744" y="1456213"/>
                  <a:pt x="5121992" y="1210198"/>
                  <a:pt x="5818891" y="2952802"/>
                </a:cubicBezTo>
                <a:cubicBezTo>
                  <a:pt x="6515790" y="4695406"/>
                  <a:pt x="5880382" y="4449391"/>
                  <a:pt x="6966725" y="5166934"/>
                </a:cubicBezTo>
                <a:cubicBezTo>
                  <a:pt x="7713586" y="5660245"/>
                  <a:pt x="7695091" y="6318286"/>
                  <a:pt x="7543990" y="6827948"/>
                </a:cubicBezTo>
                <a:lnTo>
                  <a:pt x="7534197" y="6857998"/>
                </a:lnTo>
                <a:lnTo>
                  <a:pt x="0" y="6857998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 cap="sq">
            <a:noFill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alphaModFix amt="100000"/>
          </a:blip>
          <a:srcRect/>
          <a:stretch>
            <a:fillRect/>
          </a:stretch>
        </p:blipFill>
        <p:spPr>
          <a:xfrm>
            <a:off x="4544771" y="-20375"/>
            <a:ext cx="7648753" cy="6878375"/>
          </a:xfrm>
          <a:prstGeom prst="rect">
            <a:avLst/>
          </a:prstGeom>
        </p:spPr>
      </p:pic>
      <p:sp>
        <p:nvSpPr>
          <p:cNvPr id="4" name="标题 1"/>
          <p:cNvSpPr txBox="1"/>
          <p:nvPr/>
        </p:nvSpPr>
        <p:spPr>
          <a:xfrm>
            <a:off x="4671060" y="4671060"/>
            <a:ext cx="815340" cy="815340"/>
          </a:xfrm>
          <a:prstGeom prst="ellipse">
            <a:avLst/>
          </a:prstGeom>
          <a:solidFill>
            <a:schemeClr val="accent1"/>
          </a:solidFill>
          <a:ln cap="sq">
            <a:noFill/>
            <a:prstDash val="solid"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>
            <a:off x="5673090" y="2922270"/>
            <a:ext cx="815340" cy="815340"/>
          </a:xfrm>
          <a:prstGeom prst="ellipse">
            <a:avLst/>
          </a:prstGeom>
          <a:solidFill>
            <a:schemeClr val="accent2"/>
          </a:solidFill>
          <a:ln w="12700" cap="sq">
            <a:noFill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>
            <a:off x="6785610" y="1261110"/>
            <a:ext cx="815340" cy="815340"/>
          </a:xfrm>
          <a:prstGeom prst="ellipse">
            <a:avLst/>
          </a:prstGeom>
          <a:solidFill>
            <a:schemeClr val="accent1"/>
          </a:solidFill>
          <a:ln cap="sq">
            <a:noFill/>
            <a:prstDash val="solid"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>
            <a:off x="4852217" y="4870052"/>
            <a:ext cx="410608" cy="410608"/>
          </a:xfrm>
          <a:custGeom>
            <a:avLst/>
            <a:gdLst>
              <a:gd name="connsiteX0" fmla="*/ 438553 w 720000"/>
              <a:gd name="connsiteY0" fmla="*/ 189601 h 720000"/>
              <a:gd name="connsiteX1" fmla="*/ 503636 w 720000"/>
              <a:gd name="connsiteY1" fmla="*/ 216365 h 720000"/>
              <a:gd name="connsiteX2" fmla="*/ 503636 w 720000"/>
              <a:gd name="connsiteY2" fmla="*/ 346445 h 720000"/>
              <a:gd name="connsiteX3" fmla="*/ 362260 w 720000"/>
              <a:gd name="connsiteY3" fmla="*/ 487907 h 720000"/>
              <a:gd name="connsiteX4" fmla="*/ 191861 w 720000"/>
              <a:gd name="connsiteY4" fmla="*/ 528226 h 720000"/>
              <a:gd name="connsiteX5" fmla="*/ 232180 w 720000"/>
              <a:gd name="connsiteY5" fmla="*/ 357827 h 720000"/>
              <a:gd name="connsiteX6" fmla="*/ 373556 w 720000"/>
              <a:gd name="connsiteY6" fmla="*/ 216452 h 720000"/>
              <a:gd name="connsiteX7" fmla="*/ 438553 w 720000"/>
              <a:gd name="connsiteY7" fmla="*/ 189601 h 720000"/>
              <a:gd name="connsiteX8" fmla="*/ 438553 w 720000"/>
              <a:gd name="connsiteY8" fmla="*/ 141636 h 720000"/>
              <a:gd name="connsiteX9" fmla="*/ 339581 w 720000"/>
              <a:gd name="connsiteY9" fmla="*/ 182476 h 720000"/>
              <a:gd name="connsiteX10" fmla="*/ 198205 w 720000"/>
              <a:gd name="connsiteY10" fmla="*/ 323852 h 720000"/>
              <a:gd name="connsiteX11" fmla="*/ 141637 w 720000"/>
              <a:gd name="connsiteY11" fmla="*/ 578364 h 720000"/>
              <a:gd name="connsiteX12" fmla="*/ 396149 w 720000"/>
              <a:gd name="connsiteY12" fmla="*/ 521796 h 720000"/>
              <a:gd name="connsiteX13" fmla="*/ 537524 w 720000"/>
              <a:gd name="connsiteY13" fmla="*/ 380420 h 720000"/>
              <a:gd name="connsiteX14" fmla="*/ 537524 w 720000"/>
              <a:gd name="connsiteY14" fmla="*/ 182476 h 720000"/>
              <a:gd name="connsiteX15" fmla="*/ 438553 w 720000"/>
              <a:gd name="connsiteY15" fmla="*/ 141636 h 720000"/>
              <a:gd name="connsiteX16" fmla="*/ 120000 w 720000"/>
              <a:gd name="connsiteY16" fmla="*/ 0 h 720000"/>
              <a:gd name="connsiteX17" fmla="*/ 600000 w 720000"/>
              <a:gd name="connsiteY17" fmla="*/ 0 h 720000"/>
              <a:gd name="connsiteX18" fmla="*/ 720000 w 720000"/>
              <a:gd name="connsiteY18" fmla="*/ 120000 h 720000"/>
              <a:gd name="connsiteX19" fmla="*/ 720000 w 720000"/>
              <a:gd name="connsiteY19" fmla="*/ 600000 h 720000"/>
              <a:gd name="connsiteX20" fmla="*/ 600000 w 720000"/>
              <a:gd name="connsiteY20" fmla="*/ 720000 h 720000"/>
              <a:gd name="connsiteX21" fmla="*/ 120000 w 720000"/>
              <a:gd name="connsiteY21" fmla="*/ 720000 h 720000"/>
              <a:gd name="connsiteX22" fmla="*/ 0 w 720000"/>
              <a:gd name="connsiteY22" fmla="*/ 600000 h 720000"/>
              <a:gd name="connsiteX23" fmla="*/ 0 w 720000"/>
              <a:gd name="connsiteY23" fmla="*/ 120000 h 720000"/>
              <a:gd name="connsiteX24" fmla="*/ 120000 w 720000"/>
              <a:gd name="connsiteY24" fmla="*/ 0 h 720000"/>
            </a:gdLst>
            <a:ahLst/>
            <a:cxnLst/>
            <a:rect l="l" t="t" r="r" b="b"/>
            <a:pathLst>
              <a:path w="720000" h="720000">
                <a:moveTo>
                  <a:pt x="438553" y="189601"/>
                </a:moveTo>
                <a:cubicBezTo>
                  <a:pt x="463230" y="189601"/>
                  <a:pt x="486344" y="199073"/>
                  <a:pt x="503636" y="216365"/>
                </a:cubicBezTo>
                <a:cubicBezTo>
                  <a:pt x="539523" y="252252"/>
                  <a:pt x="539523" y="310557"/>
                  <a:pt x="503636" y="346445"/>
                </a:cubicBezTo>
                <a:lnTo>
                  <a:pt x="362260" y="487907"/>
                </a:lnTo>
                <a:cubicBezTo>
                  <a:pt x="342622" y="507545"/>
                  <a:pt x="266503" y="522665"/>
                  <a:pt x="191861" y="528226"/>
                </a:cubicBezTo>
                <a:cubicBezTo>
                  <a:pt x="197336" y="453584"/>
                  <a:pt x="212456" y="377465"/>
                  <a:pt x="232180" y="357827"/>
                </a:cubicBezTo>
                <a:lnTo>
                  <a:pt x="373556" y="216452"/>
                </a:lnTo>
                <a:cubicBezTo>
                  <a:pt x="390761" y="199073"/>
                  <a:pt x="413875" y="189601"/>
                  <a:pt x="438553" y="189601"/>
                </a:cubicBezTo>
                <a:close/>
                <a:moveTo>
                  <a:pt x="438553" y="141636"/>
                </a:moveTo>
                <a:cubicBezTo>
                  <a:pt x="402666" y="141636"/>
                  <a:pt x="366778" y="155278"/>
                  <a:pt x="339581" y="182476"/>
                </a:cubicBezTo>
                <a:lnTo>
                  <a:pt x="198205" y="323852"/>
                </a:lnTo>
                <a:cubicBezTo>
                  <a:pt x="143723" y="378335"/>
                  <a:pt x="141637" y="578364"/>
                  <a:pt x="141637" y="578364"/>
                </a:cubicBezTo>
                <a:cubicBezTo>
                  <a:pt x="141637" y="578364"/>
                  <a:pt x="341753" y="576278"/>
                  <a:pt x="396149" y="521796"/>
                </a:cubicBezTo>
                <a:lnTo>
                  <a:pt x="537524" y="380420"/>
                </a:lnTo>
                <a:cubicBezTo>
                  <a:pt x="592007" y="325938"/>
                  <a:pt x="592007" y="236872"/>
                  <a:pt x="537524" y="182476"/>
                </a:cubicBezTo>
                <a:cubicBezTo>
                  <a:pt x="510327" y="155191"/>
                  <a:pt x="474440" y="141636"/>
                  <a:pt x="438553" y="141636"/>
                </a:cubicBezTo>
                <a:close/>
                <a:moveTo>
                  <a:pt x="120000" y="0"/>
                </a:moveTo>
                <a:lnTo>
                  <a:pt x="600000" y="0"/>
                </a:lnTo>
                <a:cubicBezTo>
                  <a:pt x="666040" y="0"/>
                  <a:pt x="720000" y="54048"/>
                  <a:pt x="720000" y="120000"/>
                </a:cubicBezTo>
                <a:lnTo>
                  <a:pt x="720000" y="600000"/>
                </a:lnTo>
                <a:cubicBezTo>
                  <a:pt x="720000" y="666039"/>
                  <a:pt x="666040" y="720000"/>
                  <a:pt x="600000" y="720000"/>
                </a:cubicBezTo>
                <a:lnTo>
                  <a:pt x="120000" y="720000"/>
                </a:lnTo>
                <a:cubicBezTo>
                  <a:pt x="53961" y="720000"/>
                  <a:pt x="0" y="666039"/>
                  <a:pt x="0" y="600000"/>
                </a:cubicBezTo>
                <a:lnTo>
                  <a:pt x="0" y="120000"/>
                </a:lnTo>
                <a:cubicBezTo>
                  <a:pt x="0" y="53961"/>
                  <a:pt x="53961" y="0"/>
                  <a:pt x="120000" y="0"/>
                </a:cubicBezTo>
                <a:close/>
              </a:path>
            </a:pathLst>
          </a:custGeom>
          <a:solidFill>
            <a:schemeClr val="bg1"/>
          </a:solidFill>
          <a:ln w="12700" cap="sq">
            <a:noFill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>
            <a:off x="5873777" y="3162846"/>
            <a:ext cx="410608" cy="359481"/>
          </a:xfrm>
          <a:custGeom>
            <a:avLst/>
            <a:gdLst>
              <a:gd name="connsiteX0" fmla="*/ 411293 w 822401"/>
              <a:gd name="connsiteY0" fmla="*/ 234366 h 720000"/>
              <a:gd name="connsiteX1" fmla="*/ 536928 w 822401"/>
              <a:gd name="connsiteY1" fmla="*/ 360000 h 720000"/>
              <a:gd name="connsiteX2" fmla="*/ 411293 w 822401"/>
              <a:gd name="connsiteY2" fmla="*/ 485635 h 720000"/>
              <a:gd name="connsiteX3" fmla="*/ 285659 w 822401"/>
              <a:gd name="connsiteY3" fmla="*/ 360000 h 720000"/>
              <a:gd name="connsiteX4" fmla="*/ 411293 w 822401"/>
              <a:gd name="connsiteY4" fmla="*/ 234366 h 720000"/>
              <a:gd name="connsiteX5" fmla="*/ 411293 w 822401"/>
              <a:gd name="connsiteY5" fmla="*/ 178938 h 720000"/>
              <a:gd name="connsiteX6" fmla="*/ 230231 w 822401"/>
              <a:gd name="connsiteY6" fmla="*/ 360000 h 720000"/>
              <a:gd name="connsiteX7" fmla="*/ 411293 w 822401"/>
              <a:gd name="connsiteY7" fmla="*/ 541063 h 720000"/>
              <a:gd name="connsiteX8" fmla="*/ 592355 w 822401"/>
              <a:gd name="connsiteY8" fmla="*/ 360000 h 720000"/>
              <a:gd name="connsiteX9" fmla="*/ 411293 w 822401"/>
              <a:gd name="connsiteY9" fmla="*/ 178938 h 720000"/>
              <a:gd name="connsiteX10" fmla="*/ 219884 w 822401"/>
              <a:gd name="connsiteY10" fmla="*/ 0 h 720000"/>
              <a:gd name="connsiteX11" fmla="*/ 602517 w 822401"/>
              <a:gd name="connsiteY11" fmla="*/ 0 h 720000"/>
              <a:gd name="connsiteX12" fmla="*/ 627275 w 822401"/>
              <a:gd name="connsiteY12" fmla="*/ 14319 h 720000"/>
              <a:gd name="connsiteX13" fmla="*/ 818591 w 822401"/>
              <a:gd name="connsiteY13" fmla="*/ 345682 h 720000"/>
              <a:gd name="connsiteX14" fmla="*/ 818591 w 822401"/>
              <a:gd name="connsiteY14" fmla="*/ 374319 h 720000"/>
              <a:gd name="connsiteX15" fmla="*/ 627367 w 822401"/>
              <a:gd name="connsiteY15" fmla="*/ 705682 h 720000"/>
              <a:gd name="connsiteX16" fmla="*/ 602609 w 822401"/>
              <a:gd name="connsiteY16" fmla="*/ 720000 h 720000"/>
              <a:gd name="connsiteX17" fmla="*/ 219977 w 822401"/>
              <a:gd name="connsiteY17" fmla="*/ 720000 h 720000"/>
              <a:gd name="connsiteX18" fmla="*/ 195219 w 822401"/>
              <a:gd name="connsiteY18" fmla="*/ 705682 h 720000"/>
              <a:gd name="connsiteX19" fmla="*/ 3811 w 822401"/>
              <a:gd name="connsiteY19" fmla="*/ 374319 h 720000"/>
              <a:gd name="connsiteX20" fmla="*/ 3811 w 822401"/>
              <a:gd name="connsiteY20" fmla="*/ 345682 h 720000"/>
              <a:gd name="connsiteX21" fmla="*/ 195127 w 822401"/>
              <a:gd name="connsiteY21" fmla="*/ 14319 h 720000"/>
              <a:gd name="connsiteX22" fmla="*/ 219884 w 822401"/>
              <a:gd name="connsiteY22" fmla="*/ 0 h 720000"/>
            </a:gdLst>
            <a:ahLst/>
            <a:cxnLst/>
            <a:rect l="l" t="t" r="r" b="b"/>
            <a:pathLst>
              <a:path w="822401" h="720000">
                <a:moveTo>
                  <a:pt x="411293" y="234366"/>
                </a:moveTo>
                <a:cubicBezTo>
                  <a:pt x="480577" y="234366"/>
                  <a:pt x="536928" y="290716"/>
                  <a:pt x="536928" y="360000"/>
                </a:cubicBezTo>
                <a:cubicBezTo>
                  <a:pt x="536928" y="429284"/>
                  <a:pt x="480577" y="485635"/>
                  <a:pt x="411293" y="485635"/>
                </a:cubicBezTo>
                <a:cubicBezTo>
                  <a:pt x="342009" y="485635"/>
                  <a:pt x="285659" y="429284"/>
                  <a:pt x="285659" y="360000"/>
                </a:cubicBezTo>
                <a:cubicBezTo>
                  <a:pt x="285659" y="290716"/>
                  <a:pt x="342009" y="234366"/>
                  <a:pt x="411293" y="234366"/>
                </a:cubicBezTo>
                <a:close/>
                <a:moveTo>
                  <a:pt x="411293" y="178938"/>
                </a:moveTo>
                <a:cubicBezTo>
                  <a:pt x="311432" y="178938"/>
                  <a:pt x="230231" y="260139"/>
                  <a:pt x="230231" y="360000"/>
                </a:cubicBezTo>
                <a:cubicBezTo>
                  <a:pt x="230231" y="459862"/>
                  <a:pt x="311432" y="541063"/>
                  <a:pt x="411293" y="541063"/>
                </a:cubicBezTo>
                <a:cubicBezTo>
                  <a:pt x="511154" y="541063"/>
                  <a:pt x="592355" y="459862"/>
                  <a:pt x="592355" y="360000"/>
                </a:cubicBezTo>
                <a:cubicBezTo>
                  <a:pt x="592355" y="260139"/>
                  <a:pt x="511154" y="178938"/>
                  <a:pt x="411293" y="178938"/>
                </a:cubicBezTo>
                <a:close/>
                <a:moveTo>
                  <a:pt x="219884" y="0"/>
                </a:moveTo>
                <a:lnTo>
                  <a:pt x="602517" y="0"/>
                </a:lnTo>
                <a:cubicBezTo>
                  <a:pt x="612679" y="0"/>
                  <a:pt x="622194" y="5451"/>
                  <a:pt x="627275" y="14319"/>
                </a:cubicBezTo>
                <a:lnTo>
                  <a:pt x="818591" y="345682"/>
                </a:lnTo>
                <a:cubicBezTo>
                  <a:pt x="823672" y="354550"/>
                  <a:pt x="823672" y="365451"/>
                  <a:pt x="818591" y="374319"/>
                </a:cubicBezTo>
                <a:lnTo>
                  <a:pt x="627367" y="705682"/>
                </a:lnTo>
                <a:cubicBezTo>
                  <a:pt x="622286" y="714550"/>
                  <a:pt x="612771" y="720000"/>
                  <a:pt x="602609" y="720000"/>
                </a:cubicBezTo>
                <a:lnTo>
                  <a:pt x="219977" y="720000"/>
                </a:lnTo>
                <a:cubicBezTo>
                  <a:pt x="209815" y="720000"/>
                  <a:pt x="200300" y="714550"/>
                  <a:pt x="195219" y="705682"/>
                </a:cubicBezTo>
                <a:lnTo>
                  <a:pt x="3811" y="374319"/>
                </a:lnTo>
                <a:cubicBezTo>
                  <a:pt x="-1270" y="365543"/>
                  <a:pt x="-1270" y="354550"/>
                  <a:pt x="3811" y="345682"/>
                </a:cubicBezTo>
                <a:lnTo>
                  <a:pt x="195127" y="14319"/>
                </a:lnTo>
                <a:cubicBezTo>
                  <a:pt x="200208" y="5451"/>
                  <a:pt x="209723" y="0"/>
                  <a:pt x="219884" y="0"/>
                </a:cubicBezTo>
                <a:close/>
              </a:path>
            </a:pathLst>
          </a:custGeom>
          <a:solidFill>
            <a:schemeClr val="bg1"/>
          </a:solidFill>
          <a:ln w="12700" cap="sq">
            <a:noFill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>
            <a:off x="6987976" y="1475277"/>
            <a:ext cx="410608" cy="387007"/>
          </a:xfrm>
          <a:custGeom>
            <a:avLst/>
            <a:gdLst>
              <a:gd name="connsiteX0" fmla="*/ 565749 w 763907"/>
              <a:gd name="connsiteY0" fmla="*/ 529546 h 720000"/>
              <a:gd name="connsiteX1" fmla="*/ 585849 w 763907"/>
              <a:gd name="connsiteY1" fmla="*/ 537865 h 720000"/>
              <a:gd name="connsiteX2" fmla="*/ 698960 w 763907"/>
              <a:gd name="connsiteY2" fmla="*/ 650977 h 720000"/>
              <a:gd name="connsiteX3" fmla="*/ 698960 w 763907"/>
              <a:gd name="connsiteY3" fmla="*/ 691178 h 720000"/>
              <a:gd name="connsiteX4" fmla="*/ 678860 w 763907"/>
              <a:gd name="connsiteY4" fmla="*/ 699521 h 720000"/>
              <a:gd name="connsiteX5" fmla="*/ 658760 w 763907"/>
              <a:gd name="connsiteY5" fmla="*/ 691178 h 720000"/>
              <a:gd name="connsiteX6" fmla="*/ 545648 w 763907"/>
              <a:gd name="connsiteY6" fmla="*/ 578066 h 720000"/>
              <a:gd name="connsiteX7" fmla="*/ 545648 w 763907"/>
              <a:gd name="connsiteY7" fmla="*/ 537865 h 720000"/>
              <a:gd name="connsiteX8" fmla="*/ 565749 w 763907"/>
              <a:gd name="connsiteY8" fmla="*/ 529546 h 720000"/>
              <a:gd name="connsiteX9" fmla="*/ 565749 w 763907"/>
              <a:gd name="connsiteY9" fmla="*/ 359807 h 720000"/>
              <a:gd name="connsiteX10" fmla="*/ 735464 w 763907"/>
              <a:gd name="connsiteY10" fmla="*/ 359807 h 720000"/>
              <a:gd name="connsiteX11" fmla="*/ 763907 w 763907"/>
              <a:gd name="connsiteY11" fmla="*/ 388251 h 720000"/>
              <a:gd name="connsiteX12" fmla="*/ 735464 w 763907"/>
              <a:gd name="connsiteY12" fmla="*/ 416695 h 720000"/>
              <a:gd name="connsiteX13" fmla="*/ 565749 w 763907"/>
              <a:gd name="connsiteY13" fmla="*/ 416695 h 720000"/>
              <a:gd name="connsiteX14" fmla="*/ 537305 w 763907"/>
              <a:gd name="connsiteY14" fmla="*/ 388251 h 720000"/>
              <a:gd name="connsiteX15" fmla="*/ 565749 w 763907"/>
              <a:gd name="connsiteY15" fmla="*/ 359807 h 720000"/>
              <a:gd name="connsiteX16" fmla="*/ 678860 w 763907"/>
              <a:gd name="connsiteY16" fmla="*/ 77005 h 720000"/>
              <a:gd name="connsiteX17" fmla="*/ 698960 w 763907"/>
              <a:gd name="connsiteY17" fmla="*/ 85325 h 720000"/>
              <a:gd name="connsiteX18" fmla="*/ 698960 w 763907"/>
              <a:gd name="connsiteY18" fmla="*/ 125525 h 720000"/>
              <a:gd name="connsiteX19" fmla="*/ 585849 w 763907"/>
              <a:gd name="connsiteY19" fmla="*/ 238636 h 720000"/>
              <a:gd name="connsiteX20" fmla="*/ 565749 w 763907"/>
              <a:gd name="connsiteY20" fmla="*/ 246980 h 720000"/>
              <a:gd name="connsiteX21" fmla="*/ 545648 w 763907"/>
              <a:gd name="connsiteY21" fmla="*/ 238636 h 720000"/>
              <a:gd name="connsiteX22" fmla="*/ 545648 w 763907"/>
              <a:gd name="connsiteY22" fmla="*/ 198436 h 720000"/>
              <a:gd name="connsiteX23" fmla="*/ 658760 w 763907"/>
              <a:gd name="connsiteY23" fmla="*/ 85325 h 720000"/>
              <a:gd name="connsiteX24" fmla="*/ 678860 w 763907"/>
              <a:gd name="connsiteY24" fmla="*/ 77005 h 720000"/>
              <a:gd name="connsiteX25" fmla="*/ 362802 w 763907"/>
              <a:gd name="connsiteY25" fmla="*/ 5 h 720000"/>
              <a:gd name="connsiteX26" fmla="*/ 422012 w 763907"/>
              <a:gd name="connsiteY26" fmla="*/ 16490 h 720000"/>
              <a:gd name="connsiteX27" fmla="*/ 481080 w 763907"/>
              <a:gd name="connsiteY27" fmla="*/ 119457 h 720000"/>
              <a:gd name="connsiteX28" fmla="*/ 481080 w 763907"/>
              <a:gd name="connsiteY28" fmla="*/ 600631 h 720000"/>
              <a:gd name="connsiteX29" fmla="*/ 422012 w 763907"/>
              <a:gd name="connsiteY29" fmla="*/ 703598 h 720000"/>
              <a:gd name="connsiteX30" fmla="*/ 361806 w 763907"/>
              <a:gd name="connsiteY30" fmla="*/ 720000 h 720000"/>
              <a:gd name="connsiteX31" fmla="*/ 303306 w 763907"/>
              <a:gd name="connsiteY31" fmla="*/ 704546 h 720000"/>
              <a:gd name="connsiteX32" fmla="*/ 60870 w 763907"/>
              <a:gd name="connsiteY32" fmla="*/ 568300 h 720000"/>
              <a:gd name="connsiteX33" fmla="*/ 0 w 763907"/>
              <a:gd name="connsiteY33" fmla="*/ 464291 h 720000"/>
              <a:gd name="connsiteX34" fmla="*/ 0 w 763907"/>
              <a:gd name="connsiteY34" fmla="*/ 255702 h 720000"/>
              <a:gd name="connsiteX35" fmla="*/ 60870 w 763907"/>
              <a:gd name="connsiteY35" fmla="*/ 151693 h 720000"/>
              <a:gd name="connsiteX36" fmla="*/ 303306 w 763907"/>
              <a:gd name="connsiteY36" fmla="*/ 15447 h 720000"/>
              <a:gd name="connsiteX37" fmla="*/ 362802 w 763907"/>
              <a:gd name="connsiteY37" fmla="*/ 5 h 720000"/>
            </a:gdLst>
            <a:ahLst/>
            <a:cxnLst/>
            <a:rect l="l" t="t" r="r" b="b"/>
            <a:pathLst>
              <a:path w="763907" h="720000">
                <a:moveTo>
                  <a:pt x="565749" y="529546"/>
                </a:moveTo>
                <a:cubicBezTo>
                  <a:pt x="573025" y="529546"/>
                  <a:pt x="580302" y="532319"/>
                  <a:pt x="585849" y="537865"/>
                </a:cubicBezTo>
                <a:lnTo>
                  <a:pt x="698960" y="650977"/>
                </a:lnTo>
                <a:cubicBezTo>
                  <a:pt x="710054" y="662070"/>
                  <a:pt x="710054" y="680084"/>
                  <a:pt x="698960" y="691178"/>
                </a:cubicBezTo>
                <a:cubicBezTo>
                  <a:pt x="693461" y="696677"/>
                  <a:pt x="686161" y="699521"/>
                  <a:pt x="678860" y="699521"/>
                </a:cubicBezTo>
                <a:cubicBezTo>
                  <a:pt x="671560" y="699521"/>
                  <a:pt x="664259" y="696771"/>
                  <a:pt x="658760" y="691178"/>
                </a:cubicBezTo>
                <a:lnTo>
                  <a:pt x="545648" y="578066"/>
                </a:lnTo>
                <a:cubicBezTo>
                  <a:pt x="534555" y="566973"/>
                  <a:pt x="534555" y="548959"/>
                  <a:pt x="545648" y="537865"/>
                </a:cubicBezTo>
                <a:cubicBezTo>
                  <a:pt x="551195" y="532319"/>
                  <a:pt x="558471" y="529546"/>
                  <a:pt x="565749" y="529546"/>
                </a:cubicBezTo>
                <a:close/>
                <a:moveTo>
                  <a:pt x="565749" y="359807"/>
                </a:moveTo>
                <a:lnTo>
                  <a:pt x="735464" y="359807"/>
                </a:lnTo>
                <a:cubicBezTo>
                  <a:pt x="751202" y="359807"/>
                  <a:pt x="763907" y="372512"/>
                  <a:pt x="763907" y="388251"/>
                </a:cubicBezTo>
                <a:cubicBezTo>
                  <a:pt x="763907" y="403990"/>
                  <a:pt x="751107" y="416695"/>
                  <a:pt x="735464" y="416695"/>
                </a:cubicBezTo>
                <a:lnTo>
                  <a:pt x="565749" y="416695"/>
                </a:lnTo>
                <a:cubicBezTo>
                  <a:pt x="550010" y="416695"/>
                  <a:pt x="537305" y="403990"/>
                  <a:pt x="537305" y="388251"/>
                </a:cubicBezTo>
                <a:cubicBezTo>
                  <a:pt x="537305" y="372512"/>
                  <a:pt x="550010" y="359807"/>
                  <a:pt x="565749" y="359807"/>
                </a:cubicBezTo>
                <a:close/>
                <a:moveTo>
                  <a:pt x="678860" y="77005"/>
                </a:moveTo>
                <a:cubicBezTo>
                  <a:pt x="686137" y="77005"/>
                  <a:pt x="693414" y="79778"/>
                  <a:pt x="698960" y="85325"/>
                </a:cubicBezTo>
                <a:cubicBezTo>
                  <a:pt x="710054" y="96418"/>
                  <a:pt x="710054" y="114432"/>
                  <a:pt x="698960" y="125525"/>
                </a:cubicBezTo>
                <a:lnTo>
                  <a:pt x="585849" y="238636"/>
                </a:lnTo>
                <a:cubicBezTo>
                  <a:pt x="580350" y="244231"/>
                  <a:pt x="573049" y="246980"/>
                  <a:pt x="565749" y="246980"/>
                </a:cubicBezTo>
                <a:cubicBezTo>
                  <a:pt x="558448" y="246980"/>
                  <a:pt x="551147" y="244231"/>
                  <a:pt x="545648" y="238636"/>
                </a:cubicBezTo>
                <a:cubicBezTo>
                  <a:pt x="534555" y="227543"/>
                  <a:pt x="534555" y="209529"/>
                  <a:pt x="545648" y="198436"/>
                </a:cubicBezTo>
                <a:lnTo>
                  <a:pt x="658760" y="85325"/>
                </a:lnTo>
                <a:cubicBezTo>
                  <a:pt x="664306" y="79778"/>
                  <a:pt x="671583" y="77005"/>
                  <a:pt x="678860" y="77005"/>
                </a:cubicBezTo>
                <a:close/>
                <a:moveTo>
                  <a:pt x="362802" y="5"/>
                </a:moveTo>
                <a:cubicBezTo>
                  <a:pt x="383186" y="183"/>
                  <a:pt x="403524" y="5682"/>
                  <a:pt x="422012" y="16490"/>
                </a:cubicBezTo>
                <a:cubicBezTo>
                  <a:pt x="458989" y="38108"/>
                  <a:pt x="481080" y="76601"/>
                  <a:pt x="481080" y="119457"/>
                </a:cubicBezTo>
                <a:lnTo>
                  <a:pt x="481080" y="600631"/>
                </a:lnTo>
                <a:cubicBezTo>
                  <a:pt x="481080" y="643486"/>
                  <a:pt x="458989" y="681980"/>
                  <a:pt x="422012" y="703598"/>
                </a:cubicBezTo>
                <a:cubicBezTo>
                  <a:pt x="403240" y="714501"/>
                  <a:pt x="382475" y="720000"/>
                  <a:pt x="361806" y="720000"/>
                </a:cubicBezTo>
                <a:cubicBezTo>
                  <a:pt x="341706" y="720000"/>
                  <a:pt x="321700" y="714881"/>
                  <a:pt x="303306" y="704546"/>
                </a:cubicBezTo>
                <a:lnTo>
                  <a:pt x="60870" y="568300"/>
                </a:lnTo>
                <a:cubicBezTo>
                  <a:pt x="23324" y="547157"/>
                  <a:pt x="0" y="507336"/>
                  <a:pt x="0" y="464291"/>
                </a:cubicBezTo>
                <a:lnTo>
                  <a:pt x="0" y="255702"/>
                </a:lnTo>
                <a:cubicBezTo>
                  <a:pt x="0" y="212657"/>
                  <a:pt x="23324" y="172742"/>
                  <a:pt x="60870" y="151693"/>
                </a:cubicBezTo>
                <a:lnTo>
                  <a:pt x="303306" y="15447"/>
                </a:lnTo>
                <a:cubicBezTo>
                  <a:pt x="321984" y="4970"/>
                  <a:pt x="342417" y="-173"/>
                  <a:pt x="362802" y="5"/>
                </a:cubicBezTo>
                <a:close/>
              </a:path>
            </a:pathLst>
          </a:custGeom>
          <a:solidFill>
            <a:schemeClr val="bg1"/>
          </a:solidFill>
          <a:ln w="12700" cap="sq">
            <a:noFill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>
            <a:off x="1306068" y="4798478"/>
            <a:ext cx="2808732" cy="276999"/>
          </a:xfrm>
          <a:prstGeom prst="rect">
            <a:avLst/>
          </a:prstGeom>
          <a:noFill/>
          <a:ln cap="sq">
            <a:noFill/>
          </a:ln>
          <a:effectLst/>
        </p:spPr>
        <p:txBody>
          <a:bodyPr vert="horz" wrap="square" lIns="0" tIns="0" rIns="0" bIns="0" rtlCol="0" anchor="b"/>
          <a:lstStyle/>
          <a:p>
            <a:pPr algn="l">
              <a:lnSpc>
                <a:spcPct val="13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 CN Bold" panose="020B0800000000000000" charset="-122"/>
                <a:ea typeface="Source Han Sans CN Bold" panose="020B0800000000000000" charset="-122"/>
                <a:cs typeface="Source Han Sans CN Bold" panose="020B0800000000000000" charset="-122"/>
              </a:rPr>
              <a:t>小学生消费调查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>
            <a:off x="1306069" y="5108783"/>
            <a:ext cx="2811942" cy="102531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11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" panose="020B0500000000000000" charset="-122"/>
                <a:ea typeface="Source Han Sans" panose="020B0500000000000000" charset="-122"/>
                <a:cs typeface="Source Han Sans" panose="020B0500000000000000" charset="-122"/>
              </a:rPr>
              <a:t>通过消费调查，了解小学生的消费行为和消费观念，为财商教育提供依据。
例如，某小学开展消费调查，发现部分小学生存在盲目消费和浪费的现象，需要加强财商教育。</a:t>
            </a: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>
            <a:off x="2278380" y="3011405"/>
            <a:ext cx="3042920" cy="276999"/>
          </a:xfrm>
          <a:prstGeom prst="rect">
            <a:avLst/>
          </a:prstGeom>
          <a:noFill/>
          <a:ln cap="sq">
            <a:noFill/>
          </a:ln>
          <a:effectLst/>
        </p:spPr>
        <p:txBody>
          <a:bodyPr vert="horz" wrap="square" lIns="0" tIns="0" rIns="0" bIns="0" rtlCol="0" anchor="b"/>
          <a:lstStyle/>
          <a:p>
            <a:pPr algn="l">
              <a:lnSpc>
                <a:spcPct val="13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 CN Bold" panose="020B0800000000000000" charset="-122"/>
                <a:ea typeface="Source Han Sans CN Bold" panose="020B0800000000000000" charset="-122"/>
                <a:cs typeface="Source Han Sans CN Bold" panose="020B0800000000000000" charset="-122"/>
              </a:rPr>
              <a:t>消费计划的成功案例</a:t>
            </a: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>
            <a:off x="2278381" y="3319187"/>
            <a:ext cx="3048000" cy="102531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11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" panose="020B0500000000000000" charset="-122"/>
                <a:ea typeface="Source Han Sans" panose="020B0500000000000000" charset="-122"/>
                <a:cs typeface="Source Han Sans" panose="020B0500000000000000" charset="-122"/>
              </a:rPr>
              <a:t>通过分析消费计划的成功案例，为小学生提供参考，帮助他们更好地制定消费计划。
例如，某小学生通过制定消费计划，合理安排零花钱，既满足了当前的消费需求，又为未来做好了储蓄。</a:t>
            </a: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>
            <a:off x="3381160" y="1439803"/>
            <a:ext cx="2740240" cy="276999"/>
          </a:xfrm>
          <a:prstGeom prst="rect">
            <a:avLst/>
          </a:prstGeom>
          <a:noFill/>
          <a:ln cap="sq">
            <a:noFill/>
          </a:ln>
          <a:effectLst/>
        </p:spPr>
        <p:txBody>
          <a:bodyPr vert="horz" wrap="square" lIns="0" tIns="0" rIns="0" bIns="0" rtlCol="0" anchor="b"/>
          <a:lstStyle/>
          <a:p>
            <a:pPr algn="l">
              <a:lnSpc>
                <a:spcPct val="13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 CN Bold" panose="020B0800000000000000" charset="-122"/>
                <a:ea typeface="Source Han Sans CN Bold" panose="020B0800000000000000" charset="-122"/>
                <a:cs typeface="Source Han Sans CN Bold" panose="020B0800000000000000" charset="-122"/>
              </a:rPr>
              <a:t>消费权益保护的案例</a:t>
            </a:r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>
            <a:off x="3381161" y="1750108"/>
            <a:ext cx="2745004" cy="102531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11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" panose="020B0500000000000000" charset="-122"/>
                <a:ea typeface="Source Han Sans" panose="020B0500000000000000" charset="-122"/>
                <a:cs typeface="Source Han Sans" panose="020B0500000000000000" charset="-122"/>
              </a:rPr>
              <a:t>通过分析消费权益保护的案例，让小学生了解如何维护自己的合法权益。
例如，某小学生在购买商品时发现质量问题，通过投诉成功维护了自己的合法权益。</a:t>
            </a:r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>
            <a:off x="787215" y="450990"/>
            <a:ext cx="10671175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10000"/>
              </a:lnSpc>
            </a:pPr>
            <a:r>
              <a:rPr kumimoji="1" lang="en-US" altLang="zh-CN" sz="28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 panose="020B0800000000000000" charset="-122"/>
                <a:ea typeface="Source Han Sans CN Bold" panose="020B0800000000000000" charset="-122"/>
                <a:cs typeface="Source Han Sans CN Bold" panose="020B0800000000000000" charset="-122"/>
              </a:rPr>
              <a:t>消费案例分析</a:t>
            </a:r>
            <a:endParaRPr kumimoji="1" lang="zh-CN" altLang="en-US"/>
          </a:p>
        </p:txBody>
      </p:sp>
      <p:grpSp>
        <p:nvGrpSpPr>
          <p:cNvPr id="17" name="组合 16"/>
          <p:cNvGrpSpPr/>
          <p:nvPr/>
        </p:nvGrpSpPr>
        <p:grpSpPr>
          <a:xfrm>
            <a:off x="149860" y="487680"/>
            <a:ext cx="510540" cy="419100"/>
            <a:chOff x="149860" y="487680"/>
            <a:chExt cx="510540" cy="419100"/>
          </a:xfrm>
        </p:grpSpPr>
        <p:sp>
          <p:nvSpPr>
            <p:cNvPr id="18" name="标题 1"/>
            <p:cNvSpPr txBox="1"/>
            <p:nvPr/>
          </p:nvSpPr>
          <p:spPr>
            <a:xfrm>
              <a:off x="149860" y="718185"/>
              <a:ext cx="510540" cy="188595"/>
            </a:xfrm>
            <a:prstGeom prst="ellipse">
              <a:avLst/>
            </a:prstGeom>
            <a:noFill/>
            <a:ln w="12700" cap="sq">
              <a:solidFill>
                <a:schemeClr val="accent1"/>
              </a:solidFill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>
                <a:lnSpc>
                  <a:spcPct val="110000"/>
                </a:lnSpc>
              </a:pPr>
              <a:endParaRPr kumimoji="1" lang="zh-CN" altLang="en-US"/>
            </a:p>
          </p:txBody>
        </p:sp>
        <p:sp>
          <p:nvSpPr>
            <p:cNvPr id="19" name="标题 1"/>
            <p:cNvSpPr txBox="1"/>
            <p:nvPr/>
          </p:nvSpPr>
          <p:spPr>
            <a:xfrm>
              <a:off x="149860" y="602933"/>
              <a:ext cx="510540" cy="188595"/>
            </a:xfrm>
            <a:prstGeom prst="ellipse">
              <a:avLst/>
            </a:prstGeom>
            <a:noFill/>
            <a:ln w="12700" cap="sq">
              <a:solidFill>
                <a:schemeClr val="accent1"/>
              </a:solidFill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>
                <a:lnSpc>
                  <a:spcPct val="110000"/>
                </a:lnSpc>
              </a:pPr>
              <a:endParaRPr kumimoji="1" lang="zh-CN" altLang="en-US"/>
            </a:p>
          </p:txBody>
        </p:sp>
        <p:sp>
          <p:nvSpPr>
            <p:cNvPr id="20" name="标题 1"/>
            <p:cNvSpPr txBox="1"/>
            <p:nvPr/>
          </p:nvSpPr>
          <p:spPr>
            <a:xfrm>
              <a:off x="149860" y="487680"/>
              <a:ext cx="510540" cy="188595"/>
            </a:xfrm>
            <a:prstGeom prst="ellipse">
              <a:avLst/>
            </a:prstGeom>
            <a:noFill/>
            <a:ln w="12700" cap="sq">
              <a:solidFill>
                <a:schemeClr val="accent1"/>
              </a:solidFill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>
                <a:lnSpc>
                  <a:spcPct val="110000"/>
                </a:lnSpc>
              </a:pPr>
              <a:endParaRPr kumimoji="1" lang="zh-CN" altLang="en-US"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>
            <a:off x="222250" y="203200"/>
            <a:ext cx="11747500" cy="6451600"/>
          </a:xfrm>
          <a:prstGeom prst="roundRect">
            <a:avLst>
              <a:gd name="adj" fmla="val 2887"/>
            </a:avLst>
          </a:prstGeom>
          <a:solidFill>
            <a:schemeClr val="bg1"/>
          </a:solidFill>
          <a:ln w="12700" cap="flat">
            <a:noFill/>
            <a:miter/>
          </a:ln>
          <a:effectLst>
            <a:outerShdw blurRad="165100" algn="ctr" rotWithShape="0">
              <a:schemeClr val="accent1">
                <a:lumMod val="50000"/>
                <a:alpha val="24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>
            <a:off x="1026694" y="2626821"/>
            <a:ext cx="1595516" cy="1595516"/>
          </a:xfrm>
          <a:custGeom>
            <a:avLst/>
            <a:gdLst>
              <a:gd name="connsiteX0" fmla="*/ 532257 w 757508"/>
              <a:gd name="connsiteY0" fmla="*/ 300981 h 757508"/>
              <a:gd name="connsiteX1" fmla="*/ 679628 w 757508"/>
              <a:gd name="connsiteY1" fmla="*/ 348958 h 757508"/>
              <a:gd name="connsiteX2" fmla="*/ 757509 w 757508"/>
              <a:gd name="connsiteY2" fmla="*/ 502353 h 757508"/>
              <a:gd name="connsiteX3" fmla="*/ 255372 w 757508"/>
              <a:gd name="connsiteY3" fmla="*/ 757509 h 757508"/>
              <a:gd name="connsiteX4" fmla="*/ 0 w 757508"/>
              <a:gd name="connsiteY4" fmla="*/ 255156 h 757508"/>
              <a:gd name="connsiteX5" fmla="*/ 153395 w 757508"/>
              <a:gd name="connsiteY5" fmla="*/ 177276 h 757508"/>
              <a:gd name="connsiteX6" fmla="*/ 154471 w 757508"/>
              <a:gd name="connsiteY6" fmla="*/ 179427 h 757508"/>
              <a:gd name="connsiteX7" fmla="*/ 302057 w 757508"/>
              <a:gd name="connsiteY7" fmla="*/ 227618 h 757508"/>
              <a:gd name="connsiteX8" fmla="*/ 350248 w 757508"/>
              <a:gd name="connsiteY8" fmla="*/ 80032 h 757508"/>
              <a:gd name="connsiteX9" fmla="*/ 349173 w 757508"/>
              <a:gd name="connsiteY9" fmla="*/ 77881 h 757508"/>
              <a:gd name="connsiteX10" fmla="*/ 502568 w 757508"/>
              <a:gd name="connsiteY10" fmla="*/ 0 h 757508"/>
              <a:gd name="connsiteX11" fmla="*/ 580664 w 757508"/>
              <a:gd name="connsiteY11" fmla="*/ 153395 h 757508"/>
              <a:gd name="connsiteX12" fmla="*/ 532257 w 757508"/>
              <a:gd name="connsiteY12" fmla="*/ 300981 h 757508"/>
            </a:gdLst>
            <a:ahLst/>
            <a:cxnLst/>
            <a:rect l="l" t="t" r="r" b="b"/>
            <a:pathLst>
              <a:path w="757508" h="757508">
                <a:moveTo>
                  <a:pt x="532257" y="300981"/>
                </a:moveTo>
                <a:cubicBezTo>
                  <a:pt x="559580" y="354982"/>
                  <a:pt x="625628" y="376496"/>
                  <a:pt x="679628" y="348958"/>
                </a:cubicBezTo>
                <a:lnTo>
                  <a:pt x="757509" y="502353"/>
                </a:lnTo>
                <a:lnTo>
                  <a:pt x="255372" y="757509"/>
                </a:lnTo>
                <a:lnTo>
                  <a:pt x="0" y="255156"/>
                </a:lnTo>
                <a:lnTo>
                  <a:pt x="153395" y="177276"/>
                </a:lnTo>
                <a:lnTo>
                  <a:pt x="154471" y="179427"/>
                </a:lnTo>
                <a:cubicBezTo>
                  <a:pt x="182009" y="233427"/>
                  <a:pt x="247842" y="254941"/>
                  <a:pt x="302057" y="227618"/>
                </a:cubicBezTo>
                <a:cubicBezTo>
                  <a:pt x="356057" y="200296"/>
                  <a:pt x="377571" y="134248"/>
                  <a:pt x="350248" y="80032"/>
                </a:cubicBezTo>
                <a:lnTo>
                  <a:pt x="349173" y="77881"/>
                </a:lnTo>
                <a:lnTo>
                  <a:pt x="502568" y="0"/>
                </a:lnTo>
                <a:lnTo>
                  <a:pt x="580664" y="153395"/>
                </a:lnTo>
                <a:cubicBezTo>
                  <a:pt x="526233" y="180933"/>
                  <a:pt x="504719" y="246766"/>
                  <a:pt x="532257" y="300981"/>
                </a:cubicBezTo>
                <a:close/>
              </a:path>
            </a:pathLst>
          </a:custGeom>
          <a:solidFill>
            <a:schemeClr val="accent1"/>
          </a:solidFill>
          <a:ln w="2151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>
            <a:off x="2774814" y="1798836"/>
            <a:ext cx="6642373" cy="3116983"/>
          </a:xfrm>
          <a:prstGeom prst="rect">
            <a:avLst/>
          </a:prstGeom>
          <a:noFill/>
          <a:ln cap="sq">
            <a:noFill/>
          </a:ln>
          <a:effectLst/>
        </p:spPr>
        <p:txBody>
          <a:bodyPr vert="horz"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kumimoji="1" lang="en-US" altLang="zh-CN" sz="6600">
                <a:ln w="12700">
                  <a:noFill/>
                </a:ln>
                <a:solidFill>
                  <a:srgbClr val="EB6B0B">
                    <a:alpha val="100000"/>
                  </a:srgbClr>
                </a:solidFill>
                <a:latin typeface="HelloFont WenYiHei" panose="00020600040101010101" charset="-122"/>
                <a:ea typeface="HelloFont WenYiHei" panose="00020600040101010101" charset="-122"/>
                <a:cs typeface="HelloFont WenYiHei" panose="00020600040101010101" charset="-122"/>
              </a:rPr>
              <a:t>谢谢大家</a:t>
            </a:r>
            <a:endParaRPr kumimoji="1" lang="en-US" altLang="zh-CN" sz="6600">
              <a:ln w="12700">
                <a:noFill/>
              </a:ln>
              <a:solidFill>
                <a:srgbClr val="EB6B0B">
                  <a:alpha val="100000"/>
                </a:srgbClr>
              </a:solidFill>
              <a:latin typeface="HelloFont WenYiHei" panose="00020600040101010101" charset="-122"/>
              <a:ea typeface="HelloFont WenYiHei" panose="00020600040101010101" charset="-122"/>
              <a:cs typeface="HelloFont WenYiHei" panose="00020600040101010101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>
            <a:alphaModFix amt="100000"/>
          </a:blip>
          <a:srcRect/>
          <a:stretch>
            <a:fillRect/>
          </a:stretch>
        </p:blipFill>
        <p:spPr>
          <a:xfrm>
            <a:off x="8520025" y="2804589"/>
            <a:ext cx="3383573" cy="384690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alphaModFix amt="100000"/>
          </a:blip>
          <a:srcRect/>
          <a:stretch>
            <a:fillRect/>
          </a:stretch>
        </p:blipFill>
        <p:spPr>
          <a:xfrm>
            <a:off x="-230931" y="2028073"/>
            <a:ext cx="3877392" cy="4645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alphaModFix amt="100000"/>
          </a:blip>
          <a:srcRect/>
          <a:stretch>
            <a:fillRect/>
          </a:stretch>
        </p:blipFill>
        <p:spPr>
          <a:xfrm>
            <a:off x="8551479" y="508746"/>
            <a:ext cx="865707" cy="890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图片 4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06400" y="358775"/>
            <a:ext cx="720000" cy="720000"/>
          </a:xfrm>
          <a:prstGeom prst="ellipse">
            <a:avLst/>
          </a:prstGeom>
        </p:spPr>
      </p:pic>
      <p:sp>
        <p:nvSpPr>
          <p:cNvPr id="49" name="文本框 48"/>
          <p:cNvSpPr txBox="1"/>
          <p:nvPr/>
        </p:nvSpPr>
        <p:spPr>
          <a:xfrm>
            <a:off x="1255395" y="50292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浙江金融职业学院投资者教育基地</a:t>
            </a:r>
            <a:endParaRPr lang="zh-CN" altLang="en-US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>
            <p:custDataLst>
              <p:tags r:id="rId1"/>
            </p:custDataLst>
          </p:nvPr>
        </p:nvSpPr>
        <p:spPr>
          <a:xfrm>
            <a:off x="3845570" y="2553141"/>
            <a:ext cx="468000" cy="492443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10000"/>
              </a:lnSpc>
            </a:pPr>
            <a:r>
              <a:rPr kumimoji="1" lang="en-US" altLang="zh-CN" sz="3200">
                <a:ln w="12700">
                  <a:noFill/>
                </a:ln>
                <a:solidFill>
                  <a:srgbClr val="EB6B0B">
                    <a:alpha val="100000"/>
                  </a:srgbClr>
                </a:solidFill>
                <a:latin typeface="OPPOSans H" panose="00020600040101010101" charset="-122"/>
                <a:ea typeface="OPPOSans H" panose="00020600040101010101" charset="-122"/>
                <a:cs typeface="OPPOSans H" panose="00020600040101010101" charset="-122"/>
              </a:rPr>
              <a:t>1.</a:t>
            </a:r>
            <a:endParaRPr kumimoji="1" lang="zh-CN" altLang="en-US"/>
          </a:p>
        </p:txBody>
      </p:sp>
      <p:sp>
        <p:nvSpPr>
          <p:cNvPr id="3" name="标题 1"/>
          <p:cNvSpPr txBox="1"/>
          <p:nvPr>
            <p:custDataLst>
              <p:tags r:id="rId2"/>
            </p:custDataLst>
          </p:nvPr>
        </p:nvSpPr>
        <p:spPr>
          <a:xfrm>
            <a:off x="4318900" y="2585735"/>
            <a:ext cx="7200000" cy="10377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20000"/>
              </a:lnSpc>
            </a:pPr>
            <a:r>
              <a:rPr kumimoji="1" lang="en-US" altLang="zh-CN" sz="2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OPPOSans M" panose="00020600040101010101" charset="-122"/>
                <a:ea typeface="OPPOSans M" panose="00020600040101010101" charset="-122"/>
                <a:cs typeface="OPPOSans M" panose="00020600040101010101" charset="-122"/>
              </a:rPr>
              <a:t>一、红色金融</a:t>
            </a:r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>
            <a:off x="3845571" y="1028700"/>
            <a:ext cx="2384906" cy="582735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00000"/>
              </a:lnSpc>
            </a:pPr>
            <a:r>
              <a:rPr kumimoji="1" lang="en-US" altLang="zh-CN" sz="3200">
                <a:ln w="12700">
                  <a:noFill/>
                </a:ln>
                <a:solidFill>
                  <a:srgbClr val="EB6B0B">
                    <a:alpha val="100000"/>
                  </a:srgbClr>
                </a:solidFill>
                <a:latin typeface="OPPOSans H" panose="00020600040101010101" charset="-122"/>
                <a:ea typeface="OPPOSans H" panose="00020600040101010101" charset="-122"/>
                <a:cs typeface="OPPOSans H" panose="00020600040101010101" charset="-122"/>
              </a:rPr>
              <a:t>Catalogue</a:t>
            </a:r>
            <a:endParaRPr kumimoji="1" lang="zh-CN" altLang="en-US"/>
          </a:p>
        </p:txBody>
      </p:sp>
      <p:cxnSp>
        <p:nvCxnSpPr>
          <p:cNvPr id="5" name="标题 1"/>
          <p:cNvCxnSpPr/>
          <p:nvPr/>
        </p:nvCxnSpPr>
        <p:spPr>
          <a:xfrm flipH="1">
            <a:off x="3845570" y="1659920"/>
            <a:ext cx="4558651" cy="0"/>
          </a:xfrm>
          <a:prstGeom prst="line">
            <a:avLst/>
          </a:prstGeom>
          <a:noFill/>
          <a:ln w="12700" cap="sq">
            <a:solidFill>
              <a:schemeClr val="tx1"/>
            </a:solidFill>
            <a:miter/>
          </a:ln>
        </p:spPr>
      </p:cxnSp>
      <p:sp>
        <p:nvSpPr>
          <p:cNvPr id="6" name="标题 1"/>
          <p:cNvSpPr txBox="1"/>
          <p:nvPr/>
        </p:nvSpPr>
        <p:spPr>
          <a:xfrm>
            <a:off x="6193462" y="1146056"/>
            <a:ext cx="692328" cy="416240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00000"/>
              </a:lnSpc>
            </a:pPr>
            <a:r>
              <a:rPr kumimoji="1" lang="en-US" altLang="zh-CN" sz="24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OPPOSans M" panose="00020600040101010101" charset="-122"/>
                <a:ea typeface="OPPOSans M" panose="00020600040101010101" charset="-122"/>
                <a:cs typeface="OPPOSans M" panose="00020600040101010101" charset="-122"/>
              </a:rPr>
              <a:t>目录</a:t>
            </a: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>
            <a:off x="-1" y="0"/>
            <a:ext cx="2657476" cy="6858000"/>
          </a:xfrm>
          <a:prstGeom prst="rect">
            <a:avLst/>
          </a:prstGeom>
          <a:solidFill>
            <a:schemeClr val="accent1"/>
          </a:solidFill>
          <a:ln w="9525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>
            <a:off x="1095880" y="0"/>
            <a:ext cx="169707" cy="6858000"/>
          </a:xfrm>
          <a:prstGeom prst="rect">
            <a:avLst/>
          </a:prstGeom>
          <a:solidFill>
            <a:schemeClr val="bg1"/>
          </a:solidFill>
          <a:ln w="9525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>
            <a:off x="713739" y="0"/>
            <a:ext cx="169707" cy="6858000"/>
          </a:xfrm>
          <a:prstGeom prst="rect">
            <a:avLst/>
          </a:prstGeom>
          <a:solidFill>
            <a:schemeClr val="bg1"/>
          </a:solidFill>
          <a:ln w="9525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>
            <a:off x="331597" y="0"/>
            <a:ext cx="169707" cy="6858000"/>
          </a:xfrm>
          <a:prstGeom prst="rect">
            <a:avLst/>
          </a:prstGeom>
          <a:solidFill>
            <a:schemeClr val="bg1"/>
          </a:solidFill>
          <a:ln w="9525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1" name="标题 1"/>
          <p:cNvSpPr txBox="1"/>
          <p:nvPr>
            <p:custDataLst>
              <p:tags r:id="rId3"/>
            </p:custDataLst>
          </p:nvPr>
        </p:nvSpPr>
        <p:spPr>
          <a:xfrm>
            <a:off x="3845570" y="3656036"/>
            <a:ext cx="468000" cy="492443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10000"/>
              </a:lnSpc>
            </a:pPr>
            <a:r>
              <a:rPr kumimoji="1" lang="en-US" altLang="zh-CN" sz="3200">
                <a:ln w="12700">
                  <a:noFill/>
                </a:ln>
                <a:solidFill>
                  <a:srgbClr val="EB6B0B">
                    <a:alpha val="100000"/>
                  </a:srgbClr>
                </a:solidFill>
                <a:latin typeface="OPPOSans H" panose="00020600040101010101" charset="-122"/>
                <a:ea typeface="OPPOSans H" panose="00020600040101010101" charset="-122"/>
                <a:cs typeface="OPPOSans H" panose="00020600040101010101" charset="-122"/>
              </a:rPr>
              <a:t>2.</a:t>
            </a:r>
            <a:endParaRPr kumimoji="1" lang="zh-CN" altLang="en-US"/>
          </a:p>
        </p:txBody>
      </p:sp>
      <p:sp>
        <p:nvSpPr>
          <p:cNvPr id="12" name="标题 1"/>
          <p:cNvSpPr txBox="1"/>
          <p:nvPr>
            <p:custDataLst>
              <p:tags r:id="rId4"/>
            </p:custDataLst>
          </p:nvPr>
        </p:nvSpPr>
        <p:spPr>
          <a:xfrm>
            <a:off x="4318900" y="3688630"/>
            <a:ext cx="7200000" cy="10377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20000"/>
              </a:lnSpc>
            </a:pPr>
            <a:r>
              <a:rPr kumimoji="1" lang="en-US" altLang="zh-CN" sz="2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OPPOSans M" panose="00020600040101010101" charset="-122"/>
                <a:ea typeface="OPPOSans M" panose="00020600040101010101" charset="-122"/>
                <a:cs typeface="OPPOSans M" panose="00020600040101010101" charset="-122"/>
              </a:rPr>
              <a:t>二、财商与品德</a:t>
            </a:r>
            <a:endParaRPr kumimoji="1" lang="zh-CN" altLang="en-US"/>
          </a:p>
        </p:txBody>
      </p:sp>
      <p:sp>
        <p:nvSpPr>
          <p:cNvPr id="13" name="标题 1"/>
          <p:cNvSpPr txBox="1"/>
          <p:nvPr>
            <p:custDataLst>
              <p:tags r:id="rId5"/>
            </p:custDataLst>
          </p:nvPr>
        </p:nvSpPr>
        <p:spPr>
          <a:xfrm>
            <a:off x="3845570" y="4758931"/>
            <a:ext cx="468000" cy="492443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10000"/>
              </a:lnSpc>
            </a:pPr>
            <a:r>
              <a:rPr kumimoji="1" lang="en-US" altLang="zh-CN" sz="3200">
                <a:ln w="12700">
                  <a:noFill/>
                </a:ln>
                <a:solidFill>
                  <a:srgbClr val="EB6B0B">
                    <a:alpha val="100000"/>
                  </a:srgbClr>
                </a:solidFill>
                <a:latin typeface="OPPOSans H" panose="00020600040101010101" charset="-122"/>
                <a:ea typeface="OPPOSans H" panose="00020600040101010101" charset="-122"/>
                <a:cs typeface="OPPOSans H" panose="00020600040101010101" charset="-122"/>
              </a:rPr>
              <a:t>3.</a:t>
            </a:r>
            <a:endParaRPr kumimoji="1" lang="zh-CN" altLang="en-US"/>
          </a:p>
        </p:txBody>
      </p:sp>
      <p:sp>
        <p:nvSpPr>
          <p:cNvPr id="14" name="标题 1"/>
          <p:cNvSpPr txBox="1"/>
          <p:nvPr>
            <p:custDataLst>
              <p:tags r:id="rId6"/>
            </p:custDataLst>
          </p:nvPr>
        </p:nvSpPr>
        <p:spPr>
          <a:xfrm>
            <a:off x="4318900" y="4791525"/>
            <a:ext cx="7200000" cy="10377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20000"/>
              </a:lnSpc>
            </a:pPr>
            <a:r>
              <a:rPr kumimoji="1" lang="en-US" altLang="zh-CN" sz="2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OPPOSans M" panose="00020600040101010101" charset="-122"/>
                <a:ea typeface="OPPOSans M" panose="00020600040101010101" charset="-122"/>
                <a:cs typeface="OPPOSans M" panose="00020600040101010101" charset="-122"/>
              </a:rPr>
              <a:t>三、做理智的消费者</a:t>
            </a:r>
            <a:endParaRPr kumimoji="1"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>
            <a:off x="222250" y="203200"/>
            <a:ext cx="11747500" cy="6451600"/>
          </a:xfrm>
          <a:prstGeom prst="roundRect">
            <a:avLst>
              <a:gd name="adj" fmla="val 2887"/>
            </a:avLst>
          </a:prstGeom>
          <a:solidFill>
            <a:schemeClr val="bg1"/>
          </a:solidFill>
          <a:ln w="12700" cap="flat">
            <a:noFill/>
            <a:miter/>
          </a:ln>
          <a:effectLst>
            <a:outerShdw blurRad="165100" algn="ctr" rotWithShape="0">
              <a:schemeClr val="accent1">
                <a:lumMod val="50000"/>
                <a:alpha val="24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>
            <a:off x="1737542" y="3231642"/>
            <a:ext cx="5527376" cy="2745726"/>
          </a:xfrm>
          <a:prstGeom prst="rect">
            <a:avLst/>
          </a:prstGeom>
          <a:noFill/>
          <a:ln cap="sq">
            <a:noFill/>
            <a:prstDash val="solid"/>
          </a:ln>
          <a:effectLst/>
        </p:spPr>
        <p:txBody>
          <a:bodyPr vert="horz" wrap="square" lIns="0" tIns="0" rIns="0" bIns="0" rtlCol="0" anchor="t"/>
          <a:lstStyle/>
          <a:p>
            <a:pPr algn="l">
              <a:lnSpc>
                <a:spcPct val="130000"/>
              </a:lnSpc>
            </a:pPr>
            <a:r>
              <a:rPr kumimoji="1" lang="en-US" altLang="zh-CN" sz="3600">
                <a:ln w="12700">
                  <a:noFill/>
                </a:ln>
                <a:solidFill>
                  <a:srgbClr val="EB6B0B">
                    <a:alpha val="100000"/>
                  </a:srgbClr>
                </a:solidFill>
                <a:latin typeface="HelloFont WenYiHei" panose="00020600040101010101" charset="-122"/>
                <a:ea typeface="HelloFont WenYiHei" panose="00020600040101010101" charset="-122"/>
                <a:cs typeface="HelloFont WenYiHei" panose="00020600040101010101" charset="-122"/>
              </a:rPr>
              <a:t>一、红色金融</a:t>
            </a: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>
            <a:off x="1732100" y="390035"/>
            <a:ext cx="3562306" cy="2684115"/>
          </a:xfrm>
          <a:prstGeom prst="rect">
            <a:avLst/>
          </a:prstGeom>
          <a:noFill/>
          <a:ln cap="sq">
            <a:noFill/>
            <a:prstDash val="solid"/>
          </a:ln>
          <a:effectLst/>
        </p:spPr>
        <p:txBody>
          <a:bodyPr vert="horz" wrap="square" lIns="0" tIns="0" rIns="0" bIns="0" rtlCol="0" anchor="b"/>
          <a:lstStyle/>
          <a:p>
            <a:pPr algn="l">
              <a:lnSpc>
                <a:spcPct val="110000"/>
              </a:lnSpc>
            </a:pPr>
            <a:r>
              <a:rPr kumimoji="1" lang="en-US" altLang="zh-CN" sz="11500">
                <a:ln w="19050">
                  <a:solidFill>
                    <a:srgbClr val="EB6B0B">
                      <a:alpha val="100000"/>
                    </a:srgbClr>
                  </a:solidFill>
                </a:ln>
                <a:solidFill>
                  <a:srgbClr val="000000">
                    <a:alpha val="100000"/>
                  </a:srgbClr>
                </a:solidFill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</a:rPr>
              <a:t>01</a:t>
            </a:r>
            <a:endParaRPr kumimoji="1"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alphaModFix amt="100000"/>
          </a:blip>
          <a:srcRect/>
          <a:stretch>
            <a:fillRect/>
          </a:stretch>
        </p:blipFill>
        <p:spPr>
          <a:xfrm>
            <a:off x="8219284" y="1070380"/>
            <a:ext cx="2993395" cy="5584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alphaModFix amt="100000"/>
          </a:blip>
          <a:srcRect/>
          <a:stretch>
            <a:fillRect/>
          </a:stretch>
        </p:blipFill>
        <p:spPr>
          <a:xfrm>
            <a:off x="322414" y="1323386"/>
            <a:ext cx="1298561" cy="50784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>
            <p:custDataLst>
              <p:tags r:id="rId1"/>
            </p:custDataLst>
          </p:nvPr>
        </p:nvSpPr>
        <p:spPr>
          <a:xfrm>
            <a:off x="4130009" y="1576917"/>
            <a:ext cx="7351064" cy="1084629"/>
          </a:xfrm>
          <a:prstGeom prst="roundRect">
            <a:avLst/>
          </a:prstGeom>
          <a:solidFill>
            <a:schemeClr val="bg1"/>
          </a:solidFill>
          <a:ln w="12700" cap="sq">
            <a:noFill/>
            <a:miter/>
          </a:ln>
          <a:effectLst>
            <a:outerShdw blurRad="190500" algn="ctr" rotWithShape="0">
              <a:schemeClr val="accent1">
                <a:alpha val="8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" name="标题 1"/>
          <p:cNvSpPr txBox="1"/>
          <p:nvPr>
            <p:custDataLst>
              <p:tags r:id="rId2"/>
            </p:custDataLst>
          </p:nvPr>
        </p:nvSpPr>
        <p:spPr>
          <a:xfrm>
            <a:off x="4130009" y="3115760"/>
            <a:ext cx="7351064" cy="1084629"/>
          </a:xfrm>
          <a:prstGeom prst="roundRect">
            <a:avLst/>
          </a:prstGeom>
          <a:solidFill>
            <a:schemeClr val="bg1"/>
          </a:solidFill>
          <a:ln w="12700" cap="sq">
            <a:noFill/>
            <a:miter/>
          </a:ln>
          <a:effectLst>
            <a:outerShdw blurRad="190500" algn="ctr" rotWithShape="0">
              <a:schemeClr val="accent1">
                <a:alpha val="8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4" name="标题 1"/>
          <p:cNvSpPr txBox="1"/>
          <p:nvPr>
            <p:custDataLst>
              <p:tags r:id="rId3"/>
            </p:custDataLst>
          </p:nvPr>
        </p:nvSpPr>
        <p:spPr>
          <a:xfrm>
            <a:off x="4130009" y="4654604"/>
            <a:ext cx="7351064" cy="1084629"/>
          </a:xfrm>
          <a:prstGeom prst="roundRect">
            <a:avLst/>
          </a:prstGeom>
          <a:solidFill>
            <a:schemeClr val="bg1"/>
          </a:solidFill>
          <a:ln w="12700" cap="sq">
            <a:noFill/>
            <a:miter/>
          </a:ln>
          <a:effectLst>
            <a:outerShdw blurRad="190500" algn="ctr" rotWithShape="0">
              <a:schemeClr val="accent1">
                <a:alpha val="8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16200000">
            <a:off x="11089996" y="5822671"/>
            <a:ext cx="192956" cy="626752"/>
          </a:xfrm>
          <a:custGeom>
            <a:avLst/>
            <a:gdLst>
              <a:gd name="connsiteX0" fmla="*/ 192956 w 192956"/>
              <a:gd name="connsiteY0" fmla="*/ 481576 h 626752"/>
              <a:gd name="connsiteX1" fmla="*/ 96478 w 192956"/>
              <a:gd name="connsiteY1" fmla="*/ 626752 h 626752"/>
              <a:gd name="connsiteX2" fmla="*/ 0 w 192956"/>
              <a:gd name="connsiteY2" fmla="*/ 481576 h 626752"/>
              <a:gd name="connsiteX3" fmla="*/ 192956 w 192956"/>
              <a:gd name="connsiteY3" fmla="*/ 240788 h 626752"/>
              <a:gd name="connsiteX4" fmla="*/ 96478 w 192956"/>
              <a:gd name="connsiteY4" fmla="*/ 385964 h 626752"/>
              <a:gd name="connsiteX5" fmla="*/ 0 w 192956"/>
              <a:gd name="connsiteY5" fmla="*/ 240788 h 626752"/>
              <a:gd name="connsiteX6" fmla="*/ 192956 w 192956"/>
              <a:gd name="connsiteY6" fmla="*/ 0 h 626752"/>
              <a:gd name="connsiteX7" fmla="*/ 96478 w 192956"/>
              <a:gd name="connsiteY7" fmla="*/ 145176 h 626752"/>
              <a:gd name="connsiteX8" fmla="*/ 0 w 192956"/>
              <a:gd name="connsiteY8" fmla="*/ 0 h 626752"/>
            </a:gdLst>
            <a:ahLst/>
            <a:cxnLst/>
            <a:rect l="l" t="t" r="r" b="b"/>
            <a:pathLst>
              <a:path w="192956" h="626752">
                <a:moveTo>
                  <a:pt x="192956" y="481576"/>
                </a:moveTo>
                <a:lnTo>
                  <a:pt x="96478" y="626752"/>
                </a:lnTo>
                <a:lnTo>
                  <a:pt x="0" y="481576"/>
                </a:lnTo>
                <a:close/>
                <a:moveTo>
                  <a:pt x="192956" y="240788"/>
                </a:moveTo>
                <a:lnTo>
                  <a:pt x="96478" y="385964"/>
                </a:lnTo>
                <a:lnTo>
                  <a:pt x="0" y="240788"/>
                </a:lnTo>
                <a:close/>
                <a:moveTo>
                  <a:pt x="192956" y="0"/>
                </a:moveTo>
                <a:lnTo>
                  <a:pt x="96478" y="14517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49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54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alphaModFix amt="100000"/>
          </a:blip>
          <a:srcRect l="26655" r="26655"/>
          <a:stretch>
            <a:fillRect/>
          </a:stretch>
        </p:blipFill>
        <p:spPr>
          <a:xfrm>
            <a:off x="710927" y="1364038"/>
            <a:ext cx="3789306" cy="4542819"/>
          </a:xfrm>
          <a:custGeom>
            <a:avLst/>
            <a:gdLst/>
            <a:ahLst/>
            <a:cxnLst/>
            <a:rect l="l" t="t" r="r" b="b"/>
            <a:pathLst>
              <a:path w="3789306" h="4542819">
                <a:moveTo>
                  <a:pt x="0" y="282114"/>
                </a:moveTo>
                <a:cubicBezTo>
                  <a:pt x="0" y="126307"/>
                  <a:pt x="126307" y="0"/>
                  <a:pt x="282114" y="0"/>
                </a:cubicBezTo>
                <a:lnTo>
                  <a:pt x="3507192" y="0"/>
                </a:lnTo>
                <a:cubicBezTo>
                  <a:pt x="3662999" y="0"/>
                  <a:pt x="3789306" y="126307"/>
                  <a:pt x="3789306" y="282114"/>
                </a:cubicBezTo>
                <a:lnTo>
                  <a:pt x="3789306" y="4260705"/>
                </a:lnTo>
                <a:cubicBezTo>
                  <a:pt x="3789306" y="4416512"/>
                  <a:pt x="3662999" y="4542819"/>
                  <a:pt x="3507192" y="4542819"/>
                </a:cubicBezTo>
                <a:lnTo>
                  <a:pt x="282114" y="4542819"/>
                </a:lnTo>
                <a:cubicBezTo>
                  <a:pt x="126307" y="4542819"/>
                  <a:pt x="0" y="4416512"/>
                  <a:pt x="0" y="4260705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7" name="标题 1"/>
          <p:cNvSpPr txBox="1"/>
          <p:nvPr>
            <p:custDataLst>
              <p:tags r:id="rId5"/>
            </p:custDataLst>
          </p:nvPr>
        </p:nvSpPr>
        <p:spPr>
          <a:xfrm>
            <a:off x="4130009" y="1781832"/>
            <a:ext cx="674798" cy="674798"/>
          </a:xfrm>
          <a:prstGeom prst="flowChartConnector">
            <a:avLst/>
          </a:prstGeom>
          <a:solidFill>
            <a:schemeClr val="bg1"/>
          </a:solidFill>
          <a:ln w="12700" cap="sq">
            <a:noFill/>
            <a:miter/>
          </a:ln>
          <a:effectLst>
            <a:outerShdw blurRad="127000" dist="101600" dir="2700000" sx="96000" sy="96000" algn="tl" rotWithShape="0">
              <a:schemeClr val="accent1">
                <a:alpha val="4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8" name="标题 1"/>
          <p:cNvSpPr txBox="1"/>
          <p:nvPr>
            <p:custDataLst>
              <p:tags r:id="rId6"/>
            </p:custDataLst>
          </p:nvPr>
        </p:nvSpPr>
        <p:spPr>
          <a:xfrm>
            <a:off x="4186946" y="1838769"/>
            <a:ext cx="560924" cy="560924"/>
          </a:xfrm>
          <a:prstGeom prst="flowChartConnector">
            <a:avLst/>
          </a:prstGeom>
          <a:gradFill>
            <a:gsLst>
              <a:gs pos="0">
                <a:schemeClr val="accent1"/>
              </a:gs>
              <a:gs pos="49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162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9" name="标题 1"/>
          <p:cNvSpPr txBox="1"/>
          <p:nvPr>
            <p:custDataLst>
              <p:tags r:id="rId7"/>
            </p:custDataLst>
          </p:nvPr>
        </p:nvSpPr>
        <p:spPr>
          <a:xfrm>
            <a:off x="3950127" y="1934823"/>
            <a:ext cx="1034563" cy="42596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ctr">
              <a:lnSpc>
                <a:spcPct val="110000"/>
              </a:lnSpc>
            </a:pPr>
            <a:r>
              <a:rPr kumimoji="1" lang="en-US" altLang="zh-CN" sz="20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OPPOSans H" panose="00020600040101010101" charset="-122"/>
                <a:ea typeface="OPPOSans H" panose="00020600040101010101" charset="-122"/>
                <a:cs typeface="OPPOSans H" panose="00020600040101010101" charset="-122"/>
              </a:rPr>
              <a:t>01</a:t>
            </a:r>
            <a:endParaRPr kumimoji="1" lang="zh-CN" altLang="en-US"/>
          </a:p>
        </p:txBody>
      </p:sp>
      <p:sp>
        <p:nvSpPr>
          <p:cNvPr id="10" name="标题 1"/>
          <p:cNvSpPr txBox="1"/>
          <p:nvPr>
            <p:custDataLst>
              <p:tags r:id="rId8"/>
            </p:custDataLst>
          </p:nvPr>
        </p:nvSpPr>
        <p:spPr>
          <a:xfrm>
            <a:off x="5036887" y="2010707"/>
            <a:ext cx="6259763" cy="67296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1000">
                <a:ln w="12700">
                  <a:noFill/>
                </a:ln>
                <a:solidFill>
                  <a:srgbClr val="1A3B5B">
                    <a:alpha val="100000"/>
                  </a:srgbClr>
                </a:solidFill>
                <a:latin typeface="Source Han Sans" panose="020B0500000000000000" charset="-122"/>
                <a:ea typeface="Source Han Sans" panose="020B0500000000000000" charset="-122"/>
                <a:cs typeface="Source Han Sans" panose="020B0500000000000000" charset="-122"/>
              </a:rPr>
              <a:t>红色金融起源于中国共产党领导的革命根据地，为支持革命战争和根据地建设发挥了重要作用。
例如，中华苏维埃共和国国家银行的成立，为根据地的经济建设和军事斗争提供了资金支持。</a:t>
            </a:r>
            <a:endParaRPr kumimoji="1" lang="en-US" altLang="zh-CN" sz="1000">
              <a:ln w="12700">
                <a:noFill/>
              </a:ln>
              <a:solidFill>
                <a:srgbClr val="1A3B5B">
                  <a:alpha val="100000"/>
                </a:srgbClr>
              </a:solidFill>
              <a:latin typeface="Source Han Sans" panose="020B0500000000000000" charset="-122"/>
              <a:ea typeface="Source Han Sans" panose="020B0500000000000000" charset="-122"/>
              <a:cs typeface="Source Han Sans" panose="020B0500000000000000" charset="-122"/>
            </a:endParaRPr>
          </a:p>
        </p:txBody>
      </p:sp>
      <p:sp>
        <p:nvSpPr>
          <p:cNvPr id="11" name="标题 1"/>
          <p:cNvSpPr txBox="1"/>
          <p:nvPr>
            <p:custDataLst>
              <p:tags r:id="rId9"/>
            </p:custDataLst>
          </p:nvPr>
        </p:nvSpPr>
        <p:spPr>
          <a:xfrm>
            <a:off x="5036303" y="1599039"/>
            <a:ext cx="6259763" cy="47096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EB6B0B">
                    <a:alpha val="100000"/>
                  </a:srgbClr>
                </a:solidFill>
                <a:latin typeface="Source Han Sans CN Bold" panose="020B0800000000000000" charset="-122"/>
                <a:ea typeface="Source Han Sans CN Bold" panose="020B0800000000000000" charset="-122"/>
                <a:cs typeface="Source Han Sans CN Bold" panose="020B0800000000000000" charset="-122"/>
              </a:rPr>
              <a:t>红色金融的起源</a:t>
            </a:r>
            <a:endParaRPr kumimoji="1" lang="zh-CN" altLang="en-US"/>
          </a:p>
        </p:txBody>
      </p:sp>
      <p:sp>
        <p:nvSpPr>
          <p:cNvPr id="12" name="标题 1"/>
          <p:cNvSpPr txBox="1"/>
          <p:nvPr>
            <p:custDataLst>
              <p:tags r:id="rId10"/>
            </p:custDataLst>
          </p:nvPr>
        </p:nvSpPr>
        <p:spPr>
          <a:xfrm>
            <a:off x="4130009" y="3320675"/>
            <a:ext cx="674798" cy="674798"/>
          </a:xfrm>
          <a:prstGeom prst="flowChartConnector">
            <a:avLst/>
          </a:prstGeom>
          <a:solidFill>
            <a:schemeClr val="bg1"/>
          </a:solidFill>
          <a:ln w="12700" cap="sq">
            <a:noFill/>
            <a:miter/>
          </a:ln>
          <a:effectLst>
            <a:outerShdw blurRad="127000" dist="101600" dir="2700000" sx="96000" sy="96000" algn="tl" rotWithShape="0">
              <a:schemeClr val="accent1">
                <a:alpha val="4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3" name="标题 1"/>
          <p:cNvSpPr txBox="1"/>
          <p:nvPr>
            <p:custDataLst>
              <p:tags r:id="rId11"/>
            </p:custDataLst>
          </p:nvPr>
        </p:nvSpPr>
        <p:spPr>
          <a:xfrm>
            <a:off x="4186946" y="3377612"/>
            <a:ext cx="560924" cy="560924"/>
          </a:xfrm>
          <a:prstGeom prst="flowChartConnector">
            <a:avLst/>
          </a:prstGeom>
          <a:gradFill>
            <a:gsLst>
              <a:gs pos="0">
                <a:schemeClr val="accent1"/>
              </a:gs>
              <a:gs pos="49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162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4" name="标题 1"/>
          <p:cNvSpPr txBox="1"/>
          <p:nvPr>
            <p:custDataLst>
              <p:tags r:id="rId12"/>
            </p:custDataLst>
          </p:nvPr>
        </p:nvSpPr>
        <p:spPr>
          <a:xfrm>
            <a:off x="3950127" y="3473666"/>
            <a:ext cx="1034563" cy="42596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ctr">
              <a:lnSpc>
                <a:spcPct val="110000"/>
              </a:lnSpc>
            </a:pPr>
            <a:r>
              <a:rPr kumimoji="1" lang="en-US" altLang="zh-CN" sz="20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OPPOSans H" panose="00020600040101010101" charset="-122"/>
                <a:ea typeface="OPPOSans H" panose="00020600040101010101" charset="-122"/>
                <a:cs typeface="OPPOSans H" panose="00020600040101010101" charset="-122"/>
              </a:rPr>
              <a:t>02</a:t>
            </a:r>
            <a:endParaRPr kumimoji="1" lang="zh-CN" altLang="en-US"/>
          </a:p>
        </p:txBody>
      </p:sp>
      <p:sp>
        <p:nvSpPr>
          <p:cNvPr id="15" name="标题 1"/>
          <p:cNvSpPr txBox="1"/>
          <p:nvPr>
            <p:custDataLst>
              <p:tags r:id="rId13"/>
            </p:custDataLst>
          </p:nvPr>
        </p:nvSpPr>
        <p:spPr>
          <a:xfrm>
            <a:off x="5036887" y="3549550"/>
            <a:ext cx="6259763" cy="67296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1000">
                <a:ln w="12700">
                  <a:noFill/>
                </a:ln>
                <a:solidFill>
                  <a:srgbClr val="1A3B5B">
                    <a:alpha val="100000"/>
                  </a:srgbClr>
                </a:solidFill>
                <a:latin typeface="Source Han Sans" panose="020B0500000000000000" charset="-122"/>
                <a:ea typeface="Source Han Sans" panose="020B0500000000000000" charset="-122"/>
                <a:cs typeface="Source Han Sans" panose="020B0500000000000000" charset="-122"/>
              </a:rPr>
              <a:t>红色金融经历了从无到有、从小到大的发展过程，逐步形成了较为完善的金融体系。
例如，在抗日战争和解放战争时期，红色金融通过发行货币、开展储蓄等方式，支持了革命事业的发展。</a:t>
            </a:r>
            <a:endParaRPr kumimoji="1" lang="en-US" altLang="zh-CN" sz="1000">
              <a:ln w="12700">
                <a:noFill/>
              </a:ln>
              <a:solidFill>
                <a:srgbClr val="1A3B5B">
                  <a:alpha val="100000"/>
                </a:srgbClr>
              </a:solidFill>
              <a:latin typeface="Source Han Sans" panose="020B0500000000000000" charset="-122"/>
              <a:ea typeface="Source Han Sans" panose="020B0500000000000000" charset="-122"/>
              <a:cs typeface="Source Han Sans" panose="020B0500000000000000" charset="-122"/>
            </a:endParaRPr>
          </a:p>
        </p:txBody>
      </p:sp>
      <p:sp>
        <p:nvSpPr>
          <p:cNvPr id="16" name="标题 1"/>
          <p:cNvSpPr txBox="1"/>
          <p:nvPr>
            <p:custDataLst>
              <p:tags r:id="rId14"/>
            </p:custDataLst>
          </p:nvPr>
        </p:nvSpPr>
        <p:spPr>
          <a:xfrm>
            <a:off x="5036303" y="3137882"/>
            <a:ext cx="6259763" cy="47096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EB6B0B">
                    <a:alpha val="100000"/>
                  </a:srgbClr>
                </a:solidFill>
                <a:latin typeface="Source Han Sans CN Bold" panose="020B0800000000000000" charset="-122"/>
                <a:ea typeface="Source Han Sans CN Bold" panose="020B0800000000000000" charset="-122"/>
                <a:cs typeface="Source Han Sans CN Bold" panose="020B0800000000000000" charset="-122"/>
              </a:rPr>
              <a:t>红色金融的发展历程</a:t>
            </a:r>
            <a:endParaRPr kumimoji="1" lang="zh-CN" altLang="en-US"/>
          </a:p>
        </p:txBody>
      </p:sp>
      <p:sp>
        <p:nvSpPr>
          <p:cNvPr id="17" name="标题 1"/>
          <p:cNvSpPr txBox="1"/>
          <p:nvPr>
            <p:custDataLst>
              <p:tags r:id="rId15"/>
            </p:custDataLst>
          </p:nvPr>
        </p:nvSpPr>
        <p:spPr>
          <a:xfrm>
            <a:off x="4130009" y="4859519"/>
            <a:ext cx="674798" cy="674798"/>
          </a:xfrm>
          <a:prstGeom prst="flowChartConnector">
            <a:avLst/>
          </a:prstGeom>
          <a:solidFill>
            <a:schemeClr val="bg1"/>
          </a:solidFill>
          <a:ln w="12700" cap="sq">
            <a:noFill/>
            <a:miter/>
          </a:ln>
          <a:effectLst>
            <a:outerShdw blurRad="127000" dist="101600" dir="2700000" sx="96000" sy="96000" algn="tl" rotWithShape="0">
              <a:schemeClr val="accent1">
                <a:alpha val="4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8" name="标题 1"/>
          <p:cNvSpPr txBox="1"/>
          <p:nvPr>
            <p:custDataLst>
              <p:tags r:id="rId16"/>
            </p:custDataLst>
          </p:nvPr>
        </p:nvSpPr>
        <p:spPr>
          <a:xfrm>
            <a:off x="4186946" y="4916456"/>
            <a:ext cx="560924" cy="560924"/>
          </a:xfrm>
          <a:prstGeom prst="flowChartConnector">
            <a:avLst/>
          </a:prstGeom>
          <a:gradFill>
            <a:gsLst>
              <a:gs pos="0">
                <a:schemeClr val="accent1"/>
              </a:gs>
              <a:gs pos="49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162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9" name="标题 1"/>
          <p:cNvSpPr txBox="1"/>
          <p:nvPr>
            <p:custDataLst>
              <p:tags r:id="rId17"/>
            </p:custDataLst>
          </p:nvPr>
        </p:nvSpPr>
        <p:spPr>
          <a:xfrm>
            <a:off x="3950127" y="5012510"/>
            <a:ext cx="1034563" cy="42596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ctr">
              <a:lnSpc>
                <a:spcPct val="110000"/>
              </a:lnSpc>
            </a:pPr>
            <a:r>
              <a:rPr kumimoji="1" lang="en-US" altLang="zh-CN" sz="20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OPPOSans H" panose="00020600040101010101" charset="-122"/>
                <a:ea typeface="OPPOSans H" panose="00020600040101010101" charset="-122"/>
                <a:cs typeface="OPPOSans H" panose="00020600040101010101" charset="-122"/>
              </a:rPr>
              <a:t>03</a:t>
            </a:r>
            <a:endParaRPr kumimoji="1" lang="zh-CN" altLang="en-US"/>
          </a:p>
        </p:txBody>
      </p:sp>
      <p:sp>
        <p:nvSpPr>
          <p:cNvPr id="20" name="标题 1"/>
          <p:cNvSpPr txBox="1"/>
          <p:nvPr>
            <p:custDataLst>
              <p:tags r:id="rId18"/>
            </p:custDataLst>
          </p:nvPr>
        </p:nvSpPr>
        <p:spPr>
          <a:xfrm>
            <a:off x="5036887" y="5088394"/>
            <a:ext cx="6259763" cy="67296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1000">
                <a:ln w="12700">
                  <a:noFill/>
                </a:ln>
                <a:solidFill>
                  <a:srgbClr val="1A3B5B">
                    <a:alpha val="100000"/>
                  </a:srgbClr>
                </a:solidFill>
                <a:latin typeface="Source Han Sans" panose="020B0500000000000000" charset="-122"/>
                <a:ea typeface="Source Han Sans" panose="020B0500000000000000" charset="-122"/>
                <a:cs typeface="Source Han Sans" panose="020B0500000000000000" charset="-122"/>
              </a:rPr>
              <a:t>红色金融的实践为现代金融发展提供了宝贵经验，强调金融与实体经济的紧密结合。
例如，红色金融注重服务民生、支持实体经济，这与现代金融支持实体经济发展的理念相契合。</a:t>
            </a:r>
            <a:endParaRPr kumimoji="1" lang="en-US" altLang="zh-CN" sz="1000">
              <a:ln w="12700">
                <a:noFill/>
              </a:ln>
              <a:solidFill>
                <a:srgbClr val="1A3B5B">
                  <a:alpha val="100000"/>
                </a:srgbClr>
              </a:solidFill>
              <a:latin typeface="Source Han Sans" panose="020B0500000000000000" charset="-122"/>
              <a:ea typeface="Source Han Sans" panose="020B0500000000000000" charset="-122"/>
              <a:cs typeface="Source Han Sans" panose="020B0500000000000000" charset="-122"/>
            </a:endParaRPr>
          </a:p>
        </p:txBody>
      </p:sp>
      <p:sp>
        <p:nvSpPr>
          <p:cNvPr id="21" name="标题 1"/>
          <p:cNvSpPr txBox="1"/>
          <p:nvPr>
            <p:custDataLst>
              <p:tags r:id="rId19"/>
            </p:custDataLst>
          </p:nvPr>
        </p:nvSpPr>
        <p:spPr>
          <a:xfrm>
            <a:off x="5036303" y="4676726"/>
            <a:ext cx="6259763" cy="47096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EB6B0B">
                    <a:alpha val="100000"/>
                  </a:srgbClr>
                </a:solidFill>
                <a:latin typeface="Source Han Sans CN Bold" panose="020B0800000000000000" charset="-122"/>
                <a:ea typeface="Source Han Sans CN Bold" panose="020B0800000000000000" charset="-122"/>
                <a:cs typeface="Source Han Sans CN Bold" panose="020B0800000000000000" charset="-122"/>
              </a:rPr>
              <a:t>红色金融的现代启示</a:t>
            </a:r>
            <a:endParaRPr kumimoji="1" lang="zh-CN" altLang="en-US"/>
          </a:p>
        </p:txBody>
      </p:sp>
      <p:sp>
        <p:nvSpPr>
          <p:cNvPr id="22" name="标题 1"/>
          <p:cNvSpPr txBox="1"/>
          <p:nvPr/>
        </p:nvSpPr>
        <p:spPr>
          <a:xfrm>
            <a:off x="787215" y="450990"/>
            <a:ext cx="10671175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10000"/>
              </a:lnSpc>
            </a:pPr>
            <a:r>
              <a:rPr kumimoji="1" lang="en-US" altLang="zh-CN" sz="28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 panose="020B0800000000000000" charset="-122"/>
                <a:ea typeface="Source Han Sans CN Bold" panose="020B0800000000000000" charset="-122"/>
                <a:cs typeface="Source Han Sans CN Bold" panose="020B0800000000000000" charset="-122"/>
              </a:rPr>
              <a:t>红色金融的历史意义</a:t>
            </a:r>
            <a:endParaRPr kumimoji="1" lang="zh-CN" altLang="en-US"/>
          </a:p>
        </p:txBody>
      </p:sp>
      <p:grpSp>
        <p:nvGrpSpPr>
          <p:cNvPr id="23" name="组合 22"/>
          <p:cNvGrpSpPr/>
          <p:nvPr/>
        </p:nvGrpSpPr>
        <p:grpSpPr>
          <a:xfrm>
            <a:off x="149860" y="487680"/>
            <a:ext cx="510540" cy="419100"/>
            <a:chOff x="149860" y="487680"/>
            <a:chExt cx="510540" cy="419100"/>
          </a:xfrm>
        </p:grpSpPr>
        <p:sp>
          <p:nvSpPr>
            <p:cNvPr id="24" name="标题 1"/>
            <p:cNvSpPr txBox="1"/>
            <p:nvPr/>
          </p:nvSpPr>
          <p:spPr>
            <a:xfrm>
              <a:off x="149860" y="718185"/>
              <a:ext cx="510540" cy="188595"/>
            </a:xfrm>
            <a:prstGeom prst="ellipse">
              <a:avLst/>
            </a:prstGeom>
            <a:noFill/>
            <a:ln w="12700" cap="sq">
              <a:solidFill>
                <a:schemeClr val="accent1"/>
              </a:solidFill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>
                <a:lnSpc>
                  <a:spcPct val="110000"/>
                </a:lnSpc>
              </a:pPr>
              <a:endParaRPr kumimoji="1" lang="zh-CN" altLang="en-US"/>
            </a:p>
          </p:txBody>
        </p:sp>
        <p:sp>
          <p:nvSpPr>
            <p:cNvPr id="25" name="标题 1"/>
            <p:cNvSpPr txBox="1"/>
            <p:nvPr/>
          </p:nvSpPr>
          <p:spPr>
            <a:xfrm>
              <a:off x="149860" y="602933"/>
              <a:ext cx="510540" cy="188595"/>
            </a:xfrm>
            <a:prstGeom prst="ellipse">
              <a:avLst/>
            </a:prstGeom>
            <a:noFill/>
            <a:ln w="12700" cap="sq">
              <a:solidFill>
                <a:schemeClr val="accent1"/>
              </a:solidFill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>
                <a:lnSpc>
                  <a:spcPct val="110000"/>
                </a:lnSpc>
              </a:pPr>
              <a:endParaRPr kumimoji="1" lang="zh-CN" altLang="en-US"/>
            </a:p>
          </p:txBody>
        </p:sp>
        <p:sp>
          <p:nvSpPr>
            <p:cNvPr id="26" name="标题 1"/>
            <p:cNvSpPr txBox="1"/>
            <p:nvPr/>
          </p:nvSpPr>
          <p:spPr>
            <a:xfrm>
              <a:off x="149860" y="487680"/>
              <a:ext cx="510540" cy="188595"/>
            </a:xfrm>
            <a:prstGeom prst="ellipse">
              <a:avLst/>
            </a:prstGeom>
            <a:noFill/>
            <a:ln w="12700" cap="sq">
              <a:solidFill>
                <a:schemeClr val="accent1"/>
              </a:solidFill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>
                <a:lnSpc>
                  <a:spcPct val="110000"/>
                </a:lnSpc>
              </a:pPr>
              <a:endParaRPr kumimoji="1" lang="zh-CN" altLang="en-US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632435" y="1408835"/>
            <a:ext cx="3567176" cy="4669384"/>
          </a:xfrm>
          <a:prstGeom prst="roundRect">
            <a:avLst>
              <a:gd name="adj" fmla="val 4240"/>
            </a:avLst>
          </a:prstGeom>
          <a:solidFill>
            <a:schemeClr val="accent1">
              <a:lumMod val="75000"/>
            </a:schemeClr>
          </a:solidFill>
          <a:ln w="16519" cap="sq">
            <a:noFill/>
            <a:miter/>
          </a:ln>
          <a:effectLst/>
        </p:spPr>
        <p:txBody>
          <a:bodyPr vert="horz" wrap="square" lIns="0" tIns="0" rIns="0" bIns="0" rtlCol="0" anchor="t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>
            <a:off x="576553" y="1464716"/>
            <a:ext cx="3568211" cy="4669384"/>
          </a:xfrm>
          <a:prstGeom prst="roundRect">
            <a:avLst>
              <a:gd name="adj" fmla="val 4240"/>
            </a:avLst>
          </a:prstGeom>
          <a:solidFill>
            <a:schemeClr val="bg1"/>
          </a:solidFill>
          <a:ln w="9525" cap="sq">
            <a:solidFill>
              <a:schemeClr val="accent1"/>
            </a:solidFill>
            <a:miter/>
          </a:ln>
          <a:effectLst/>
        </p:spPr>
        <p:txBody>
          <a:bodyPr vert="horz" wrap="square" lIns="0" tIns="0" rIns="0" bIns="0" rtlCol="0" anchor="t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>
            <a:off x="756724" y="1527527"/>
            <a:ext cx="3214078" cy="53261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rtlCol="0" anchor="ctr"/>
          <a:lstStyle/>
          <a:p>
            <a:pPr algn="l">
              <a:lnSpc>
                <a:spcPct val="11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 CN Bold" panose="020B0800000000000000" charset="-122"/>
                <a:ea typeface="Source Han Sans CN Bold" panose="020B0800000000000000" charset="-122"/>
                <a:cs typeface="Source Han Sans CN Bold" panose="020B0800000000000000" charset="-122"/>
              </a:rPr>
              <a:t>培养爱国情怀</a:t>
            </a: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>
            <a:off x="756726" y="2061968"/>
            <a:ext cx="3214078" cy="401625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" panose="020B0500000000000000" charset="-122"/>
                <a:ea typeface="Source Han Sans" panose="020B0500000000000000" charset="-122"/>
                <a:cs typeface="Source Han Sans" panose="020B0500000000000000" charset="-122"/>
              </a:rPr>
              <a:t>通过红色金融的故事，让小学生了解中国共产党领导下的金融事业发展历程，培养爱国情怀。
例如，讲述红色金融在支持革命战争中的作用，激发小学生的民族自豪感。</a:t>
            </a: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>
            <a:off x="4367775" y="1408835"/>
            <a:ext cx="3567176" cy="4669384"/>
          </a:xfrm>
          <a:prstGeom prst="roundRect">
            <a:avLst>
              <a:gd name="adj" fmla="val 4240"/>
            </a:avLst>
          </a:prstGeom>
          <a:solidFill>
            <a:schemeClr val="accent1">
              <a:lumMod val="75000"/>
            </a:schemeClr>
          </a:solidFill>
          <a:ln w="16519" cap="sq">
            <a:noFill/>
            <a:miter/>
          </a:ln>
          <a:effectLst/>
        </p:spPr>
        <p:txBody>
          <a:bodyPr vert="horz" wrap="square" lIns="0" tIns="0" rIns="0" bIns="0" rtlCol="0" anchor="t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>
            <a:off x="4311894" y="1464716"/>
            <a:ext cx="3568211" cy="4669384"/>
          </a:xfrm>
          <a:prstGeom prst="roundRect">
            <a:avLst>
              <a:gd name="adj" fmla="val 4240"/>
            </a:avLst>
          </a:prstGeom>
          <a:solidFill>
            <a:schemeClr val="bg1"/>
          </a:solidFill>
          <a:ln w="9525" cap="sq">
            <a:solidFill>
              <a:schemeClr val="accent1"/>
            </a:solidFill>
            <a:miter/>
          </a:ln>
          <a:effectLst/>
        </p:spPr>
        <p:txBody>
          <a:bodyPr vert="horz" wrap="square" lIns="0" tIns="0" rIns="0" bIns="0" rtlCol="0" anchor="t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>
            <a:off x="4492065" y="1527527"/>
            <a:ext cx="3214078" cy="53261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rtlCol="0" anchor="ctr"/>
          <a:lstStyle/>
          <a:p>
            <a:pPr algn="l">
              <a:lnSpc>
                <a:spcPct val="11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 CN Bold" panose="020B0800000000000000" charset="-122"/>
                <a:ea typeface="Source Han Sans CN Bold" panose="020B0800000000000000" charset="-122"/>
                <a:cs typeface="Source Han Sans CN Bold" panose="020B0800000000000000" charset="-122"/>
              </a:rPr>
              <a:t>树立正确价值观</a:t>
            </a: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>
            <a:off x="4492067" y="2061968"/>
            <a:ext cx="3214078" cy="401625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" panose="020B0500000000000000" charset="-122"/>
                <a:ea typeface="Source Han Sans" panose="020B0500000000000000" charset="-122"/>
                <a:cs typeface="Source Han Sans" panose="020B0500000000000000" charset="-122"/>
              </a:rPr>
              <a:t>红色金融强调为人民服务、支持实体经济，有助于小学生树立正确的价值观。
例如，通过红色金融的故事，让小学生明白金融不仅仅是赚钱的工具，更是服务社会的重要手段。</a:t>
            </a: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>
            <a:off x="8045679" y="1408835"/>
            <a:ext cx="3567176" cy="4669384"/>
          </a:xfrm>
          <a:prstGeom prst="roundRect">
            <a:avLst>
              <a:gd name="adj" fmla="val 4240"/>
            </a:avLst>
          </a:prstGeom>
          <a:solidFill>
            <a:schemeClr val="accent1">
              <a:lumMod val="75000"/>
            </a:schemeClr>
          </a:solidFill>
          <a:ln w="16519" cap="sq">
            <a:noFill/>
            <a:miter/>
          </a:ln>
          <a:effectLst/>
        </p:spPr>
        <p:txBody>
          <a:bodyPr vert="horz" wrap="square" lIns="0" tIns="0" rIns="0" bIns="0" rtlCol="0" anchor="t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>
            <a:off x="7989798" y="1464716"/>
            <a:ext cx="3568211" cy="4669384"/>
          </a:xfrm>
          <a:prstGeom prst="roundRect">
            <a:avLst>
              <a:gd name="adj" fmla="val 4240"/>
            </a:avLst>
          </a:prstGeom>
          <a:solidFill>
            <a:schemeClr val="bg1"/>
          </a:solidFill>
          <a:ln w="9525" cap="sq">
            <a:solidFill>
              <a:schemeClr val="accent1"/>
            </a:solidFill>
            <a:miter/>
          </a:ln>
          <a:effectLst/>
        </p:spPr>
        <p:txBody>
          <a:bodyPr vert="horz" wrap="square" lIns="0" tIns="0" rIns="0" bIns="0" rtlCol="0" anchor="t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>
            <a:off x="8169969" y="1527527"/>
            <a:ext cx="3214078" cy="53261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rtlCol="0" anchor="ctr"/>
          <a:lstStyle/>
          <a:p>
            <a:pPr algn="l">
              <a:lnSpc>
                <a:spcPct val="11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 CN Bold" panose="020B0800000000000000" charset="-122"/>
                <a:ea typeface="Source Han Sans CN Bold" panose="020B0800000000000000" charset="-122"/>
                <a:cs typeface="Source Han Sans CN Bold" panose="020B0800000000000000" charset="-122"/>
              </a:rPr>
              <a:t>激发学习兴趣</a:t>
            </a: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>
            <a:off x="8169970" y="2061968"/>
            <a:ext cx="3214078" cy="401625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" panose="020B0500000000000000" charset="-122"/>
                <a:ea typeface="Source Han Sans" panose="020B0500000000000000" charset="-122"/>
                <a:cs typeface="Source Han Sans" panose="020B0500000000000000" charset="-122"/>
              </a:rPr>
              <a:t>红色金融的故事生动有趣，能够激发小学生对金融知识的学习兴趣。
例如，通过讲述红色金融中的英雄人物和感人事迹，吸引小学生的注意力，激发他们的学习热情。</a:t>
            </a: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>
            <a:off x="787215" y="450990"/>
            <a:ext cx="10671175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10000"/>
              </a:lnSpc>
            </a:pPr>
            <a:r>
              <a:rPr kumimoji="1" lang="en-US" altLang="zh-CN" sz="28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 panose="020B0800000000000000" charset="-122"/>
                <a:ea typeface="Source Han Sans CN Bold" panose="020B0800000000000000" charset="-122"/>
                <a:cs typeface="Source Han Sans CN Bold" panose="020B0800000000000000" charset="-122"/>
              </a:rPr>
              <a:t>红色金融的教育价值</a:t>
            </a:r>
            <a:endParaRPr kumimoji="1" lang="zh-CN" altLang="en-US"/>
          </a:p>
        </p:txBody>
      </p:sp>
      <p:grpSp>
        <p:nvGrpSpPr>
          <p:cNvPr id="15" name="组合 14"/>
          <p:cNvGrpSpPr/>
          <p:nvPr/>
        </p:nvGrpSpPr>
        <p:grpSpPr>
          <a:xfrm>
            <a:off x="149860" y="487680"/>
            <a:ext cx="510540" cy="419100"/>
            <a:chOff x="149860" y="487680"/>
            <a:chExt cx="510540" cy="419100"/>
          </a:xfrm>
        </p:grpSpPr>
        <p:sp>
          <p:nvSpPr>
            <p:cNvPr id="16" name="标题 1"/>
            <p:cNvSpPr txBox="1"/>
            <p:nvPr/>
          </p:nvSpPr>
          <p:spPr>
            <a:xfrm>
              <a:off x="149860" y="718185"/>
              <a:ext cx="510540" cy="188595"/>
            </a:xfrm>
            <a:prstGeom prst="ellipse">
              <a:avLst/>
            </a:prstGeom>
            <a:noFill/>
            <a:ln w="12700" cap="sq">
              <a:solidFill>
                <a:schemeClr val="accent1"/>
              </a:solidFill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>
                <a:lnSpc>
                  <a:spcPct val="110000"/>
                </a:lnSpc>
              </a:pPr>
              <a:endParaRPr kumimoji="1" lang="zh-CN" altLang="en-US"/>
            </a:p>
          </p:txBody>
        </p:sp>
        <p:sp>
          <p:nvSpPr>
            <p:cNvPr id="17" name="标题 1"/>
            <p:cNvSpPr txBox="1"/>
            <p:nvPr/>
          </p:nvSpPr>
          <p:spPr>
            <a:xfrm>
              <a:off x="149860" y="602933"/>
              <a:ext cx="510540" cy="188595"/>
            </a:xfrm>
            <a:prstGeom prst="ellipse">
              <a:avLst/>
            </a:prstGeom>
            <a:noFill/>
            <a:ln w="12700" cap="sq">
              <a:solidFill>
                <a:schemeClr val="accent1"/>
              </a:solidFill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>
                <a:lnSpc>
                  <a:spcPct val="110000"/>
                </a:lnSpc>
              </a:pPr>
              <a:endParaRPr kumimoji="1" lang="zh-CN" altLang="en-US"/>
            </a:p>
          </p:txBody>
        </p:sp>
        <p:sp>
          <p:nvSpPr>
            <p:cNvPr id="18" name="标题 1"/>
            <p:cNvSpPr txBox="1"/>
            <p:nvPr/>
          </p:nvSpPr>
          <p:spPr>
            <a:xfrm>
              <a:off x="149860" y="487680"/>
              <a:ext cx="510540" cy="188595"/>
            </a:xfrm>
            <a:prstGeom prst="ellipse">
              <a:avLst/>
            </a:prstGeom>
            <a:noFill/>
            <a:ln w="12700" cap="sq">
              <a:solidFill>
                <a:schemeClr val="accent1"/>
              </a:solidFill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>
                <a:lnSpc>
                  <a:spcPct val="110000"/>
                </a:lnSpc>
              </a:pPr>
              <a:endParaRPr kumimoji="1" lang="zh-CN" altLang="en-US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4331990" y="1535430"/>
            <a:ext cx="3528020" cy="4137660"/>
          </a:xfrm>
          <a:prstGeom prst="roundRect">
            <a:avLst>
              <a:gd name="adj" fmla="val 2728"/>
            </a:avLst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>
            <a:off x="7990880" y="1916832"/>
            <a:ext cx="3528020" cy="3432006"/>
          </a:xfrm>
          <a:prstGeom prst="roundRect">
            <a:avLst>
              <a:gd name="adj" fmla="val 2728"/>
            </a:avLst>
          </a:prstGeom>
          <a:noFill/>
          <a:ln w="127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>
            <a:off x="660400" y="1916832"/>
            <a:ext cx="3528020" cy="3432006"/>
          </a:xfrm>
          <a:prstGeom prst="roundRect">
            <a:avLst>
              <a:gd name="adj" fmla="val 2728"/>
            </a:avLst>
          </a:prstGeom>
          <a:noFill/>
          <a:ln w="127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>
            <a:off x="762000" y="2019300"/>
            <a:ext cx="106680" cy="106680"/>
          </a:xfrm>
          <a:prstGeom prst="ellipse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>
            <a:off x="8092440" y="2019300"/>
            <a:ext cx="106680" cy="106680"/>
          </a:xfrm>
          <a:prstGeom prst="ellipse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>
            <a:off x="4559300" y="2827293"/>
            <a:ext cx="3073400" cy="196983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" panose="020B0500000000000000" charset="-122"/>
                <a:ea typeface="Source Han Sans" panose="020B0500000000000000" charset="-122"/>
                <a:cs typeface="Source Han Sans" panose="020B0500000000000000" charset="-122"/>
              </a:rPr>
              <a:t>在抗日战争时期，红色金融通过发行货币、开展储蓄等方式，支持了抗日根据地的经济建设和军事斗争。
例如，晋察冀边区银行通过发行货币，支持了根据地的经济建设和抗日战争。</a:t>
            </a: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>
            <a:off x="4559300" y="2436798"/>
            <a:ext cx="3073400" cy="30777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ctr">
              <a:lnSpc>
                <a:spcPct val="11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 CN Bold" panose="020B0800000000000000" charset="-122"/>
                <a:ea typeface="Source Han Sans CN Bold" panose="020B0800000000000000" charset="-122"/>
                <a:cs typeface="Source Han Sans CN Bold" panose="020B0800000000000000" charset="-122"/>
              </a:rPr>
              <a:t>抗日战争时期的金融支持</a:t>
            </a: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>
            <a:off x="8218190" y="2815530"/>
            <a:ext cx="3073400" cy="196983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" panose="020B0500000000000000" charset="-122"/>
                <a:ea typeface="Source Han Sans" panose="020B0500000000000000" charset="-122"/>
                <a:cs typeface="Source Han Sans" panose="020B0500000000000000" charset="-122"/>
              </a:rPr>
              <a:t>在解放战争时期，红色金融通过开展储蓄、发行债券等方式，支持了解放战争的胜利。
例如，东北银行通过发行债券，支持了解放战争的军事开支。</a:t>
            </a: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>
            <a:off x="8218190" y="2425035"/>
            <a:ext cx="3073400" cy="30777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ctr">
              <a:lnSpc>
                <a:spcPct val="11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EB6B0B">
                    <a:alpha val="100000"/>
                  </a:srgbClr>
                </a:solidFill>
                <a:latin typeface="Source Han Sans CN Bold" panose="020B0800000000000000" charset="-122"/>
                <a:ea typeface="Source Han Sans CN Bold" panose="020B0800000000000000" charset="-122"/>
                <a:cs typeface="Source Han Sans CN Bold" panose="020B0800000000000000" charset="-122"/>
              </a:rPr>
              <a:t>解放战争时期的金融创新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>
            <a:off x="887710" y="2815530"/>
            <a:ext cx="3073400" cy="196983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" panose="020B0500000000000000" charset="-122"/>
                <a:ea typeface="Source Han Sans" panose="020B0500000000000000" charset="-122"/>
                <a:cs typeface="Source Han Sans" panose="020B0500000000000000" charset="-122"/>
              </a:rPr>
              <a:t>中华苏维埃共和国国家银行的成立，是中国共产党领导下的第一个红色金融机构。
它通过发行货币、开展储蓄等方式，支持了根据地的经济建设和军事斗争。</a:t>
            </a: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>
            <a:off x="887710" y="2425035"/>
            <a:ext cx="3073400" cy="30777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ctr">
              <a:lnSpc>
                <a:spcPct val="11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EB6B0B">
                    <a:alpha val="100000"/>
                  </a:srgbClr>
                </a:solidFill>
                <a:latin typeface="Source Han Sans CN Bold" panose="020B0800000000000000" charset="-122"/>
                <a:ea typeface="Source Han Sans CN Bold" panose="020B0800000000000000" charset="-122"/>
                <a:cs typeface="Source Han Sans CN Bold" panose="020B0800000000000000" charset="-122"/>
              </a:rPr>
              <a:t>中华苏维埃共和国国家银行</a:t>
            </a: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>
            <a:off x="4465320" y="1653540"/>
            <a:ext cx="106680" cy="106680"/>
          </a:xfrm>
          <a:prstGeom prst="ellipse">
            <a:avLst/>
          </a:pr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>
            <a:off x="787215" y="450990"/>
            <a:ext cx="10671175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10000"/>
              </a:lnSpc>
            </a:pPr>
            <a:r>
              <a:rPr kumimoji="1" lang="en-US" altLang="zh-CN" sz="28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 panose="020B0800000000000000" charset="-122"/>
                <a:ea typeface="Source Han Sans CN Bold" panose="020B0800000000000000" charset="-122"/>
                <a:cs typeface="Source Han Sans CN Bold" panose="020B0800000000000000" charset="-122"/>
              </a:rPr>
              <a:t>红色金融的实践案例</a:t>
            </a:r>
            <a:endParaRPr kumimoji="1" lang="zh-CN" altLang="en-US"/>
          </a:p>
        </p:txBody>
      </p:sp>
      <p:grpSp>
        <p:nvGrpSpPr>
          <p:cNvPr id="15" name="组合 14"/>
          <p:cNvGrpSpPr/>
          <p:nvPr/>
        </p:nvGrpSpPr>
        <p:grpSpPr>
          <a:xfrm>
            <a:off x="149860" y="487680"/>
            <a:ext cx="510540" cy="419100"/>
            <a:chOff x="149860" y="487680"/>
            <a:chExt cx="510540" cy="419100"/>
          </a:xfrm>
        </p:grpSpPr>
        <p:sp>
          <p:nvSpPr>
            <p:cNvPr id="16" name="标题 1"/>
            <p:cNvSpPr txBox="1"/>
            <p:nvPr/>
          </p:nvSpPr>
          <p:spPr>
            <a:xfrm>
              <a:off x="149860" y="718185"/>
              <a:ext cx="510540" cy="188595"/>
            </a:xfrm>
            <a:prstGeom prst="ellipse">
              <a:avLst/>
            </a:prstGeom>
            <a:noFill/>
            <a:ln w="12700" cap="sq">
              <a:solidFill>
                <a:schemeClr val="accent1"/>
              </a:solidFill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>
                <a:lnSpc>
                  <a:spcPct val="110000"/>
                </a:lnSpc>
              </a:pPr>
              <a:endParaRPr kumimoji="1" lang="zh-CN" altLang="en-US"/>
            </a:p>
          </p:txBody>
        </p:sp>
        <p:sp>
          <p:nvSpPr>
            <p:cNvPr id="17" name="标题 1"/>
            <p:cNvSpPr txBox="1"/>
            <p:nvPr/>
          </p:nvSpPr>
          <p:spPr>
            <a:xfrm>
              <a:off x="149860" y="602933"/>
              <a:ext cx="510540" cy="188595"/>
            </a:xfrm>
            <a:prstGeom prst="ellipse">
              <a:avLst/>
            </a:prstGeom>
            <a:noFill/>
            <a:ln w="12700" cap="sq">
              <a:solidFill>
                <a:schemeClr val="accent1"/>
              </a:solidFill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>
                <a:lnSpc>
                  <a:spcPct val="110000"/>
                </a:lnSpc>
              </a:pPr>
              <a:endParaRPr kumimoji="1" lang="zh-CN" altLang="en-US"/>
            </a:p>
          </p:txBody>
        </p:sp>
        <p:sp>
          <p:nvSpPr>
            <p:cNvPr id="18" name="标题 1"/>
            <p:cNvSpPr txBox="1"/>
            <p:nvPr/>
          </p:nvSpPr>
          <p:spPr>
            <a:xfrm>
              <a:off x="149860" y="487680"/>
              <a:ext cx="510540" cy="188595"/>
            </a:xfrm>
            <a:prstGeom prst="ellipse">
              <a:avLst/>
            </a:prstGeom>
            <a:noFill/>
            <a:ln w="12700" cap="sq">
              <a:solidFill>
                <a:schemeClr val="accent1"/>
              </a:solidFill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>
                <a:lnSpc>
                  <a:spcPct val="110000"/>
                </a:lnSpc>
              </a:pPr>
              <a:endParaRPr kumimoji="1" lang="zh-CN" altLang="en-US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>
            <a:off x="222250" y="203200"/>
            <a:ext cx="11747500" cy="6451600"/>
          </a:xfrm>
          <a:prstGeom prst="roundRect">
            <a:avLst>
              <a:gd name="adj" fmla="val 2887"/>
            </a:avLst>
          </a:prstGeom>
          <a:solidFill>
            <a:schemeClr val="bg1"/>
          </a:solidFill>
          <a:ln w="12700" cap="flat">
            <a:noFill/>
            <a:miter/>
          </a:ln>
          <a:effectLst>
            <a:outerShdw blurRad="165100" algn="ctr" rotWithShape="0">
              <a:schemeClr val="accent1">
                <a:lumMod val="50000"/>
                <a:alpha val="24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>
            <a:off x="1737542" y="3231642"/>
            <a:ext cx="5527376" cy="2745726"/>
          </a:xfrm>
          <a:prstGeom prst="rect">
            <a:avLst/>
          </a:prstGeom>
          <a:noFill/>
          <a:ln cap="sq">
            <a:noFill/>
            <a:prstDash val="solid"/>
          </a:ln>
          <a:effectLst/>
        </p:spPr>
        <p:txBody>
          <a:bodyPr vert="horz" wrap="square" lIns="0" tIns="0" rIns="0" bIns="0" rtlCol="0" anchor="t"/>
          <a:lstStyle/>
          <a:p>
            <a:pPr algn="l">
              <a:lnSpc>
                <a:spcPct val="130000"/>
              </a:lnSpc>
            </a:pPr>
            <a:r>
              <a:rPr kumimoji="1" lang="en-US" altLang="zh-CN" sz="3600">
                <a:ln w="12700">
                  <a:noFill/>
                </a:ln>
                <a:solidFill>
                  <a:srgbClr val="EB6B0B">
                    <a:alpha val="100000"/>
                  </a:srgbClr>
                </a:solidFill>
                <a:latin typeface="HelloFont WenYiHei" panose="00020600040101010101" charset="-122"/>
                <a:ea typeface="HelloFont WenYiHei" panose="00020600040101010101" charset="-122"/>
                <a:cs typeface="HelloFont WenYiHei" panose="00020600040101010101" charset="-122"/>
              </a:rPr>
              <a:t>二、财商与品德</a:t>
            </a: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>
            <a:off x="1732100" y="390035"/>
            <a:ext cx="3562306" cy="2684115"/>
          </a:xfrm>
          <a:prstGeom prst="rect">
            <a:avLst/>
          </a:prstGeom>
          <a:noFill/>
          <a:ln cap="sq">
            <a:noFill/>
            <a:prstDash val="solid"/>
          </a:ln>
          <a:effectLst/>
        </p:spPr>
        <p:txBody>
          <a:bodyPr vert="horz" wrap="square" lIns="0" tIns="0" rIns="0" bIns="0" rtlCol="0" anchor="b"/>
          <a:lstStyle/>
          <a:p>
            <a:pPr algn="l">
              <a:lnSpc>
                <a:spcPct val="110000"/>
              </a:lnSpc>
            </a:pPr>
            <a:r>
              <a:rPr kumimoji="1" lang="en-US" altLang="zh-CN" sz="11500">
                <a:ln w="19050">
                  <a:solidFill>
                    <a:srgbClr val="EB6B0B">
                      <a:alpha val="100000"/>
                    </a:srgbClr>
                  </a:solidFill>
                </a:ln>
                <a:solidFill>
                  <a:srgbClr val="000000">
                    <a:alpha val="100000"/>
                  </a:srgbClr>
                </a:solidFill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</a:rPr>
              <a:t>02</a:t>
            </a:r>
            <a:endParaRPr kumimoji="1"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alphaModFix amt="100000"/>
          </a:blip>
          <a:srcRect/>
          <a:stretch>
            <a:fillRect/>
          </a:stretch>
        </p:blipFill>
        <p:spPr>
          <a:xfrm>
            <a:off x="8219284" y="1070380"/>
            <a:ext cx="2993395" cy="5584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alphaModFix amt="100000"/>
          </a:blip>
          <a:srcRect/>
          <a:stretch>
            <a:fillRect/>
          </a:stretch>
        </p:blipFill>
        <p:spPr>
          <a:xfrm>
            <a:off x="322414" y="1323386"/>
            <a:ext cx="1298561" cy="50784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>
            <p:custDataLst>
              <p:tags r:id="rId1"/>
            </p:custDataLst>
          </p:nvPr>
        </p:nvSpPr>
        <p:spPr>
          <a:xfrm>
            <a:off x="4681586" y="1377633"/>
            <a:ext cx="2828830" cy="1981375"/>
          </a:xfrm>
          <a:prstGeom prst="rect">
            <a:avLst/>
          </a:prstGeom>
          <a:solidFill>
            <a:schemeClr val="accent1"/>
          </a:solidFill>
          <a:ln w="762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" name="标题 1"/>
          <p:cNvSpPr txBox="1"/>
          <p:nvPr>
            <p:custDataLst>
              <p:tags r:id="rId2"/>
            </p:custDataLst>
          </p:nvPr>
        </p:nvSpPr>
        <p:spPr>
          <a:xfrm rot="5400000">
            <a:off x="6567767" y="2320284"/>
            <a:ext cx="2400514" cy="515215"/>
          </a:xfrm>
          <a:prstGeom prst="parallelogram">
            <a:avLst>
              <a:gd name="adj" fmla="val 82178"/>
            </a:avLst>
          </a:prstGeom>
          <a:solidFill>
            <a:schemeClr val="accent1">
              <a:lumMod val="20000"/>
              <a:lumOff val="80000"/>
            </a:schemeClr>
          </a:solidFill>
          <a:ln w="762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4" name="标题 1"/>
          <p:cNvSpPr txBox="1"/>
          <p:nvPr>
            <p:custDataLst>
              <p:tags r:id="rId3"/>
            </p:custDataLst>
          </p:nvPr>
        </p:nvSpPr>
        <p:spPr>
          <a:xfrm rot="16200000" flipV="1">
            <a:off x="3223721" y="2320284"/>
            <a:ext cx="2400514" cy="515215"/>
          </a:xfrm>
          <a:prstGeom prst="parallelogram">
            <a:avLst>
              <a:gd name="adj" fmla="val 82178"/>
            </a:avLst>
          </a:prstGeom>
          <a:solidFill>
            <a:schemeClr val="accent1">
              <a:lumMod val="20000"/>
              <a:lumOff val="80000"/>
            </a:schemeClr>
          </a:solidFill>
          <a:ln w="762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5" name="标题 1"/>
          <p:cNvSpPr txBox="1"/>
          <p:nvPr>
            <p:custDataLst>
              <p:tags r:id="rId4"/>
            </p:custDataLst>
          </p:nvPr>
        </p:nvSpPr>
        <p:spPr>
          <a:xfrm>
            <a:off x="8025630" y="1796773"/>
            <a:ext cx="2828830" cy="19813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762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6" name="标题 1"/>
          <p:cNvSpPr txBox="1"/>
          <p:nvPr>
            <p:custDataLst>
              <p:tags r:id="rId5"/>
            </p:custDataLst>
          </p:nvPr>
        </p:nvSpPr>
        <p:spPr>
          <a:xfrm rot="5400000">
            <a:off x="9911811" y="2739424"/>
            <a:ext cx="2400516" cy="515215"/>
          </a:xfrm>
          <a:prstGeom prst="parallelogram">
            <a:avLst>
              <a:gd name="adj" fmla="val 82178"/>
            </a:avLst>
          </a:prstGeom>
          <a:solidFill>
            <a:schemeClr val="accent1">
              <a:lumMod val="20000"/>
              <a:lumOff val="80000"/>
            </a:schemeClr>
          </a:solidFill>
          <a:ln w="762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7" name="标题 1"/>
          <p:cNvSpPr txBox="1"/>
          <p:nvPr>
            <p:custDataLst>
              <p:tags r:id="rId6"/>
            </p:custDataLst>
          </p:nvPr>
        </p:nvSpPr>
        <p:spPr>
          <a:xfrm>
            <a:off x="1337540" y="1796773"/>
            <a:ext cx="2828830" cy="19813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762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8" name="标题 1"/>
          <p:cNvSpPr txBox="1"/>
          <p:nvPr>
            <p:custDataLst>
              <p:tags r:id="rId7"/>
            </p:custDataLst>
          </p:nvPr>
        </p:nvSpPr>
        <p:spPr>
          <a:xfrm rot="16200000" flipV="1">
            <a:off x="-120326" y="2739424"/>
            <a:ext cx="2400516" cy="515215"/>
          </a:xfrm>
          <a:prstGeom prst="parallelogram">
            <a:avLst>
              <a:gd name="adj" fmla="val 82178"/>
            </a:avLst>
          </a:prstGeom>
          <a:solidFill>
            <a:schemeClr val="accent1">
              <a:lumMod val="20000"/>
              <a:lumOff val="80000"/>
            </a:schemeClr>
          </a:solidFill>
          <a:ln w="762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9" name="标题 1"/>
          <p:cNvSpPr txBox="1"/>
          <p:nvPr>
            <p:custDataLst>
              <p:tags r:id="rId8"/>
            </p:custDataLst>
          </p:nvPr>
        </p:nvSpPr>
        <p:spPr>
          <a:xfrm>
            <a:off x="5723135" y="1761133"/>
            <a:ext cx="748802" cy="655564"/>
          </a:xfrm>
          <a:custGeom>
            <a:avLst/>
            <a:gdLst>
              <a:gd name="connsiteX0" fmla="*/ 411292 w 822400"/>
              <a:gd name="connsiteY0" fmla="*/ 234366 h 720000"/>
              <a:gd name="connsiteX1" fmla="*/ 285658 w 822400"/>
              <a:gd name="connsiteY1" fmla="*/ 360000 h 720000"/>
              <a:gd name="connsiteX2" fmla="*/ 411292 w 822400"/>
              <a:gd name="connsiteY2" fmla="*/ 485635 h 720000"/>
              <a:gd name="connsiteX3" fmla="*/ 536927 w 822400"/>
              <a:gd name="connsiteY3" fmla="*/ 360000 h 720000"/>
              <a:gd name="connsiteX4" fmla="*/ 411292 w 822400"/>
              <a:gd name="connsiteY4" fmla="*/ 234366 h 720000"/>
              <a:gd name="connsiteX5" fmla="*/ 411292 w 822400"/>
              <a:gd name="connsiteY5" fmla="*/ 178938 h 720000"/>
              <a:gd name="connsiteX6" fmla="*/ 592354 w 822400"/>
              <a:gd name="connsiteY6" fmla="*/ 360000 h 720000"/>
              <a:gd name="connsiteX7" fmla="*/ 411292 w 822400"/>
              <a:gd name="connsiteY7" fmla="*/ 541063 h 720000"/>
              <a:gd name="connsiteX8" fmla="*/ 230230 w 822400"/>
              <a:gd name="connsiteY8" fmla="*/ 360000 h 720000"/>
              <a:gd name="connsiteX9" fmla="*/ 411292 w 822400"/>
              <a:gd name="connsiteY9" fmla="*/ 178938 h 720000"/>
              <a:gd name="connsiteX10" fmla="*/ 235403 w 822400"/>
              <a:gd name="connsiteY10" fmla="*/ 55427 h 720000"/>
              <a:gd name="connsiteX11" fmla="*/ 59514 w 822400"/>
              <a:gd name="connsiteY11" fmla="*/ 360000 h 720000"/>
              <a:gd name="connsiteX12" fmla="*/ 235403 w 822400"/>
              <a:gd name="connsiteY12" fmla="*/ 664573 h 720000"/>
              <a:gd name="connsiteX13" fmla="*/ 587089 w 822400"/>
              <a:gd name="connsiteY13" fmla="*/ 664573 h 720000"/>
              <a:gd name="connsiteX14" fmla="*/ 762978 w 822400"/>
              <a:gd name="connsiteY14" fmla="*/ 360000 h 720000"/>
              <a:gd name="connsiteX15" fmla="*/ 587089 w 822400"/>
              <a:gd name="connsiteY15" fmla="*/ 55427 h 720000"/>
              <a:gd name="connsiteX16" fmla="*/ 219883 w 822400"/>
              <a:gd name="connsiteY16" fmla="*/ 0 h 720000"/>
              <a:gd name="connsiteX17" fmla="*/ 602516 w 822400"/>
              <a:gd name="connsiteY17" fmla="*/ 0 h 720000"/>
              <a:gd name="connsiteX18" fmla="*/ 627274 w 822400"/>
              <a:gd name="connsiteY18" fmla="*/ 14319 h 720000"/>
              <a:gd name="connsiteX19" fmla="*/ 818590 w 822400"/>
              <a:gd name="connsiteY19" fmla="*/ 345682 h 720000"/>
              <a:gd name="connsiteX20" fmla="*/ 818590 w 822400"/>
              <a:gd name="connsiteY20" fmla="*/ 374319 h 720000"/>
              <a:gd name="connsiteX21" fmla="*/ 627366 w 822400"/>
              <a:gd name="connsiteY21" fmla="*/ 705682 h 720000"/>
              <a:gd name="connsiteX22" fmla="*/ 602608 w 822400"/>
              <a:gd name="connsiteY22" fmla="*/ 720000 h 720000"/>
              <a:gd name="connsiteX23" fmla="*/ 219976 w 822400"/>
              <a:gd name="connsiteY23" fmla="*/ 720000 h 720000"/>
              <a:gd name="connsiteX24" fmla="*/ 195218 w 822400"/>
              <a:gd name="connsiteY24" fmla="*/ 705682 h 720000"/>
              <a:gd name="connsiteX25" fmla="*/ 3810 w 822400"/>
              <a:gd name="connsiteY25" fmla="*/ 374319 h 720000"/>
              <a:gd name="connsiteX26" fmla="*/ 3810 w 822400"/>
              <a:gd name="connsiteY26" fmla="*/ 345682 h 720000"/>
              <a:gd name="connsiteX27" fmla="*/ 195126 w 822400"/>
              <a:gd name="connsiteY27" fmla="*/ 14319 h 720000"/>
              <a:gd name="connsiteX28" fmla="*/ 219883 w 822400"/>
              <a:gd name="connsiteY28" fmla="*/ 0 h 720000"/>
            </a:gdLst>
            <a:ahLst/>
            <a:cxnLst/>
            <a:rect l="l" t="t" r="r" b="b"/>
            <a:pathLst>
              <a:path w="822400" h="720000">
                <a:moveTo>
                  <a:pt x="411292" y="234366"/>
                </a:moveTo>
                <a:cubicBezTo>
                  <a:pt x="342008" y="234366"/>
                  <a:pt x="285658" y="290716"/>
                  <a:pt x="285658" y="360000"/>
                </a:cubicBezTo>
                <a:cubicBezTo>
                  <a:pt x="285658" y="429284"/>
                  <a:pt x="342008" y="485635"/>
                  <a:pt x="411292" y="485635"/>
                </a:cubicBezTo>
                <a:cubicBezTo>
                  <a:pt x="480576" y="485635"/>
                  <a:pt x="536927" y="429284"/>
                  <a:pt x="536927" y="360000"/>
                </a:cubicBezTo>
                <a:cubicBezTo>
                  <a:pt x="536927" y="290716"/>
                  <a:pt x="480576" y="234366"/>
                  <a:pt x="411292" y="234366"/>
                </a:cubicBezTo>
                <a:close/>
                <a:moveTo>
                  <a:pt x="411292" y="178938"/>
                </a:moveTo>
                <a:cubicBezTo>
                  <a:pt x="511153" y="178938"/>
                  <a:pt x="592354" y="260139"/>
                  <a:pt x="592354" y="360000"/>
                </a:cubicBezTo>
                <a:cubicBezTo>
                  <a:pt x="592354" y="459861"/>
                  <a:pt x="511153" y="541063"/>
                  <a:pt x="411292" y="541063"/>
                </a:cubicBezTo>
                <a:cubicBezTo>
                  <a:pt x="311431" y="541063"/>
                  <a:pt x="230230" y="459861"/>
                  <a:pt x="230230" y="360000"/>
                </a:cubicBezTo>
                <a:cubicBezTo>
                  <a:pt x="230230" y="260139"/>
                  <a:pt x="311431" y="178938"/>
                  <a:pt x="411292" y="178938"/>
                </a:cubicBezTo>
                <a:close/>
                <a:moveTo>
                  <a:pt x="235403" y="55427"/>
                </a:moveTo>
                <a:lnTo>
                  <a:pt x="59514" y="360000"/>
                </a:lnTo>
                <a:lnTo>
                  <a:pt x="235403" y="664573"/>
                </a:lnTo>
                <a:lnTo>
                  <a:pt x="587089" y="664573"/>
                </a:lnTo>
                <a:lnTo>
                  <a:pt x="762978" y="360000"/>
                </a:lnTo>
                <a:lnTo>
                  <a:pt x="587089" y="55427"/>
                </a:lnTo>
                <a:close/>
                <a:moveTo>
                  <a:pt x="219883" y="0"/>
                </a:moveTo>
                <a:lnTo>
                  <a:pt x="602516" y="0"/>
                </a:lnTo>
                <a:cubicBezTo>
                  <a:pt x="612678" y="0"/>
                  <a:pt x="622193" y="5450"/>
                  <a:pt x="627274" y="14319"/>
                </a:cubicBezTo>
                <a:lnTo>
                  <a:pt x="818590" y="345682"/>
                </a:lnTo>
                <a:cubicBezTo>
                  <a:pt x="823671" y="354550"/>
                  <a:pt x="823671" y="365451"/>
                  <a:pt x="818590" y="374319"/>
                </a:cubicBezTo>
                <a:lnTo>
                  <a:pt x="627366" y="705682"/>
                </a:lnTo>
                <a:cubicBezTo>
                  <a:pt x="622285" y="714550"/>
                  <a:pt x="612770" y="720000"/>
                  <a:pt x="602608" y="720000"/>
                </a:cubicBezTo>
                <a:lnTo>
                  <a:pt x="219976" y="720000"/>
                </a:lnTo>
                <a:cubicBezTo>
                  <a:pt x="209814" y="720000"/>
                  <a:pt x="200299" y="714550"/>
                  <a:pt x="195218" y="705682"/>
                </a:cubicBezTo>
                <a:lnTo>
                  <a:pt x="3810" y="374319"/>
                </a:lnTo>
                <a:cubicBezTo>
                  <a:pt x="-1271" y="365543"/>
                  <a:pt x="-1271" y="354550"/>
                  <a:pt x="3810" y="345682"/>
                </a:cubicBezTo>
                <a:lnTo>
                  <a:pt x="195126" y="14319"/>
                </a:lnTo>
                <a:cubicBezTo>
                  <a:pt x="200207" y="5450"/>
                  <a:pt x="209721" y="0"/>
                  <a:pt x="219883" y="0"/>
                </a:cubicBezTo>
                <a:close/>
              </a:path>
            </a:pathLst>
          </a:custGeom>
          <a:solidFill>
            <a:schemeClr val="bg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0" name="标题 1"/>
          <p:cNvSpPr txBox="1"/>
          <p:nvPr>
            <p:custDataLst>
              <p:tags r:id="rId9"/>
            </p:custDataLst>
          </p:nvPr>
        </p:nvSpPr>
        <p:spPr>
          <a:xfrm>
            <a:off x="9114614" y="2176015"/>
            <a:ext cx="655676" cy="748802"/>
          </a:xfrm>
          <a:custGeom>
            <a:avLst/>
            <a:gdLst>
              <a:gd name="connsiteX0" fmla="*/ 1449958 w 1449958"/>
              <a:gd name="connsiteY0" fmla="*/ 669913 h 1655898"/>
              <a:gd name="connsiteX1" fmla="*/ 1449586 w 1449958"/>
              <a:gd name="connsiteY1" fmla="*/ 666192 h 1655898"/>
              <a:gd name="connsiteX2" fmla="*/ 1449586 w 1449958"/>
              <a:gd name="connsiteY2" fmla="*/ 665634 h 1655898"/>
              <a:gd name="connsiteX3" fmla="*/ 1448098 w 1449958"/>
              <a:gd name="connsiteY3" fmla="*/ 658006 h 1655898"/>
              <a:gd name="connsiteX4" fmla="*/ 1445307 w 1449958"/>
              <a:gd name="connsiteY4" fmla="*/ 650379 h 1655898"/>
              <a:gd name="connsiteX5" fmla="*/ 1443633 w 1449958"/>
              <a:gd name="connsiteY5" fmla="*/ 646844 h 1655898"/>
              <a:gd name="connsiteX6" fmla="*/ 1441772 w 1449958"/>
              <a:gd name="connsiteY6" fmla="*/ 643496 h 1655898"/>
              <a:gd name="connsiteX7" fmla="*/ 1441400 w 1449958"/>
              <a:gd name="connsiteY7" fmla="*/ 643124 h 1655898"/>
              <a:gd name="connsiteX8" fmla="*/ 1439354 w 1449958"/>
              <a:gd name="connsiteY8" fmla="*/ 640147 h 1655898"/>
              <a:gd name="connsiteX9" fmla="*/ 1439168 w 1449958"/>
              <a:gd name="connsiteY9" fmla="*/ 639775 h 1655898"/>
              <a:gd name="connsiteX10" fmla="*/ 1436936 w 1449958"/>
              <a:gd name="connsiteY10" fmla="*/ 636798 h 1655898"/>
              <a:gd name="connsiteX11" fmla="*/ 1436378 w 1449958"/>
              <a:gd name="connsiteY11" fmla="*/ 636240 h 1655898"/>
              <a:gd name="connsiteX12" fmla="*/ 1433773 w 1449958"/>
              <a:gd name="connsiteY12" fmla="*/ 633450 h 1655898"/>
              <a:gd name="connsiteX13" fmla="*/ 816136 w 1449958"/>
              <a:gd name="connsiteY13" fmla="*/ 15813 h 1655898"/>
              <a:gd name="connsiteX14" fmla="*/ 813346 w 1449958"/>
              <a:gd name="connsiteY14" fmla="*/ 13208 h 1655898"/>
              <a:gd name="connsiteX15" fmla="*/ 812788 w 1449958"/>
              <a:gd name="connsiteY15" fmla="*/ 12650 h 1655898"/>
              <a:gd name="connsiteX16" fmla="*/ 809997 w 1449958"/>
              <a:gd name="connsiteY16" fmla="*/ 10418 h 1655898"/>
              <a:gd name="connsiteX17" fmla="*/ 809625 w 1449958"/>
              <a:gd name="connsiteY17" fmla="*/ 10232 h 1655898"/>
              <a:gd name="connsiteX18" fmla="*/ 806834 w 1449958"/>
              <a:gd name="connsiteY18" fmla="*/ 8372 h 1655898"/>
              <a:gd name="connsiteX19" fmla="*/ 806276 w 1449958"/>
              <a:gd name="connsiteY19" fmla="*/ 8000 h 1655898"/>
              <a:gd name="connsiteX20" fmla="*/ 802928 w 1449958"/>
              <a:gd name="connsiteY20" fmla="*/ 6139 h 1655898"/>
              <a:gd name="connsiteX21" fmla="*/ 802742 w 1449958"/>
              <a:gd name="connsiteY21" fmla="*/ 6139 h 1655898"/>
              <a:gd name="connsiteX22" fmla="*/ 799207 w 1449958"/>
              <a:gd name="connsiteY22" fmla="*/ 4465 h 1655898"/>
              <a:gd name="connsiteX23" fmla="*/ 799021 w 1449958"/>
              <a:gd name="connsiteY23" fmla="*/ 4465 h 1655898"/>
              <a:gd name="connsiteX24" fmla="*/ 791580 w 1449958"/>
              <a:gd name="connsiteY24" fmla="*/ 1860 h 1655898"/>
              <a:gd name="connsiteX25" fmla="*/ 791394 w 1449958"/>
              <a:gd name="connsiteY25" fmla="*/ 1860 h 1655898"/>
              <a:gd name="connsiteX26" fmla="*/ 783766 w 1449958"/>
              <a:gd name="connsiteY26" fmla="*/ 372 h 1655898"/>
              <a:gd name="connsiteX27" fmla="*/ 783022 w 1449958"/>
              <a:gd name="connsiteY27" fmla="*/ 372 h 1655898"/>
              <a:gd name="connsiteX28" fmla="*/ 779301 w 1449958"/>
              <a:gd name="connsiteY28" fmla="*/ 0 h 1655898"/>
              <a:gd name="connsiteX29" fmla="*/ 261751 w 1449958"/>
              <a:gd name="connsiteY29" fmla="*/ 0 h 1655898"/>
              <a:gd name="connsiteX30" fmla="*/ 0 w 1449958"/>
              <a:gd name="connsiteY30" fmla="*/ 261751 h 1655898"/>
              <a:gd name="connsiteX31" fmla="*/ 0 w 1449958"/>
              <a:gd name="connsiteY31" fmla="*/ 1394148 h 1655898"/>
              <a:gd name="connsiteX32" fmla="*/ 261751 w 1449958"/>
              <a:gd name="connsiteY32" fmla="*/ 1655899 h 1655898"/>
              <a:gd name="connsiteX33" fmla="*/ 1188207 w 1449958"/>
              <a:gd name="connsiteY33" fmla="*/ 1655899 h 1655898"/>
              <a:gd name="connsiteX34" fmla="*/ 1449958 w 1449958"/>
              <a:gd name="connsiteY34" fmla="*/ 1394148 h 1655898"/>
              <a:gd name="connsiteX35" fmla="*/ 1449958 w 1449958"/>
              <a:gd name="connsiteY35" fmla="*/ 672889 h 1655898"/>
              <a:gd name="connsiteX36" fmla="*/ 1449958 w 1449958"/>
              <a:gd name="connsiteY36" fmla="*/ 669913 h 1655898"/>
              <a:gd name="connsiteX37" fmla="*/ 832321 w 1449958"/>
              <a:gd name="connsiteY37" fmla="*/ 466948 h 1655898"/>
              <a:gd name="connsiteX38" fmla="*/ 832321 w 1449958"/>
              <a:gd name="connsiteY38" fmla="*/ 189942 h 1655898"/>
              <a:gd name="connsiteX39" fmla="*/ 1259458 w 1449958"/>
              <a:gd name="connsiteY39" fmla="*/ 617079 h 1655898"/>
              <a:gd name="connsiteX40" fmla="*/ 982452 w 1449958"/>
              <a:gd name="connsiteY40" fmla="*/ 617079 h 1655898"/>
              <a:gd name="connsiteX41" fmla="*/ 832321 w 1449958"/>
              <a:gd name="connsiteY41" fmla="*/ 466948 h 1655898"/>
              <a:gd name="connsiteX42" fmla="*/ 1338337 w 1449958"/>
              <a:gd name="connsiteY42" fmla="*/ 1393403 h 1655898"/>
              <a:gd name="connsiteX43" fmla="*/ 1188207 w 1449958"/>
              <a:gd name="connsiteY43" fmla="*/ 1543534 h 1655898"/>
              <a:gd name="connsiteX44" fmla="*/ 261751 w 1449958"/>
              <a:gd name="connsiteY44" fmla="*/ 1543534 h 1655898"/>
              <a:gd name="connsiteX45" fmla="*/ 111621 w 1449958"/>
              <a:gd name="connsiteY45" fmla="*/ 1393403 h 1655898"/>
              <a:gd name="connsiteX46" fmla="*/ 111621 w 1449958"/>
              <a:gd name="connsiteY46" fmla="*/ 261007 h 1655898"/>
              <a:gd name="connsiteX47" fmla="*/ 261751 w 1449958"/>
              <a:gd name="connsiteY47" fmla="*/ 110877 h 1655898"/>
              <a:gd name="connsiteX48" fmla="*/ 720700 w 1449958"/>
              <a:gd name="connsiteY48" fmla="*/ 110877 h 1655898"/>
              <a:gd name="connsiteX49" fmla="*/ 720700 w 1449958"/>
              <a:gd name="connsiteY49" fmla="*/ 466948 h 1655898"/>
              <a:gd name="connsiteX50" fmla="*/ 982452 w 1449958"/>
              <a:gd name="connsiteY50" fmla="*/ 728700 h 1655898"/>
              <a:gd name="connsiteX51" fmla="*/ 1338523 w 1449958"/>
              <a:gd name="connsiteY51" fmla="*/ 728700 h 1655898"/>
              <a:gd name="connsiteX52" fmla="*/ 1338523 w 1449958"/>
              <a:gd name="connsiteY52" fmla="*/ 1393403 h 1655898"/>
            </a:gdLst>
            <a:ahLst/>
            <a:cxnLst/>
            <a:rect l="l" t="t" r="r" b="b"/>
            <a:pathLst>
              <a:path w="1449958" h="1655898">
                <a:moveTo>
                  <a:pt x="1449958" y="669913"/>
                </a:moveTo>
                <a:cubicBezTo>
                  <a:pt x="1449958" y="668610"/>
                  <a:pt x="1449772" y="667308"/>
                  <a:pt x="1449586" y="666192"/>
                </a:cubicBezTo>
                <a:lnTo>
                  <a:pt x="1449586" y="665634"/>
                </a:lnTo>
                <a:cubicBezTo>
                  <a:pt x="1449214" y="663029"/>
                  <a:pt x="1448656" y="660425"/>
                  <a:pt x="1448098" y="658006"/>
                </a:cubicBezTo>
                <a:cubicBezTo>
                  <a:pt x="1447354" y="655402"/>
                  <a:pt x="1446423" y="652797"/>
                  <a:pt x="1445307" y="650379"/>
                </a:cubicBezTo>
                <a:cubicBezTo>
                  <a:pt x="1444749" y="649077"/>
                  <a:pt x="1444191" y="647960"/>
                  <a:pt x="1443633" y="646844"/>
                </a:cubicBezTo>
                <a:cubicBezTo>
                  <a:pt x="1443075" y="645728"/>
                  <a:pt x="1442331" y="644612"/>
                  <a:pt x="1441772" y="643496"/>
                </a:cubicBezTo>
                <a:cubicBezTo>
                  <a:pt x="1441587" y="643310"/>
                  <a:pt x="1441587" y="643124"/>
                  <a:pt x="1441400" y="643124"/>
                </a:cubicBezTo>
                <a:cubicBezTo>
                  <a:pt x="1440842" y="642193"/>
                  <a:pt x="1440098" y="641077"/>
                  <a:pt x="1439354" y="640147"/>
                </a:cubicBezTo>
                <a:cubicBezTo>
                  <a:pt x="1439354" y="640147"/>
                  <a:pt x="1439168" y="639961"/>
                  <a:pt x="1439168" y="639775"/>
                </a:cubicBezTo>
                <a:cubicBezTo>
                  <a:pt x="1438424" y="638845"/>
                  <a:pt x="1437680" y="637729"/>
                  <a:pt x="1436936" y="636798"/>
                </a:cubicBezTo>
                <a:lnTo>
                  <a:pt x="1436378" y="636240"/>
                </a:lnTo>
                <a:cubicBezTo>
                  <a:pt x="1435633" y="635310"/>
                  <a:pt x="1434703" y="634380"/>
                  <a:pt x="1433773" y="633450"/>
                </a:cubicBezTo>
                <a:lnTo>
                  <a:pt x="816136" y="15813"/>
                </a:lnTo>
                <a:cubicBezTo>
                  <a:pt x="815206" y="14883"/>
                  <a:pt x="814276" y="14139"/>
                  <a:pt x="813346" y="13208"/>
                </a:cubicBezTo>
                <a:lnTo>
                  <a:pt x="812788" y="12650"/>
                </a:lnTo>
                <a:lnTo>
                  <a:pt x="809997" y="10418"/>
                </a:lnTo>
                <a:cubicBezTo>
                  <a:pt x="809811" y="10418"/>
                  <a:pt x="809811" y="10232"/>
                  <a:pt x="809625" y="10232"/>
                </a:cubicBezTo>
                <a:cubicBezTo>
                  <a:pt x="808695" y="9488"/>
                  <a:pt x="807765" y="8930"/>
                  <a:pt x="806834" y="8372"/>
                </a:cubicBezTo>
                <a:cubicBezTo>
                  <a:pt x="806649" y="8186"/>
                  <a:pt x="806462" y="8186"/>
                  <a:pt x="806276" y="8000"/>
                </a:cubicBezTo>
                <a:cubicBezTo>
                  <a:pt x="805160" y="7255"/>
                  <a:pt x="804044" y="6697"/>
                  <a:pt x="802928" y="6139"/>
                </a:cubicBezTo>
                <a:lnTo>
                  <a:pt x="802742" y="6139"/>
                </a:lnTo>
                <a:cubicBezTo>
                  <a:pt x="801626" y="5581"/>
                  <a:pt x="800509" y="5023"/>
                  <a:pt x="799207" y="4465"/>
                </a:cubicBezTo>
                <a:lnTo>
                  <a:pt x="799021" y="4465"/>
                </a:lnTo>
                <a:cubicBezTo>
                  <a:pt x="796603" y="3349"/>
                  <a:pt x="793998" y="2418"/>
                  <a:pt x="791580" y="1860"/>
                </a:cubicBezTo>
                <a:lnTo>
                  <a:pt x="791394" y="1860"/>
                </a:lnTo>
                <a:cubicBezTo>
                  <a:pt x="788975" y="1116"/>
                  <a:pt x="786371" y="744"/>
                  <a:pt x="783766" y="372"/>
                </a:cubicBezTo>
                <a:lnTo>
                  <a:pt x="783022" y="372"/>
                </a:lnTo>
                <a:cubicBezTo>
                  <a:pt x="781720" y="186"/>
                  <a:pt x="780604" y="186"/>
                  <a:pt x="779301" y="0"/>
                </a:cubicBezTo>
                <a:lnTo>
                  <a:pt x="261751" y="0"/>
                </a:lnTo>
                <a:cubicBezTo>
                  <a:pt x="117388" y="0"/>
                  <a:pt x="0" y="117388"/>
                  <a:pt x="0" y="261751"/>
                </a:cubicBezTo>
                <a:lnTo>
                  <a:pt x="0" y="1394148"/>
                </a:lnTo>
                <a:cubicBezTo>
                  <a:pt x="0" y="1538511"/>
                  <a:pt x="117388" y="1655899"/>
                  <a:pt x="261751" y="1655899"/>
                </a:cubicBezTo>
                <a:lnTo>
                  <a:pt x="1188207" y="1655899"/>
                </a:lnTo>
                <a:cubicBezTo>
                  <a:pt x="1332570" y="1655899"/>
                  <a:pt x="1449958" y="1538511"/>
                  <a:pt x="1449958" y="1394148"/>
                </a:cubicBezTo>
                <a:lnTo>
                  <a:pt x="1449958" y="672889"/>
                </a:lnTo>
                <a:lnTo>
                  <a:pt x="1449958" y="669913"/>
                </a:lnTo>
                <a:close/>
                <a:moveTo>
                  <a:pt x="832321" y="466948"/>
                </a:moveTo>
                <a:lnTo>
                  <a:pt x="832321" y="189942"/>
                </a:lnTo>
                <a:lnTo>
                  <a:pt x="1259458" y="617079"/>
                </a:lnTo>
                <a:lnTo>
                  <a:pt x="982452" y="617079"/>
                </a:lnTo>
                <a:cubicBezTo>
                  <a:pt x="899666" y="617079"/>
                  <a:pt x="832321" y="549734"/>
                  <a:pt x="832321" y="466948"/>
                </a:cubicBezTo>
                <a:close/>
                <a:moveTo>
                  <a:pt x="1338337" y="1393403"/>
                </a:moveTo>
                <a:cubicBezTo>
                  <a:pt x="1338337" y="1476189"/>
                  <a:pt x="1270992" y="1543534"/>
                  <a:pt x="1188207" y="1543534"/>
                </a:cubicBezTo>
                <a:lnTo>
                  <a:pt x="261751" y="1543534"/>
                </a:lnTo>
                <a:cubicBezTo>
                  <a:pt x="178966" y="1543534"/>
                  <a:pt x="111621" y="1476189"/>
                  <a:pt x="111621" y="1393403"/>
                </a:cubicBezTo>
                <a:lnTo>
                  <a:pt x="111621" y="261007"/>
                </a:lnTo>
                <a:cubicBezTo>
                  <a:pt x="111621" y="178222"/>
                  <a:pt x="178966" y="110877"/>
                  <a:pt x="261751" y="110877"/>
                </a:cubicBezTo>
                <a:lnTo>
                  <a:pt x="720700" y="110877"/>
                </a:lnTo>
                <a:lnTo>
                  <a:pt x="720700" y="466948"/>
                </a:lnTo>
                <a:cubicBezTo>
                  <a:pt x="720700" y="611312"/>
                  <a:pt x="838088" y="728700"/>
                  <a:pt x="982452" y="728700"/>
                </a:cubicBezTo>
                <a:lnTo>
                  <a:pt x="1338523" y="728700"/>
                </a:lnTo>
                <a:lnTo>
                  <a:pt x="1338523" y="1393403"/>
                </a:lnTo>
                <a:close/>
              </a:path>
            </a:pathLst>
          </a:custGeom>
          <a:solidFill>
            <a:schemeClr val="bg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1" name="标题 1"/>
          <p:cNvSpPr txBox="1"/>
          <p:nvPr>
            <p:custDataLst>
              <p:tags r:id="rId10"/>
            </p:custDataLst>
          </p:nvPr>
        </p:nvSpPr>
        <p:spPr>
          <a:xfrm>
            <a:off x="2379090" y="2182055"/>
            <a:ext cx="748802" cy="724644"/>
          </a:xfrm>
          <a:custGeom>
            <a:avLst/>
            <a:gdLst>
              <a:gd name="connsiteX0" fmla="*/ 695958 w 1660735"/>
              <a:gd name="connsiteY0" fmla="*/ 752512 h 1607157"/>
              <a:gd name="connsiteX1" fmla="*/ 376349 w 1660735"/>
              <a:gd name="connsiteY1" fmla="*/ 752512 h 1607157"/>
              <a:gd name="connsiteX2" fmla="*/ 110505 w 1660735"/>
              <a:gd name="connsiteY2" fmla="*/ 642007 h 1607157"/>
              <a:gd name="connsiteX3" fmla="*/ 0 w 1660735"/>
              <a:gd name="connsiteY3" fmla="*/ 376349 h 1607157"/>
              <a:gd name="connsiteX4" fmla="*/ 110505 w 1660735"/>
              <a:gd name="connsiteY4" fmla="*/ 110505 h 1607157"/>
              <a:gd name="connsiteX5" fmla="*/ 376349 w 1660735"/>
              <a:gd name="connsiteY5" fmla="*/ 0 h 1607157"/>
              <a:gd name="connsiteX6" fmla="*/ 642193 w 1660735"/>
              <a:gd name="connsiteY6" fmla="*/ 110505 h 1607157"/>
              <a:gd name="connsiteX7" fmla="*/ 752698 w 1660735"/>
              <a:gd name="connsiteY7" fmla="*/ 376349 h 1607157"/>
              <a:gd name="connsiteX8" fmla="*/ 752698 w 1660735"/>
              <a:gd name="connsiteY8" fmla="*/ 695958 h 1607157"/>
              <a:gd name="connsiteX9" fmla="*/ 695958 w 1660735"/>
              <a:gd name="connsiteY9" fmla="*/ 752512 h 1607157"/>
              <a:gd name="connsiteX10" fmla="*/ 376349 w 1660735"/>
              <a:gd name="connsiteY10" fmla="*/ 111621 h 1607157"/>
              <a:gd name="connsiteX11" fmla="*/ 111621 w 1660735"/>
              <a:gd name="connsiteY11" fmla="*/ 376349 h 1607157"/>
              <a:gd name="connsiteX12" fmla="*/ 376349 w 1660735"/>
              <a:gd name="connsiteY12" fmla="*/ 641077 h 1607157"/>
              <a:gd name="connsiteX13" fmla="*/ 641077 w 1660735"/>
              <a:gd name="connsiteY13" fmla="*/ 641077 h 1607157"/>
              <a:gd name="connsiteX14" fmla="*/ 641077 w 1660735"/>
              <a:gd name="connsiteY14" fmla="*/ 376349 h 1607157"/>
              <a:gd name="connsiteX15" fmla="*/ 376349 w 1660735"/>
              <a:gd name="connsiteY15" fmla="*/ 111621 h 1607157"/>
              <a:gd name="connsiteX16" fmla="*/ 1284201 w 1660735"/>
              <a:gd name="connsiteY16" fmla="*/ 752512 h 1607157"/>
              <a:gd name="connsiteX17" fmla="*/ 964592 w 1660735"/>
              <a:gd name="connsiteY17" fmla="*/ 752512 h 1607157"/>
              <a:gd name="connsiteX18" fmla="*/ 908038 w 1660735"/>
              <a:gd name="connsiteY18" fmla="*/ 695958 h 1607157"/>
              <a:gd name="connsiteX19" fmla="*/ 908038 w 1660735"/>
              <a:gd name="connsiteY19" fmla="*/ 376349 h 1607157"/>
              <a:gd name="connsiteX20" fmla="*/ 1018543 w 1660735"/>
              <a:gd name="connsiteY20" fmla="*/ 110505 h 1607157"/>
              <a:gd name="connsiteX21" fmla="*/ 1284387 w 1660735"/>
              <a:gd name="connsiteY21" fmla="*/ 0 h 1607157"/>
              <a:gd name="connsiteX22" fmla="*/ 1550231 w 1660735"/>
              <a:gd name="connsiteY22" fmla="*/ 110505 h 1607157"/>
              <a:gd name="connsiteX23" fmla="*/ 1660736 w 1660735"/>
              <a:gd name="connsiteY23" fmla="*/ 376349 h 1607157"/>
              <a:gd name="connsiteX24" fmla="*/ 1550231 w 1660735"/>
              <a:gd name="connsiteY24" fmla="*/ 642193 h 1607157"/>
              <a:gd name="connsiteX25" fmla="*/ 1284201 w 1660735"/>
              <a:gd name="connsiteY25" fmla="*/ 752512 h 1607157"/>
              <a:gd name="connsiteX26" fmla="*/ 1019659 w 1660735"/>
              <a:gd name="connsiteY26" fmla="*/ 640891 h 1607157"/>
              <a:gd name="connsiteX27" fmla="*/ 1284387 w 1660735"/>
              <a:gd name="connsiteY27" fmla="*/ 640891 h 1607157"/>
              <a:gd name="connsiteX28" fmla="*/ 1549115 w 1660735"/>
              <a:gd name="connsiteY28" fmla="*/ 376163 h 1607157"/>
              <a:gd name="connsiteX29" fmla="*/ 1284387 w 1660735"/>
              <a:gd name="connsiteY29" fmla="*/ 111435 h 1607157"/>
              <a:gd name="connsiteX30" fmla="*/ 1019659 w 1660735"/>
              <a:gd name="connsiteY30" fmla="*/ 376163 h 1607157"/>
              <a:gd name="connsiteX31" fmla="*/ 1019659 w 1660735"/>
              <a:gd name="connsiteY31" fmla="*/ 640891 h 1607157"/>
              <a:gd name="connsiteX32" fmla="*/ 376349 w 1660735"/>
              <a:gd name="connsiteY32" fmla="*/ 1607158 h 1607157"/>
              <a:gd name="connsiteX33" fmla="*/ 110505 w 1660735"/>
              <a:gd name="connsiteY33" fmla="*/ 1496653 h 1607157"/>
              <a:gd name="connsiteX34" fmla="*/ 0 w 1660735"/>
              <a:gd name="connsiteY34" fmla="*/ 1230809 h 1607157"/>
              <a:gd name="connsiteX35" fmla="*/ 110505 w 1660735"/>
              <a:gd name="connsiteY35" fmla="*/ 964964 h 1607157"/>
              <a:gd name="connsiteX36" fmla="*/ 376349 w 1660735"/>
              <a:gd name="connsiteY36" fmla="*/ 854459 h 1607157"/>
              <a:gd name="connsiteX37" fmla="*/ 695958 w 1660735"/>
              <a:gd name="connsiteY37" fmla="*/ 854459 h 1607157"/>
              <a:gd name="connsiteX38" fmla="*/ 752512 w 1660735"/>
              <a:gd name="connsiteY38" fmla="*/ 911014 h 1607157"/>
              <a:gd name="connsiteX39" fmla="*/ 752512 w 1660735"/>
              <a:gd name="connsiteY39" fmla="*/ 1230623 h 1607157"/>
              <a:gd name="connsiteX40" fmla="*/ 642007 w 1660735"/>
              <a:gd name="connsiteY40" fmla="*/ 1496467 h 1607157"/>
              <a:gd name="connsiteX41" fmla="*/ 376349 w 1660735"/>
              <a:gd name="connsiteY41" fmla="*/ 1607158 h 1607157"/>
              <a:gd name="connsiteX42" fmla="*/ 376349 w 1660735"/>
              <a:gd name="connsiteY42" fmla="*/ 966267 h 1607157"/>
              <a:gd name="connsiteX43" fmla="*/ 111621 w 1660735"/>
              <a:gd name="connsiteY43" fmla="*/ 1230809 h 1607157"/>
              <a:gd name="connsiteX44" fmla="*/ 376349 w 1660735"/>
              <a:gd name="connsiteY44" fmla="*/ 1495537 h 1607157"/>
              <a:gd name="connsiteX45" fmla="*/ 641077 w 1660735"/>
              <a:gd name="connsiteY45" fmla="*/ 1230809 h 1607157"/>
              <a:gd name="connsiteX46" fmla="*/ 641077 w 1660735"/>
              <a:gd name="connsiteY46" fmla="*/ 966267 h 1607157"/>
              <a:gd name="connsiteX47" fmla="*/ 376349 w 1660735"/>
              <a:gd name="connsiteY47" fmla="*/ 966267 h 1607157"/>
              <a:gd name="connsiteX48" fmla="*/ 1284201 w 1660735"/>
              <a:gd name="connsiteY48" fmla="*/ 1607158 h 1607157"/>
              <a:gd name="connsiteX49" fmla="*/ 1018357 w 1660735"/>
              <a:gd name="connsiteY49" fmla="*/ 1496653 h 1607157"/>
              <a:gd name="connsiteX50" fmla="*/ 907852 w 1660735"/>
              <a:gd name="connsiteY50" fmla="*/ 1230809 h 1607157"/>
              <a:gd name="connsiteX51" fmla="*/ 907852 w 1660735"/>
              <a:gd name="connsiteY51" fmla="*/ 911200 h 1607157"/>
              <a:gd name="connsiteX52" fmla="*/ 964406 w 1660735"/>
              <a:gd name="connsiteY52" fmla="*/ 854646 h 1607157"/>
              <a:gd name="connsiteX53" fmla="*/ 1284015 w 1660735"/>
              <a:gd name="connsiteY53" fmla="*/ 854646 h 1607157"/>
              <a:gd name="connsiteX54" fmla="*/ 1549859 w 1660735"/>
              <a:gd name="connsiteY54" fmla="*/ 965150 h 1607157"/>
              <a:gd name="connsiteX55" fmla="*/ 1660364 w 1660735"/>
              <a:gd name="connsiteY55" fmla="*/ 1230995 h 1607157"/>
              <a:gd name="connsiteX56" fmla="*/ 1550045 w 1660735"/>
              <a:gd name="connsiteY56" fmla="*/ 1496653 h 1607157"/>
              <a:gd name="connsiteX57" fmla="*/ 1284201 w 1660735"/>
              <a:gd name="connsiteY57" fmla="*/ 1607158 h 1607157"/>
              <a:gd name="connsiteX58" fmla="*/ 1019659 w 1660735"/>
              <a:gd name="connsiteY58" fmla="*/ 966267 h 1607157"/>
              <a:gd name="connsiteX59" fmla="*/ 1019659 w 1660735"/>
              <a:gd name="connsiteY59" fmla="*/ 1230995 h 1607157"/>
              <a:gd name="connsiteX60" fmla="*/ 1284387 w 1660735"/>
              <a:gd name="connsiteY60" fmla="*/ 1495723 h 1607157"/>
              <a:gd name="connsiteX61" fmla="*/ 1549115 w 1660735"/>
              <a:gd name="connsiteY61" fmla="*/ 1230995 h 1607157"/>
              <a:gd name="connsiteX62" fmla="*/ 1284387 w 1660735"/>
              <a:gd name="connsiteY62" fmla="*/ 966267 h 1607157"/>
              <a:gd name="connsiteX63" fmla="*/ 1019659 w 1660735"/>
              <a:gd name="connsiteY63" fmla="*/ 966267 h 1607157"/>
            </a:gdLst>
            <a:ahLst/>
            <a:cxnLst/>
            <a:rect l="l" t="t" r="r" b="b"/>
            <a:pathLst>
              <a:path w="1660735" h="1607157">
                <a:moveTo>
                  <a:pt x="695958" y="752512"/>
                </a:moveTo>
                <a:lnTo>
                  <a:pt x="376349" y="752512"/>
                </a:lnTo>
                <a:cubicBezTo>
                  <a:pt x="276262" y="752512"/>
                  <a:pt x="181756" y="713259"/>
                  <a:pt x="110505" y="642007"/>
                </a:cubicBezTo>
                <a:cubicBezTo>
                  <a:pt x="39253" y="570756"/>
                  <a:pt x="0" y="476436"/>
                  <a:pt x="0" y="376349"/>
                </a:cubicBezTo>
                <a:cubicBezTo>
                  <a:pt x="0" y="276262"/>
                  <a:pt x="39253" y="181756"/>
                  <a:pt x="110505" y="110505"/>
                </a:cubicBezTo>
                <a:cubicBezTo>
                  <a:pt x="181756" y="39253"/>
                  <a:pt x="276076" y="0"/>
                  <a:pt x="376349" y="0"/>
                </a:cubicBezTo>
                <a:cubicBezTo>
                  <a:pt x="476436" y="0"/>
                  <a:pt x="570942" y="39253"/>
                  <a:pt x="642193" y="110505"/>
                </a:cubicBezTo>
                <a:cubicBezTo>
                  <a:pt x="713445" y="181756"/>
                  <a:pt x="752698" y="276076"/>
                  <a:pt x="752698" y="376349"/>
                </a:cubicBezTo>
                <a:lnTo>
                  <a:pt x="752698" y="695958"/>
                </a:lnTo>
                <a:cubicBezTo>
                  <a:pt x="752512" y="727211"/>
                  <a:pt x="727211" y="752512"/>
                  <a:pt x="695958" y="752512"/>
                </a:cubicBezTo>
                <a:close/>
                <a:moveTo>
                  <a:pt x="376349" y="111621"/>
                </a:moveTo>
                <a:cubicBezTo>
                  <a:pt x="230498" y="111621"/>
                  <a:pt x="111621" y="230312"/>
                  <a:pt x="111621" y="376349"/>
                </a:cubicBezTo>
                <a:cubicBezTo>
                  <a:pt x="111621" y="522201"/>
                  <a:pt x="230312" y="641077"/>
                  <a:pt x="376349" y="641077"/>
                </a:cubicBezTo>
                <a:lnTo>
                  <a:pt x="641077" y="641077"/>
                </a:lnTo>
                <a:lnTo>
                  <a:pt x="641077" y="376349"/>
                </a:lnTo>
                <a:cubicBezTo>
                  <a:pt x="640891" y="230312"/>
                  <a:pt x="522201" y="111621"/>
                  <a:pt x="376349" y="111621"/>
                </a:cubicBezTo>
                <a:close/>
                <a:moveTo>
                  <a:pt x="1284201" y="752512"/>
                </a:moveTo>
                <a:lnTo>
                  <a:pt x="964592" y="752512"/>
                </a:lnTo>
                <a:cubicBezTo>
                  <a:pt x="933338" y="752512"/>
                  <a:pt x="908038" y="727025"/>
                  <a:pt x="908038" y="695958"/>
                </a:cubicBezTo>
                <a:lnTo>
                  <a:pt x="908038" y="376349"/>
                </a:lnTo>
                <a:cubicBezTo>
                  <a:pt x="908038" y="276262"/>
                  <a:pt x="947291" y="181756"/>
                  <a:pt x="1018543" y="110505"/>
                </a:cubicBezTo>
                <a:cubicBezTo>
                  <a:pt x="1089794" y="39253"/>
                  <a:pt x="1184114" y="0"/>
                  <a:pt x="1284387" y="0"/>
                </a:cubicBezTo>
                <a:cubicBezTo>
                  <a:pt x="1384660" y="0"/>
                  <a:pt x="1478980" y="39253"/>
                  <a:pt x="1550231" y="110505"/>
                </a:cubicBezTo>
                <a:cubicBezTo>
                  <a:pt x="1621482" y="181756"/>
                  <a:pt x="1660736" y="276076"/>
                  <a:pt x="1660736" y="376349"/>
                </a:cubicBezTo>
                <a:cubicBezTo>
                  <a:pt x="1660736" y="476622"/>
                  <a:pt x="1621482" y="570942"/>
                  <a:pt x="1550231" y="642193"/>
                </a:cubicBezTo>
                <a:cubicBezTo>
                  <a:pt x="1478794" y="713259"/>
                  <a:pt x="1384288" y="752512"/>
                  <a:pt x="1284201" y="752512"/>
                </a:cubicBezTo>
                <a:close/>
                <a:moveTo>
                  <a:pt x="1019659" y="640891"/>
                </a:moveTo>
                <a:lnTo>
                  <a:pt x="1284387" y="640891"/>
                </a:lnTo>
                <a:cubicBezTo>
                  <a:pt x="1430238" y="640891"/>
                  <a:pt x="1549115" y="522201"/>
                  <a:pt x="1549115" y="376163"/>
                </a:cubicBezTo>
                <a:cubicBezTo>
                  <a:pt x="1549115" y="230312"/>
                  <a:pt x="1430424" y="111435"/>
                  <a:pt x="1284387" y="111435"/>
                </a:cubicBezTo>
                <a:cubicBezTo>
                  <a:pt x="1138349" y="111435"/>
                  <a:pt x="1019659" y="230125"/>
                  <a:pt x="1019659" y="376163"/>
                </a:cubicBezTo>
                <a:lnTo>
                  <a:pt x="1019659" y="640891"/>
                </a:lnTo>
                <a:close/>
                <a:moveTo>
                  <a:pt x="376349" y="1607158"/>
                </a:moveTo>
                <a:cubicBezTo>
                  <a:pt x="276262" y="1607158"/>
                  <a:pt x="181756" y="1567904"/>
                  <a:pt x="110505" y="1496653"/>
                </a:cubicBezTo>
                <a:cubicBezTo>
                  <a:pt x="39253" y="1425401"/>
                  <a:pt x="0" y="1330896"/>
                  <a:pt x="0" y="1230809"/>
                </a:cubicBezTo>
                <a:cubicBezTo>
                  <a:pt x="0" y="1130722"/>
                  <a:pt x="39253" y="1036216"/>
                  <a:pt x="110505" y="964964"/>
                </a:cubicBezTo>
                <a:cubicBezTo>
                  <a:pt x="181756" y="893713"/>
                  <a:pt x="276076" y="854459"/>
                  <a:pt x="376349" y="854459"/>
                </a:cubicBezTo>
                <a:lnTo>
                  <a:pt x="695958" y="854459"/>
                </a:lnTo>
                <a:cubicBezTo>
                  <a:pt x="727211" y="854459"/>
                  <a:pt x="752512" y="879760"/>
                  <a:pt x="752512" y="911014"/>
                </a:cubicBezTo>
                <a:lnTo>
                  <a:pt x="752512" y="1230623"/>
                </a:lnTo>
                <a:cubicBezTo>
                  <a:pt x="752512" y="1330709"/>
                  <a:pt x="713259" y="1425215"/>
                  <a:pt x="642007" y="1496467"/>
                </a:cubicBezTo>
                <a:cubicBezTo>
                  <a:pt x="570756" y="1567718"/>
                  <a:pt x="476436" y="1607158"/>
                  <a:pt x="376349" y="1607158"/>
                </a:cubicBezTo>
                <a:close/>
                <a:moveTo>
                  <a:pt x="376349" y="966267"/>
                </a:moveTo>
                <a:cubicBezTo>
                  <a:pt x="230312" y="966267"/>
                  <a:pt x="111621" y="1084957"/>
                  <a:pt x="111621" y="1230809"/>
                </a:cubicBezTo>
                <a:cubicBezTo>
                  <a:pt x="111621" y="1376660"/>
                  <a:pt x="230312" y="1495537"/>
                  <a:pt x="376349" y="1495537"/>
                </a:cubicBezTo>
                <a:cubicBezTo>
                  <a:pt x="522201" y="1495537"/>
                  <a:pt x="641077" y="1376846"/>
                  <a:pt x="641077" y="1230809"/>
                </a:cubicBezTo>
                <a:lnTo>
                  <a:pt x="641077" y="966267"/>
                </a:lnTo>
                <a:lnTo>
                  <a:pt x="376349" y="966267"/>
                </a:lnTo>
                <a:close/>
                <a:moveTo>
                  <a:pt x="1284201" y="1607158"/>
                </a:moveTo>
                <a:cubicBezTo>
                  <a:pt x="1184114" y="1607158"/>
                  <a:pt x="1089608" y="1567904"/>
                  <a:pt x="1018357" y="1496653"/>
                </a:cubicBezTo>
                <a:cubicBezTo>
                  <a:pt x="947105" y="1425401"/>
                  <a:pt x="907852" y="1331082"/>
                  <a:pt x="907852" y="1230809"/>
                </a:cubicBezTo>
                <a:lnTo>
                  <a:pt x="907852" y="911200"/>
                </a:lnTo>
                <a:cubicBezTo>
                  <a:pt x="907852" y="879946"/>
                  <a:pt x="933152" y="854646"/>
                  <a:pt x="964406" y="854646"/>
                </a:cubicBezTo>
                <a:lnTo>
                  <a:pt x="1284015" y="854646"/>
                </a:lnTo>
                <a:cubicBezTo>
                  <a:pt x="1384102" y="854646"/>
                  <a:pt x="1478607" y="893899"/>
                  <a:pt x="1549859" y="965150"/>
                </a:cubicBezTo>
                <a:cubicBezTo>
                  <a:pt x="1621110" y="1036402"/>
                  <a:pt x="1660364" y="1130722"/>
                  <a:pt x="1660364" y="1230995"/>
                </a:cubicBezTo>
                <a:cubicBezTo>
                  <a:pt x="1660364" y="1331268"/>
                  <a:pt x="1621296" y="1425401"/>
                  <a:pt x="1550045" y="1496653"/>
                </a:cubicBezTo>
                <a:cubicBezTo>
                  <a:pt x="1478794" y="1567904"/>
                  <a:pt x="1384288" y="1607158"/>
                  <a:pt x="1284201" y="1607158"/>
                </a:cubicBezTo>
                <a:close/>
                <a:moveTo>
                  <a:pt x="1019659" y="966267"/>
                </a:moveTo>
                <a:lnTo>
                  <a:pt x="1019659" y="1230995"/>
                </a:lnTo>
                <a:cubicBezTo>
                  <a:pt x="1019659" y="1376846"/>
                  <a:pt x="1138349" y="1495723"/>
                  <a:pt x="1284387" y="1495723"/>
                </a:cubicBezTo>
                <a:cubicBezTo>
                  <a:pt x="1430424" y="1495723"/>
                  <a:pt x="1549115" y="1377032"/>
                  <a:pt x="1549115" y="1230995"/>
                </a:cubicBezTo>
                <a:cubicBezTo>
                  <a:pt x="1549115" y="1084957"/>
                  <a:pt x="1430424" y="966267"/>
                  <a:pt x="1284387" y="966267"/>
                </a:cubicBezTo>
                <a:lnTo>
                  <a:pt x="1019659" y="966267"/>
                </a:lnTo>
                <a:close/>
              </a:path>
            </a:pathLst>
          </a:custGeom>
          <a:solidFill>
            <a:schemeClr val="bg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2" name="标题 1"/>
          <p:cNvSpPr txBox="1"/>
          <p:nvPr>
            <p:custDataLst>
              <p:tags r:id="rId11"/>
            </p:custDataLst>
          </p:nvPr>
        </p:nvSpPr>
        <p:spPr>
          <a:xfrm>
            <a:off x="1148715" y="3948430"/>
            <a:ext cx="3122930" cy="223647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 panose="020B0500000000000000" charset="-122"/>
                <a:ea typeface="Source Han Sans" panose="020B0500000000000000" charset="-122"/>
                <a:cs typeface="Source Han Sans" panose="020B0500000000000000" charset="-122"/>
              </a:rPr>
              <a:t>财商教育与日常生活密切相关，帮助小学生理解金钱的价值和管理方法。
例如，通过学习财商知识，小学生可以学会合理规划零花钱，培养理财能力。</a:t>
            </a:r>
            <a:endParaRPr kumimoji="1" lang="zh-CN" altLang="en-US"/>
          </a:p>
        </p:txBody>
      </p:sp>
      <p:sp>
        <p:nvSpPr>
          <p:cNvPr id="13" name="标题 1"/>
          <p:cNvSpPr txBox="1"/>
          <p:nvPr>
            <p:custDataLst>
              <p:tags r:id="rId12"/>
            </p:custDataLst>
          </p:nvPr>
        </p:nvSpPr>
        <p:spPr>
          <a:xfrm>
            <a:off x="4683646" y="3528994"/>
            <a:ext cx="2824705" cy="265590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 panose="020B0500000000000000" charset="-122"/>
                <a:ea typeface="Source Han Sans" panose="020B0500000000000000" charset="-122"/>
                <a:cs typeface="Source Han Sans" panose="020B0500000000000000" charset="-122"/>
              </a:rPr>
              <a:t>财商教育不仅仅是理财能力的培养，更是品德教育的重要组成部分。
例如，通过财商教育，小学生可以学会诚实守信、勤俭节约等品德。</a:t>
            </a:r>
            <a:endParaRPr kumimoji="1" lang="zh-CN" altLang="en-US"/>
          </a:p>
        </p:txBody>
      </p:sp>
      <p:sp>
        <p:nvSpPr>
          <p:cNvPr id="14" name="标题 1"/>
          <p:cNvSpPr txBox="1"/>
          <p:nvPr>
            <p:custDataLst>
              <p:tags r:id="rId13"/>
            </p:custDataLst>
          </p:nvPr>
        </p:nvSpPr>
        <p:spPr>
          <a:xfrm>
            <a:off x="7955915" y="3948430"/>
            <a:ext cx="3022600" cy="223647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 panose="020B0500000000000000" charset="-122"/>
                <a:ea typeface="Source Han Sans" panose="020B0500000000000000" charset="-122"/>
                <a:cs typeface="Source Han Sans" panose="020B0500000000000000" charset="-122"/>
              </a:rPr>
              <a:t>财商教育有助于小学生树立正确的财富观，为未来的职业发展和生活打下坚实基础。
例如，通过财商教育，小学生可以学会合理规划财务，避免未来的财务危机。</a:t>
            </a:r>
            <a:endParaRPr kumimoji="1" lang="zh-CN" altLang="en-US"/>
          </a:p>
        </p:txBody>
      </p:sp>
      <p:sp>
        <p:nvSpPr>
          <p:cNvPr id="15" name="标题 1"/>
          <p:cNvSpPr txBox="1"/>
          <p:nvPr>
            <p:custDataLst>
              <p:tags r:id="rId14"/>
            </p:custDataLst>
          </p:nvPr>
        </p:nvSpPr>
        <p:spPr>
          <a:xfrm>
            <a:off x="1346200" y="2997056"/>
            <a:ext cx="2781754" cy="43672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ctr">
              <a:lnSpc>
                <a:spcPct val="13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 CN Bold" panose="020B0800000000000000" charset="-122"/>
                <a:ea typeface="Source Han Sans CN Bold" panose="020B0800000000000000" charset="-122"/>
                <a:cs typeface="Source Han Sans CN Bold" panose="020B0800000000000000" charset="-122"/>
              </a:rPr>
              <a:t>财商与生活的关系</a:t>
            </a:r>
            <a:endParaRPr kumimoji="1" lang="zh-CN" altLang="en-US"/>
          </a:p>
        </p:txBody>
      </p:sp>
      <p:sp>
        <p:nvSpPr>
          <p:cNvPr id="16" name="标题 1"/>
          <p:cNvSpPr txBox="1"/>
          <p:nvPr>
            <p:custDataLst>
              <p:tags r:id="rId15"/>
            </p:custDataLst>
          </p:nvPr>
        </p:nvSpPr>
        <p:spPr>
          <a:xfrm>
            <a:off x="4692423" y="2692256"/>
            <a:ext cx="2794454" cy="43672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ctr">
              <a:lnSpc>
                <a:spcPct val="13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 CN Bold" panose="020B0800000000000000" charset="-122"/>
                <a:ea typeface="Source Han Sans CN Bold" panose="020B0800000000000000" charset="-122"/>
                <a:cs typeface="Source Han Sans CN Bold" panose="020B0800000000000000" charset="-122"/>
              </a:rPr>
              <a:t>财商与品德的结合</a:t>
            </a:r>
            <a:endParaRPr kumimoji="1" lang="zh-CN" altLang="en-US"/>
          </a:p>
        </p:txBody>
      </p:sp>
      <p:sp>
        <p:nvSpPr>
          <p:cNvPr id="17" name="标题 1"/>
          <p:cNvSpPr txBox="1"/>
          <p:nvPr>
            <p:custDataLst>
              <p:tags r:id="rId16"/>
            </p:custDataLst>
          </p:nvPr>
        </p:nvSpPr>
        <p:spPr>
          <a:xfrm>
            <a:off x="8038646" y="3111356"/>
            <a:ext cx="2781754" cy="42402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ctr">
              <a:lnSpc>
                <a:spcPct val="13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 CN Bold" panose="020B0800000000000000" charset="-122"/>
                <a:ea typeface="Source Han Sans CN Bold" panose="020B0800000000000000" charset="-122"/>
                <a:cs typeface="Source Han Sans CN Bold" panose="020B0800000000000000" charset="-122"/>
              </a:rPr>
              <a:t>财商教育的长远意义</a:t>
            </a:r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>
            <a:off x="787215" y="450990"/>
            <a:ext cx="10671175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10000"/>
              </a:lnSpc>
            </a:pPr>
            <a:r>
              <a:rPr kumimoji="1" lang="en-US" altLang="zh-CN" sz="28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 panose="020B0800000000000000" charset="-122"/>
                <a:ea typeface="Source Han Sans CN Bold" panose="020B0800000000000000" charset="-122"/>
                <a:cs typeface="Source Han Sans CN Bold" panose="020B0800000000000000" charset="-122"/>
              </a:rPr>
              <a:t>财商教育的重要性</a:t>
            </a:r>
            <a:endParaRPr kumimoji="1" lang="zh-CN" altLang="en-US"/>
          </a:p>
        </p:txBody>
      </p:sp>
      <p:grpSp>
        <p:nvGrpSpPr>
          <p:cNvPr id="19" name="组合 18"/>
          <p:cNvGrpSpPr/>
          <p:nvPr/>
        </p:nvGrpSpPr>
        <p:grpSpPr>
          <a:xfrm>
            <a:off x="149860" y="487680"/>
            <a:ext cx="510540" cy="419100"/>
            <a:chOff x="149860" y="487680"/>
            <a:chExt cx="510540" cy="419100"/>
          </a:xfrm>
        </p:grpSpPr>
        <p:sp>
          <p:nvSpPr>
            <p:cNvPr id="20" name="标题 1"/>
            <p:cNvSpPr txBox="1"/>
            <p:nvPr/>
          </p:nvSpPr>
          <p:spPr>
            <a:xfrm>
              <a:off x="149860" y="718185"/>
              <a:ext cx="510540" cy="188595"/>
            </a:xfrm>
            <a:prstGeom prst="ellipse">
              <a:avLst/>
            </a:prstGeom>
            <a:noFill/>
            <a:ln w="12700" cap="sq">
              <a:solidFill>
                <a:schemeClr val="accent1"/>
              </a:solidFill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>
                <a:lnSpc>
                  <a:spcPct val="110000"/>
                </a:lnSpc>
              </a:pPr>
              <a:endParaRPr kumimoji="1" lang="zh-CN" altLang="en-US"/>
            </a:p>
          </p:txBody>
        </p:sp>
        <p:sp>
          <p:nvSpPr>
            <p:cNvPr id="21" name="标题 1"/>
            <p:cNvSpPr txBox="1"/>
            <p:nvPr/>
          </p:nvSpPr>
          <p:spPr>
            <a:xfrm>
              <a:off x="149860" y="602933"/>
              <a:ext cx="510540" cy="188595"/>
            </a:xfrm>
            <a:prstGeom prst="ellipse">
              <a:avLst/>
            </a:prstGeom>
            <a:noFill/>
            <a:ln w="12700" cap="sq">
              <a:solidFill>
                <a:schemeClr val="accent1"/>
              </a:solidFill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>
                <a:lnSpc>
                  <a:spcPct val="110000"/>
                </a:lnSpc>
              </a:pPr>
              <a:endParaRPr kumimoji="1" lang="zh-CN" altLang="en-US"/>
            </a:p>
          </p:txBody>
        </p:sp>
        <p:sp>
          <p:nvSpPr>
            <p:cNvPr id="22" name="标题 1"/>
            <p:cNvSpPr txBox="1"/>
            <p:nvPr/>
          </p:nvSpPr>
          <p:spPr>
            <a:xfrm>
              <a:off x="149860" y="487680"/>
              <a:ext cx="510540" cy="188595"/>
            </a:xfrm>
            <a:prstGeom prst="ellipse">
              <a:avLst/>
            </a:prstGeom>
            <a:noFill/>
            <a:ln w="12700" cap="sq">
              <a:solidFill>
                <a:schemeClr val="accent1"/>
              </a:solidFill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>
                <a:lnSpc>
                  <a:spcPct val="110000"/>
                </a:lnSpc>
              </a:pPr>
              <a:endParaRPr kumimoji="1" lang="zh-CN" altLang="en-US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-12700" y="3538109"/>
            <a:ext cx="12204700" cy="508861"/>
          </a:xfrm>
          <a:custGeom>
            <a:avLst/>
            <a:gdLst>
              <a:gd name="connsiteX0" fmla="*/ 0 w 12204700"/>
              <a:gd name="connsiteY0" fmla="*/ 343761 h 508861"/>
              <a:gd name="connsiteX1" fmla="*/ 2286000 w 12204700"/>
              <a:gd name="connsiteY1" fmla="*/ 861 h 508861"/>
              <a:gd name="connsiteX2" fmla="*/ 5588000 w 12204700"/>
              <a:gd name="connsiteY2" fmla="*/ 432661 h 508861"/>
              <a:gd name="connsiteX3" fmla="*/ 8788400 w 12204700"/>
              <a:gd name="connsiteY3" fmla="*/ 64361 h 508861"/>
              <a:gd name="connsiteX4" fmla="*/ 12204700 w 12204700"/>
              <a:gd name="connsiteY4" fmla="*/ 508861 h 508861"/>
            </a:gdLst>
            <a:ahLst/>
            <a:cxnLst/>
            <a:rect l="l" t="t" r="r" b="b"/>
            <a:pathLst>
              <a:path w="12204700" h="508861">
                <a:moveTo>
                  <a:pt x="0" y="343761"/>
                </a:moveTo>
                <a:cubicBezTo>
                  <a:pt x="677333" y="164902"/>
                  <a:pt x="1354667" y="-13956"/>
                  <a:pt x="2286000" y="861"/>
                </a:cubicBezTo>
                <a:cubicBezTo>
                  <a:pt x="3217333" y="15678"/>
                  <a:pt x="4504267" y="422078"/>
                  <a:pt x="5588000" y="432661"/>
                </a:cubicBezTo>
                <a:cubicBezTo>
                  <a:pt x="6671733" y="443244"/>
                  <a:pt x="7685617" y="51661"/>
                  <a:pt x="8788400" y="64361"/>
                </a:cubicBezTo>
                <a:cubicBezTo>
                  <a:pt x="9891183" y="77061"/>
                  <a:pt x="11047941" y="292961"/>
                  <a:pt x="12204700" y="508861"/>
                </a:cubicBezTo>
              </a:path>
            </a:pathLst>
          </a:custGeom>
          <a:noFill/>
          <a:ln w="1905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>
            <a:off x="-50800" y="3513570"/>
            <a:ext cx="12268200" cy="457200"/>
          </a:xfrm>
          <a:custGeom>
            <a:avLst/>
            <a:gdLst>
              <a:gd name="connsiteX0" fmla="*/ 0 w 12268200"/>
              <a:gd name="connsiteY0" fmla="*/ 0 h 457200"/>
              <a:gd name="connsiteX1" fmla="*/ 2260600 w 12268200"/>
              <a:gd name="connsiteY1" fmla="*/ 342900 h 457200"/>
              <a:gd name="connsiteX2" fmla="*/ 6210300 w 12268200"/>
              <a:gd name="connsiteY2" fmla="*/ 177800 h 457200"/>
              <a:gd name="connsiteX3" fmla="*/ 9639300 w 12268200"/>
              <a:gd name="connsiteY3" fmla="*/ 457200 h 457200"/>
              <a:gd name="connsiteX4" fmla="*/ 12268200 w 12268200"/>
              <a:gd name="connsiteY4" fmla="*/ 177800 h 457200"/>
            </a:gdLst>
            <a:ahLst/>
            <a:cxnLst/>
            <a:rect l="l" t="t" r="r" b="b"/>
            <a:pathLst>
              <a:path w="12268200" h="457200">
                <a:moveTo>
                  <a:pt x="0" y="0"/>
                </a:moveTo>
                <a:cubicBezTo>
                  <a:pt x="612775" y="156633"/>
                  <a:pt x="1225550" y="313267"/>
                  <a:pt x="2260600" y="342900"/>
                </a:cubicBezTo>
                <a:cubicBezTo>
                  <a:pt x="3295650" y="372533"/>
                  <a:pt x="4980517" y="158750"/>
                  <a:pt x="6210300" y="177800"/>
                </a:cubicBezTo>
                <a:cubicBezTo>
                  <a:pt x="7440083" y="196850"/>
                  <a:pt x="8629650" y="457200"/>
                  <a:pt x="9639300" y="457200"/>
                </a:cubicBezTo>
                <a:cubicBezTo>
                  <a:pt x="10648950" y="457200"/>
                  <a:pt x="11458575" y="317500"/>
                  <a:pt x="12268200" y="177800"/>
                </a:cubicBezTo>
              </a:path>
            </a:pathLst>
          </a:custGeom>
          <a:noFill/>
          <a:ln w="12700" cap="sq">
            <a:solidFill>
              <a:schemeClr val="accent1">
                <a:alpha val="40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>
            <a:off x="-25400" y="3246870"/>
            <a:ext cx="12230100" cy="927595"/>
          </a:xfrm>
          <a:custGeom>
            <a:avLst/>
            <a:gdLst>
              <a:gd name="connsiteX0" fmla="*/ 0 w 12230100"/>
              <a:gd name="connsiteY0" fmla="*/ 0 h 927595"/>
              <a:gd name="connsiteX1" fmla="*/ 2489200 w 12230100"/>
              <a:gd name="connsiteY1" fmla="*/ 927100 h 927595"/>
              <a:gd name="connsiteX2" fmla="*/ 5842000 w 12230100"/>
              <a:gd name="connsiteY2" fmla="*/ 139700 h 927595"/>
              <a:gd name="connsiteX3" fmla="*/ 9258300 w 12230100"/>
              <a:gd name="connsiteY3" fmla="*/ 889000 h 927595"/>
              <a:gd name="connsiteX4" fmla="*/ 12230100 w 12230100"/>
              <a:gd name="connsiteY4" fmla="*/ 127000 h 927595"/>
            </a:gdLst>
            <a:ahLst/>
            <a:cxnLst/>
            <a:rect l="l" t="t" r="r" b="b"/>
            <a:pathLst>
              <a:path w="12230100" h="927595">
                <a:moveTo>
                  <a:pt x="0" y="0"/>
                </a:moveTo>
                <a:cubicBezTo>
                  <a:pt x="757766" y="451908"/>
                  <a:pt x="1515533" y="903817"/>
                  <a:pt x="2489200" y="927100"/>
                </a:cubicBezTo>
                <a:cubicBezTo>
                  <a:pt x="3462867" y="950383"/>
                  <a:pt x="4713817" y="146050"/>
                  <a:pt x="5842000" y="139700"/>
                </a:cubicBezTo>
                <a:cubicBezTo>
                  <a:pt x="6970183" y="133350"/>
                  <a:pt x="8193617" y="891117"/>
                  <a:pt x="9258300" y="889000"/>
                </a:cubicBezTo>
                <a:cubicBezTo>
                  <a:pt x="10322983" y="886883"/>
                  <a:pt x="11276541" y="506941"/>
                  <a:pt x="12230100" y="127000"/>
                </a:cubicBezTo>
              </a:path>
            </a:pathLst>
          </a:custGeom>
          <a:noFill/>
          <a:ln w="127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>
            <a:off x="2431922" y="3441863"/>
            <a:ext cx="135813" cy="135813"/>
          </a:xfrm>
          <a:prstGeom prst="ellipse">
            <a:avLst/>
          </a:prstGeom>
          <a:solidFill>
            <a:schemeClr val="accent1"/>
          </a:solidFill>
          <a:ln w="41275" cap="sq">
            <a:solidFill>
              <a:schemeClr val="bg1"/>
            </a:solidFill>
            <a:miter/>
          </a:ln>
          <a:effectLst>
            <a:outerShdw blurRad="127000" sx="102000" sy="102000" algn="ctr" rotWithShape="0">
              <a:schemeClr val="accent1">
                <a:lumMod val="90000"/>
                <a:lumOff val="10000"/>
                <a:alpha val="4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>
            <a:off x="5769304" y="3840063"/>
            <a:ext cx="135813" cy="135813"/>
          </a:xfrm>
          <a:prstGeom prst="ellipse">
            <a:avLst/>
          </a:prstGeom>
          <a:solidFill>
            <a:schemeClr val="accent1"/>
          </a:solidFill>
          <a:ln w="41275" cap="sq">
            <a:solidFill>
              <a:schemeClr val="bg1"/>
            </a:solidFill>
            <a:miter/>
          </a:ln>
          <a:effectLst>
            <a:outerShdw blurRad="127000" sx="102000" sy="102000" algn="ctr" rotWithShape="0">
              <a:schemeClr val="accent1">
                <a:lumMod val="90000"/>
                <a:lumOff val="10000"/>
                <a:alpha val="4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>
            <a:off x="9009418" y="3469428"/>
            <a:ext cx="135813" cy="135813"/>
          </a:xfrm>
          <a:prstGeom prst="ellipse">
            <a:avLst/>
          </a:prstGeom>
          <a:solidFill>
            <a:schemeClr val="accent1"/>
          </a:solidFill>
          <a:ln w="41275" cap="sq">
            <a:solidFill>
              <a:schemeClr val="bg1"/>
            </a:solidFill>
            <a:miter/>
          </a:ln>
          <a:effectLst>
            <a:outerShdw blurRad="127000" sx="102000" sy="102000" algn="ctr" rotWithShape="0">
              <a:schemeClr val="accent1">
                <a:lumMod val="90000"/>
                <a:lumOff val="10000"/>
                <a:alpha val="4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>
            <a:off x="623404" y="2083464"/>
            <a:ext cx="3752849" cy="123837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>
              <a:lnSpc>
                <a:spcPct val="13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 panose="020B0500000000000000" charset="-122"/>
                <a:ea typeface="Source Han Sans" panose="020B0500000000000000" charset="-122"/>
                <a:cs typeface="Source Han Sans" panose="020B0500000000000000" charset="-122"/>
              </a:rPr>
              <a:t>家庭是财商教育的重要场所，家长可以通过日常生活中的点滴教育，培养孩子的财商。
例如，家长可以带孩子去银行办理储蓄业务，让孩子了解储蓄的意义。</a:t>
            </a: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>
            <a:off x="623404" y="1286496"/>
            <a:ext cx="3752849" cy="69517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b"/>
          <a:lstStyle/>
          <a:p>
            <a:pPr algn="ctr">
              <a:lnSpc>
                <a:spcPct val="10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EB6B0B">
                    <a:alpha val="100000"/>
                  </a:srgbClr>
                </a:solidFill>
                <a:latin typeface="Source Han Sans CN Bold" panose="020B0800000000000000" charset="-122"/>
                <a:ea typeface="Source Han Sans CN Bold" panose="020B0800000000000000" charset="-122"/>
                <a:cs typeface="Source Han Sans CN Bold" panose="020B0800000000000000" charset="-122"/>
              </a:rPr>
              <a:t>家庭财商教育</a:t>
            </a: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>
            <a:off x="7200900" y="2100945"/>
            <a:ext cx="3752849" cy="123837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>
              <a:lnSpc>
                <a:spcPct val="13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 panose="020B0500000000000000" charset="-122"/>
                <a:ea typeface="Source Han Sans" panose="020B0500000000000000" charset="-122"/>
                <a:cs typeface="Source Han Sans" panose="020B0500000000000000" charset="-122"/>
              </a:rPr>
              <a:t>社会可以通过举办财商讲座、开展财商实践活动等方式，普及财商知识。
例如，金融机构可以举办财商讲座，向公众普及金融知识。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>
            <a:off x="7200900" y="1303977"/>
            <a:ext cx="3752849" cy="69517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b"/>
          <a:lstStyle/>
          <a:p>
            <a:pPr algn="ctr">
              <a:lnSpc>
                <a:spcPct val="10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EB6B0B">
                    <a:alpha val="100000"/>
                  </a:srgbClr>
                </a:solidFill>
                <a:latin typeface="Source Han Sans CN Bold" panose="020B0800000000000000" charset="-122"/>
                <a:ea typeface="Source Han Sans CN Bold" panose="020B0800000000000000" charset="-122"/>
                <a:cs typeface="Source Han Sans CN Bold" panose="020B0800000000000000" charset="-122"/>
              </a:rPr>
              <a:t>社会财商教育</a:t>
            </a: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>
            <a:off x="3960786" y="4868476"/>
            <a:ext cx="3752849" cy="126426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>
              <a:lnSpc>
                <a:spcPct val="13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 panose="020B0500000000000000" charset="-122"/>
                <a:ea typeface="Source Han Sans" panose="020B0500000000000000" charset="-122"/>
                <a:cs typeface="Source Han Sans" panose="020B0500000000000000" charset="-122"/>
              </a:rPr>
              <a:t>学校可以通过开设财商课程、举办财商活动等方式，系统地开展财商教育。
例如，学校可以组织学生开展模拟炒股比赛，让学生了解股票市场的基本知识。</a:t>
            </a: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>
            <a:off x="3960786" y="4071509"/>
            <a:ext cx="3752848" cy="69517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b"/>
          <a:lstStyle/>
          <a:p>
            <a:pPr algn="ctr">
              <a:lnSpc>
                <a:spcPct val="10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EB6B0B">
                    <a:alpha val="100000"/>
                  </a:srgbClr>
                </a:solidFill>
                <a:latin typeface="Source Han Sans CN Bold" panose="020B0800000000000000" charset="-122"/>
                <a:ea typeface="Source Han Sans CN Bold" panose="020B0800000000000000" charset="-122"/>
                <a:cs typeface="Source Han Sans CN Bold" panose="020B0800000000000000" charset="-122"/>
              </a:rPr>
              <a:t>学校财商教育</a:t>
            </a: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>
            <a:off x="787215" y="450990"/>
            <a:ext cx="10671175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10000"/>
              </a:lnSpc>
            </a:pPr>
            <a:r>
              <a:rPr kumimoji="1" lang="en-US" altLang="zh-CN" sz="28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 panose="020B0800000000000000" charset="-122"/>
                <a:ea typeface="Source Han Sans CN Bold" panose="020B0800000000000000" charset="-122"/>
                <a:cs typeface="Source Han Sans CN Bold" panose="020B0800000000000000" charset="-122"/>
              </a:rPr>
              <a:t>财商教育的实践方法</a:t>
            </a:r>
            <a:endParaRPr kumimoji="1" lang="zh-CN" altLang="en-US"/>
          </a:p>
        </p:txBody>
      </p:sp>
      <p:grpSp>
        <p:nvGrpSpPr>
          <p:cNvPr id="15" name="组合 14"/>
          <p:cNvGrpSpPr/>
          <p:nvPr/>
        </p:nvGrpSpPr>
        <p:grpSpPr>
          <a:xfrm>
            <a:off x="149860" y="487680"/>
            <a:ext cx="510540" cy="419100"/>
            <a:chOff x="149860" y="487680"/>
            <a:chExt cx="510540" cy="419100"/>
          </a:xfrm>
        </p:grpSpPr>
        <p:sp>
          <p:nvSpPr>
            <p:cNvPr id="16" name="标题 1"/>
            <p:cNvSpPr txBox="1"/>
            <p:nvPr/>
          </p:nvSpPr>
          <p:spPr>
            <a:xfrm>
              <a:off x="149860" y="718185"/>
              <a:ext cx="510540" cy="188595"/>
            </a:xfrm>
            <a:prstGeom prst="ellipse">
              <a:avLst/>
            </a:prstGeom>
            <a:noFill/>
            <a:ln w="12700" cap="sq">
              <a:solidFill>
                <a:schemeClr val="accent1"/>
              </a:solidFill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>
                <a:lnSpc>
                  <a:spcPct val="110000"/>
                </a:lnSpc>
              </a:pPr>
              <a:endParaRPr kumimoji="1" lang="zh-CN" altLang="en-US"/>
            </a:p>
          </p:txBody>
        </p:sp>
        <p:sp>
          <p:nvSpPr>
            <p:cNvPr id="17" name="标题 1"/>
            <p:cNvSpPr txBox="1"/>
            <p:nvPr/>
          </p:nvSpPr>
          <p:spPr>
            <a:xfrm>
              <a:off x="149860" y="602933"/>
              <a:ext cx="510540" cy="188595"/>
            </a:xfrm>
            <a:prstGeom prst="ellipse">
              <a:avLst/>
            </a:prstGeom>
            <a:noFill/>
            <a:ln w="12700" cap="sq">
              <a:solidFill>
                <a:schemeClr val="accent1"/>
              </a:solidFill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>
                <a:lnSpc>
                  <a:spcPct val="110000"/>
                </a:lnSpc>
              </a:pPr>
              <a:endParaRPr kumimoji="1" lang="zh-CN" altLang="en-US"/>
            </a:p>
          </p:txBody>
        </p:sp>
        <p:sp>
          <p:nvSpPr>
            <p:cNvPr id="18" name="标题 1"/>
            <p:cNvSpPr txBox="1"/>
            <p:nvPr/>
          </p:nvSpPr>
          <p:spPr>
            <a:xfrm>
              <a:off x="149860" y="487680"/>
              <a:ext cx="510540" cy="188595"/>
            </a:xfrm>
            <a:prstGeom prst="ellipse">
              <a:avLst/>
            </a:prstGeom>
            <a:noFill/>
            <a:ln w="12700" cap="sq">
              <a:solidFill>
                <a:schemeClr val="accent1"/>
              </a:solidFill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>
                <a:lnSpc>
                  <a:spcPct val="110000"/>
                </a:lnSpc>
              </a:pPr>
              <a:endParaRPr kumimoji="1" lang="zh-CN" altLang="en-US"/>
            </a:p>
          </p:txBody>
        </p:sp>
      </p:grp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700.787353515625,&quot;width&quot;:1700.787353515625}"/>
</p:tagLst>
</file>

<file path=ppt/tags/tag10.xml><?xml version="1.0" encoding="utf-8"?>
<p:tagLst xmlns:p="http://schemas.openxmlformats.org/presentationml/2006/main">
  <p:tag name="KSO_WM_DIAGRAM_VIRTUALLY_FRAME" val="{&quot;height&quot;:329.48330708661416,&quot;left&quot;:311.0336220472441,&quot;top&quot;:124.16669291338583,&quot;width&quot;:592.987874015748}"/>
</p:tagLst>
</file>

<file path=ppt/tags/tag11.xml><?xml version="1.0" encoding="utf-8"?>
<p:tagLst xmlns:p="http://schemas.openxmlformats.org/presentationml/2006/main">
  <p:tag name="KSO_WM_DIAGRAM_VIRTUALLY_FRAME" val="{&quot;height&quot;:329.48330708661416,&quot;left&quot;:311.0336220472441,&quot;top&quot;:124.16669291338583,&quot;width&quot;:592.987874015748}"/>
</p:tagLst>
</file>

<file path=ppt/tags/tag12.xml><?xml version="1.0" encoding="utf-8"?>
<p:tagLst xmlns:p="http://schemas.openxmlformats.org/presentationml/2006/main">
  <p:tag name="KSO_WM_DIAGRAM_VIRTUALLY_FRAME" val="{&quot;height&quot;:329.48330708661416,&quot;left&quot;:311.0336220472441,&quot;top&quot;:124.16669291338583,&quot;width&quot;:592.987874015748}"/>
</p:tagLst>
</file>

<file path=ppt/tags/tag13.xml><?xml version="1.0" encoding="utf-8"?>
<p:tagLst xmlns:p="http://schemas.openxmlformats.org/presentationml/2006/main">
  <p:tag name="KSO_WM_DIAGRAM_VIRTUALLY_FRAME" val="{&quot;height&quot;:329.48330708661416,&quot;left&quot;:311.0336220472441,&quot;top&quot;:124.16669291338583,&quot;width&quot;:592.987874015748}"/>
</p:tagLst>
</file>

<file path=ppt/tags/tag14.xml><?xml version="1.0" encoding="utf-8"?>
<p:tagLst xmlns:p="http://schemas.openxmlformats.org/presentationml/2006/main">
  <p:tag name="KSO_WM_DIAGRAM_VIRTUALLY_FRAME" val="{&quot;height&quot;:329.48330708661416,&quot;left&quot;:311.0336220472441,&quot;top&quot;:124.16669291338583,&quot;width&quot;:592.987874015748}"/>
</p:tagLst>
</file>

<file path=ppt/tags/tag15.xml><?xml version="1.0" encoding="utf-8"?>
<p:tagLst xmlns:p="http://schemas.openxmlformats.org/presentationml/2006/main">
  <p:tag name="KSO_WM_DIAGRAM_VIRTUALLY_FRAME" val="{&quot;height&quot;:329.48330708661416,&quot;left&quot;:311.0336220472441,&quot;top&quot;:124.16669291338583,&quot;width&quot;:592.987874015748}"/>
</p:tagLst>
</file>

<file path=ppt/tags/tag16.xml><?xml version="1.0" encoding="utf-8"?>
<p:tagLst xmlns:p="http://schemas.openxmlformats.org/presentationml/2006/main">
  <p:tag name="KSO_WM_DIAGRAM_VIRTUALLY_FRAME" val="{&quot;height&quot;:329.48330708661416,&quot;left&quot;:311.0336220472441,&quot;top&quot;:124.16669291338583,&quot;width&quot;:592.987874015748}"/>
</p:tagLst>
</file>

<file path=ppt/tags/tag17.xml><?xml version="1.0" encoding="utf-8"?>
<p:tagLst xmlns:p="http://schemas.openxmlformats.org/presentationml/2006/main">
  <p:tag name="KSO_WM_DIAGRAM_VIRTUALLY_FRAME" val="{&quot;height&quot;:329.48330708661416,&quot;left&quot;:311.0336220472441,&quot;top&quot;:124.16669291338583,&quot;width&quot;:592.987874015748}"/>
</p:tagLst>
</file>

<file path=ppt/tags/tag18.xml><?xml version="1.0" encoding="utf-8"?>
<p:tagLst xmlns:p="http://schemas.openxmlformats.org/presentationml/2006/main">
  <p:tag name="KSO_WM_DIAGRAM_VIRTUALLY_FRAME" val="{&quot;height&quot;:329.48330708661416,&quot;left&quot;:311.0336220472441,&quot;top&quot;:124.16669291338583,&quot;width&quot;:592.987874015748}"/>
</p:tagLst>
</file>

<file path=ppt/tags/tag19.xml><?xml version="1.0" encoding="utf-8"?>
<p:tagLst xmlns:p="http://schemas.openxmlformats.org/presentationml/2006/main">
  <p:tag name="KSO_WM_DIAGRAM_VIRTUALLY_FRAME" val="{&quot;height&quot;:329.48330708661416,&quot;left&quot;:311.0336220472441,&quot;top&quot;:124.16669291338583,&quot;width&quot;:592.987874015748}"/>
</p:tagLst>
</file>

<file path=ppt/tags/tag2.xml><?xml version="1.0" encoding="utf-8"?>
<p:tagLst xmlns:p="http://schemas.openxmlformats.org/presentationml/2006/main">
  <p:tag name="KSO_WM_DIAGRAM_VIRTUALLY_FRAME" val="{&quot;height&quot;:257.9652755905512,&quot;left&quot;:302.8007874015748,&quot;top&quot;:201.0347244094488,&quot;width&quot;:604.1992125984252}"/>
</p:tagLst>
</file>

<file path=ppt/tags/tag20.xml><?xml version="1.0" encoding="utf-8"?>
<p:tagLst xmlns:p="http://schemas.openxmlformats.org/presentationml/2006/main">
  <p:tag name="KSO_WM_DIAGRAM_VIRTUALLY_FRAME" val="{&quot;height&quot;:329.48330708661416,&quot;left&quot;:311.0336220472441,&quot;top&quot;:124.16669291338583,&quot;width&quot;:592.987874015748}"/>
</p:tagLst>
</file>

<file path=ppt/tags/tag21.xml><?xml version="1.0" encoding="utf-8"?>
<p:tagLst xmlns:p="http://schemas.openxmlformats.org/presentationml/2006/main">
  <p:tag name="KSO_WM_DIAGRAM_VIRTUALLY_FRAME" val="{&quot;height&quot;:329.48330708661416,&quot;left&quot;:311.0336220472441,&quot;top&quot;:124.16669291338583,&quot;width&quot;:592.987874015748}"/>
</p:tagLst>
</file>

<file path=ppt/tags/tag22.xml><?xml version="1.0" encoding="utf-8"?>
<p:tagLst xmlns:p="http://schemas.openxmlformats.org/presentationml/2006/main">
  <p:tag name="KSO_WM_DIAGRAM_VIRTUALLY_FRAME" val="{&quot;height&quot;:329.48330708661416,&quot;left&quot;:311.0336220472441,&quot;top&quot;:124.16669291338583,&quot;width&quot;:592.987874015748}"/>
</p:tagLst>
</file>

<file path=ppt/tags/tag23.xml><?xml version="1.0" encoding="utf-8"?>
<p:tagLst xmlns:p="http://schemas.openxmlformats.org/presentationml/2006/main">
  <p:tag name="KSO_WM_DIAGRAM_VIRTUALLY_FRAME" val="{&quot;height&quot;:329.48330708661416,&quot;left&quot;:311.0336220472441,&quot;top&quot;:124.16669291338583,&quot;width&quot;:592.987874015748}"/>
</p:tagLst>
</file>

<file path=ppt/tags/tag24.xml><?xml version="1.0" encoding="utf-8"?>
<p:tagLst xmlns:p="http://schemas.openxmlformats.org/presentationml/2006/main">
  <p:tag name="KSO_WM_DIAGRAM_VIRTUALLY_FRAME" val="{&quot;height&quot;:329.48330708661416,&quot;left&quot;:311.0336220472441,&quot;top&quot;:124.16669291338583,&quot;width&quot;:592.987874015748}"/>
</p:tagLst>
</file>

<file path=ppt/tags/tag25.xml><?xml version="1.0" encoding="utf-8"?>
<p:tagLst xmlns:p="http://schemas.openxmlformats.org/presentationml/2006/main">
  <p:tag name="KSO_WM_DIAGRAM_VIRTUALLY_FRAME" val="{&quot;height&quot;:329.48330708661416,&quot;left&quot;:311.0336220472441,&quot;top&quot;:124.16669291338583,&quot;width&quot;:592.987874015748}"/>
</p:tagLst>
</file>

<file path=ppt/tags/tag26.xml><?xml version="1.0" encoding="utf-8"?>
<p:tagLst xmlns:p="http://schemas.openxmlformats.org/presentationml/2006/main">
  <p:tag name="KSO_WM_DIAGRAM_VIRTUALLY_FRAME" val="{&quot;height&quot;:378.5249606299213,&quot;left&quot;:64.74996062992128,&quot;top&quot;:108.47503937007873,&quot;width&quot;:830.5001574803149}"/>
</p:tagLst>
</file>

<file path=ppt/tags/tag27.xml><?xml version="1.0" encoding="utf-8"?>
<p:tagLst xmlns:p="http://schemas.openxmlformats.org/presentationml/2006/main">
  <p:tag name="KSO_WM_DIAGRAM_VIRTUALLY_FRAME" val="{&quot;height&quot;:378.5249606299213,&quot;left&quot;:64.74996062992128,&quot;top&quot;:108.47503937007873,&quot;width&quot;:830.5001574803149}"/>
</p:tagLst>
</file>

<file path=ppt/tags/tag28.xml><?xml version="1.0" encoding="utf-8"?>
<p:tagLst xmlns:p="http://schemas.openxmlformats.org/presentationml/2006/main">
  <p:tag name="KSO_WM_DIAGRAM_VIRTUALLY_FRAME" val="{&quot;height&quot;:378.5249606299213,&quot;left&quot;:64.74996062992128,&quot;top&quot;:108.47503937007873,&quot;width&quot;:830.5001574803149}"/>
</p:tagLst>
</file>

<file path=ppt/tags/tag29.xml><?xml version="1.0" encoding="utf-8"?>
<p:tagLst xmlns:p="http://schemas.openxmlformats.org/presentationml/2006/main">
  <p:tag name="KSO_WM_DIAGRAM_VIRTUALLY_FRAME" val="{&quot;height&quot;:378.5249606299213,&quot;left&quot;:64.74996062992128,&quot;top&quot;:108.47503937007873,&quot;width&quot;:830.5001574803149}"/>
</p:tagLst>
</file>

<file path=ppt/tags/tag3.xml><?xml version="1.0" encoding="utf-8"?>
<p:tagLst xmlns:p="http://schemas.openxmlformats.org/presentationml/2006/main">
  <p:tag name="KSO_WM_DIAGRAM_VIRTUALLY_FRAME" val="{&quot;height&quot;:257.9652755905512,&quot;left&quot;:302.8007874015748,&quot;top&quot;:201.0347244094488,&quot;width&quot;:604.1992125984252}"/>
</p:tagLst>
</file>

<file path=ppt/tags/tag30.xml><?xml version="1.0" encoding="utf-8"?>
<p:tagLst xmlns:p="http://schemas.openxmlformats.org/presentationml/2006/main">
  <p:tag name="KSO_WM_DIAGRAM_VIRTUALLY_FRAME" val="{&quot;height&quot;:378.5249606299213,&quot;left&quot;:64.74996062992128,&quot;top&quot;:108.47503937007873,&quot;width&quot;:830.5001574803149}"/>
</p:tagLst>
</file>

<file path=ppt/tags/tag31.xml><?xml version="1.0" encoding="utf-8"?>
<p:tagLst xmlns:p="http://schemas.openxmlformats.org/presentationml/2006/main">
  <p:tag name="KSO_WM_DIAGRAM_VIRTUALLY_FRAME" val="{&quot;height&quot;:378.5249606299213,&quot;left&quot;:64.74996062992128,&quot;top&quot;:108.47503937007873,&quot;width&quot;:830.5001574803149}"/>
</p:tagLst>
</file>

<file path=ppt/tags/tag32.xml><?xml version="1.0" encoding="utf-8"?>
<p:tagLst xmlns:p="http://schemas.openxmlformats.org/presentationml/2006/main">
  <p:tag name="KSO_WM_DIAGRAM_VIRTUALLY_FRAME" val="{&quot;height&quot;:378.5249606299213,&quot;left&quot;:64.74996062992128,&quot;top&quot;:108.47503937007873,&quot;width&quot;:830.5001574803149}"/>
</p:tagLst>
</file>

<file path=ppt/tags/tag33.xml><?xml version="1.0" encoding="utf-8"?>
<p:tagLst xmlns:p="http://schemas.openxmlformats.org/presentationml/2006/main">
  <p:tag name="KSO_WM_DIAGRAM_VIRTUALLY_FRAME" val="{&quot;height&quot;:378.5249606299213,&quot;left&quot;:64.74996062992128,&quot;top&quot;:108.47503937007873,&quot;width&quot;:830.5001574803149}"/>
</p:tagLst>
</file>

<file path=ppt/tags/tag34.xml><?xml version="1.0" encoding="utf-8"?>
<p:tagLst xmlns:p="http://schemas.openxmlformats.org/presentationml/2006/main">
  <p:tag name="KSO_WM_DIAGRAM_VIRTUALLY_FRAME" val="{&quot;height&quot;:378.5249606299213,&quot;left&quot;:64.74996062992128,&quot;top&quot;:108.47503937007873,&quot;width&quot;:830.5001574803149}"/>
</p:tagLst>
</file>

<file path=ppt/tags/tag35.xml><?xml version="1.0" encoding="utf-8"?>
<p:tagLst xmlns:p="http://schemas.openxmlformats.org/presentationml/2006/main">
  <p:tag name="KSO_WM_DIAGRAM_VIRTUALLY_FRAME" val="{&quot;height&quot;:378.5249606299213,&quot;left&quot;:64.74996062992128,&quot;top&quot;:108.47503937007873,&quot;width&quot;:830.5001574803149}"/>
</p:tagLst>
</file>

<file path=ppt/tags/tag36.xml><?xml version="1.0" encoding="utf-8"?>
<p:tagLst xmlns:p="http://schemas.openxmlformats.org/presentationml/2006/main">
  <p:tag name="KSO_WM_DIAGRAM_VIRTUALLY_FRAME" val="{&quot;height&quot;:378.5249606299213,&quot;left&quot;:64.74996062992128,&quot;top&quot;:108.47503937007873,&quot;width&quot;:830.5001574803149}"/>
</p:tagLst>
</file>

<file path=ppt/tags/tag37.xml><?xml version="1.0" encoding="utf-8"?>
<p:tagLst xmlns:p="http://schemas.openxmlformats.org/presentationml/2006/main">
  <p:tag name="KSO_WM_DIAGRAM_VIRTUALLY_FRAME" val="{&quot;height&quot;:378.5249606299213,&quot;left&quot;:64.74996062992128,&quot;top&quot;:108.47503937007873,&quot;width&quot;:830.5001574803149}"/>
</p:tagLst>
</file>

<file path=ppt/tags/tag38.xml><?xml version="1.0" encoding="utf-8"?>
<p:tagLst xmlns:p="http://schemas.openxmlformats.org/presentationml/2006/main">
  <p:tag name="KSO_WM_DIAGRAM_VIRTUALLY_FRAME" val="{&quot;height&quot;:378.5249606299213,&quot;left&quot;:64.74996062992128,&quot;top&quot;:108.47503937007873,&quot;width&quot;:830.5001574803149}"/>
</p:tagLst>
</file>

<file path=ppt/tags/tag39.xml><?xml version="1.0" encoding="utf-8"?>
<p:tagLst xmlns:p="http://schemas.openxmlformats.org/presentationml/2006/main">
  <p:tag name="KSO_WM_DIAGRAM_VIRTUALLY_FRAME" val="{&quot;height&quot;:378.5249606299213,&quot;left&quot;:64.74996062992128,&quot;top&quot;:108.47503937007873,&quot;width&quot;:830.5001574803149}"/>
</p:tagLst>
</file>

<file path=ppt/tags/tag4.xml><?xml version="1.0" encoding="utf-8"?>
<p:tagLst xmlns:p="http://schemas.openxmlformats.org/presentationml/2006/main">
  <p:tag name="KSO_WM_DIAGRAM_VIRTUALLY_FRAME" val="{&quot;height&quot;:257.9652755905512,&quot;left&quot;:302.8007874015748,&quot;top&quot;:201.0347244094488,&quot;width&quot;:604.1992125984252}"/>
</p:tagLst>
</file>

<file path=ppt/tags/tag40.xml><?xml version="1.0" encoding="utf-8"?>
<p:tagLst xmlns:p="http://schemas.openxmlformats.org/presentationml/2006/main">
  <p:tag name="KSO_WM_DIAGRAM_VIRTUALLY_FRAME" val="{&quot;height&quot;:378.5249606299213,&quot;left&quot;:64.74996062992128,&quot;top&quot;:108.47503937007873,&quot;width&quot;:830.5001574803149}"/>
</p:tagLst>
</file>

<file path=ppt/tags/tag41.xml><?xml version="1.0" encoding="utf-8"?>
<p:tagLst xmlns:p="http://schemas.openxmlformats.org/presentationml/2006/main">
  <p:tag name="KSO_WM_DIAGRAM_VIRTUALLY_FRAME" val="{&quot;height&quot;:378.5249606299213,&quot;left&quot;:64.74996062992128,&quot;top&quot;:108.47503937007873,&quot;width&quot;:830.5001574803149}"/>
</p:tagLst>
</file>

<file path=ppt/tags/tag42.xml><?xml version="1.0" encoding="utf-8"?>
<p:tagLst xmlns:p="http://schemas.openxmlformats.org/presentationml/2006/main">
  <p:tag name="KSO_WM_UNIT_PLACING_PICTURE_USER_VIEWPORT" val="{&quot;height&quot;:1700.787353515625,&quot;width&quot;:1700.787353515625}"/>
</p:tagLst>
</file>

<file path=ppt/tags/tag5.xml><?xml version="1.0" encoding="utf-8"?>
<p:tagLst xmlns:p="http://schemas.openxmlformats.org/presentationml/2006/main">
  <p:tag name="KSO_WM_DIAGRAM_VIRTUALLY_FRAME" val="{&quot;height&quot;:257.9652755905512,&quot;left&quot;:302.8007874015748,&quot;top&quot;:201.0347244094488,&quot;width&quot;:604.1992125984252}"/>
</p:tagLst>
</file>

<file path=ppt/tags/tag6.xml><?xml version="1.0" encoding="utf-8"?>
<p:tagLst xmlns:p="http://schemas.openxmlformats.org/presentationml/2006/main">
  <p:tag name="KSO_WM_DIAGRAM_VIRTUALLY_FRAME" val="{&quot;height&quot;:257.9652755905512,&quot;left&quot;:302.8007874015748,&quot;top&quot;:201.0347244094488,&quot;width&quot;:604.1992125984252}"/>
</p:tagLst>
</file>

<file path=ppt/tags/tag7.xml><?xml version="1.0" encoding="utf-8"?>
<p:tagLst xmlns:p="http://schemas.openxmlformats.org/presentationml/2006/main">
  <p:tag name="KSO_WM_DIAGRAM_VIRTUALLY_FRAME" val="{&quot;height&quot;:257.9652755905512,&quot;left&quot;:302.8007874015748,&quot;top&quot;:201.0347244094488,&quot;width&quot;:604.1992125984252}"/>
</p:tagLst>
</file>

<file path=ppt/tags/tag8.xml><?xml version="1.0" encoding="utf-8"?>
<p:tagLst xmlns:p="http://schemas.openxmlformats.org/presentationml/2006/main">
  <p:tag name="KSO_WM_DIAGRAM_VIRTUALLY_FRAME" val="{&quot;height&quot;:329.48330708661416,&quot;left&quot;:311.0336220472441,&quot;top&quot;:124.16669291338583,&quot;width&quot;:592.987874015748}"/>
</p:tagLst>
</file>

<file path=ppt/tags/tag9.xml><?xml version="1.0" encoding="utf-8"?>
<p:tagLst xmlns:p="http://schemas.openxmlformats.org/presentationml/2006/main">
  <p:tag name="KSO_WM_DIAGRAM_VIRTUALLY_FRAME" val="{&quot;height&quot;:329.48330708661416,&quot;left&quot;:311.0336220472441,&quot;top&quot;:124.16669291338583,&quot;width&quot;:592.987874015748}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A66AC"/>
      </a:dk2>
      <a:lt2>
        <a:srgbClr val="E0EBF6"/>
      </a:lt2>
      <a:accent1>
        <a:srgbClr val="EB6B0B"/>
      </a:accent1>
      <a:accent2>
        <a:srgbClr val="F8A52C"/>
      </a:accent2>
      <a:accent3>
        <a:srgbClr val="F7C035"/>
      </a:accent3>
      <a:accent4>
        <a:srgbClr val="946255"/>
      </a:accent4>
      <a:accent5>
        <a:srgbClr val="F9BCA9"/>
      </a:accent5>
      <a:accent6>
        <a:srgbClr val="EB6B0B"/>
      </a:accent6>
      <a:hlink>
        <a:srgbClr val="000000"/>
      </a:hlink>
      <a:folHlink>
        <a:srgbClr val="000000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2361</Words>
  <Application>WPS 演示</Application>
  <PresentationFormat/>
  <Paragraphs>174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31" baseType="lpstr">
      <vt:lpstr>Arial</vt:lpstr>
      <vt:lpstr>宋体</vt:lpstr>
      <vt:lpstr>Wingdings</vt:lpstr>
      <vt:lpstr>OPPOSans R</vt:lpstr>
      <vt:lpstr>HelloFont WenYiHei</vt:lpstr>
      <vt:lpstr>OPPOSans H</vt:lpstr>
      <vt:lpstr>OPPOSans M</vt:lpstr>
      <vt:lpstr>OPPOSans B</vt:lpstr>
      <vt:lpstr>Source Han Sans</vt:lpstr>
      <vt:lpstr>Source Han Sans CN Bold</vt:lpstr>
      <vt:lpstr>等线</vt:lpstr>
      <vt:lpstr>微软雅黑</vt:lpstr>
      <vt:lpstr>Arial Unicode MS</vt:lpstr>
      <vt:lpstr>Calibri</vt:lpstr>
      <vt:lpstr>汉仪粗黑简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Z.</cp:lastModifiedBy>
  <cp:revision>1</cp:revision>
  <dcterms:created xsi:type="dcterms:W3CDTF">2025-03-29T11:27:41Z</dcterms:created>
  <dcterms:modified xsi:type="dcterms:W3CDTF">2025-03-29T11:27:41Z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C74FF34D24E74BBA9D57982AABB9D654_12</vt:lpwstr>
  </property>
  <property fmtid="{D5CDD505-2E9C-101B-9397-08002B2CF9AE}" pid="3" name="KSOProductBuildVer">
    <vt:lpwstr>2052-12.1.0.20305</vt:lpwstr>
  </property>
</Properties>
</file>